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99" r:id="rId4"/>
    <p:sldId id="405" r:id="rId5"/>
    <p:sldId id="401" r:id="rId6"/>
    <p:sldId id="402" r:id="rId7"/>
    <p:sldId id="403" r:id="rId8"/>
    <p:sldId id="406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0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035EC5-7184-4227-BC16-4F3CBCFE8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AEF915-C1EB-44F3-AC80-35F54F02F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8BDDFB-981F-4B60-B9DC-3B0EA97F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C2A76B-0B8D-49D5-9658-011F1BA0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BC12DE-59C7-4464-9DD0-74F05F0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3DB9B-0C9F-43B0-B155-05F045B1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38C2C48-460C-44C4-B101-DFB94063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8991F1-49CD-4B83-9696-3701E411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4CA59B-E8B4-43CA-8B06-FC7CF105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E175A4-D97C-4DDB-B06C-4F1A0638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2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12B9781-1691-4C8D-ADFE-E19D03C77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E648321-8F90-4E10-9772-42FC7B16F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9D9E42-1F5A-4EBA-8F50-2F1BCD65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A3089-0A41-4779-B2B6-BC266F9F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6ACB3-60DC-48A1-8CE8-33E63612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02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2112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B50AE9-BF9E-4B38-B6AB-91CFE441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562F3-EACC-466D-8884-AC08B8291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504C1A-1050-44F8-B1E4-EB7997A0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B9FA8C-A3BB-410C-9DFA-E6D9ADC8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9CC77A-A6D0-4D66-9759-28F4A3DD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3F8864-9591-4547-81A1-39D25509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FB196FF-1E20-44EE-9DED-80DDE5C3C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989657-0F9A-4BE6-BF95-DA9DC98C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0B74E7-9497-4EB9-9065-F815BD96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DA0077-593D-470E-8F36-140C8655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2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B8B6F9-C010-4AC2-8FAB-4107F852F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2521E3-285C-4625-B3C3-304AA0A0E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7E00E6-19E9-466C-8EEF-3ABA83AB6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4AB6A21-2F81-4B01-815D-4D914BA8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A050C8-50D7-461C-9B9B-34207EB00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5D5995-7D09-4FDE-AD52-C02B1BFE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2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28CCF-283B-40FB-9347-EA2E34A7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932ED0E-1541-42FC-A58F-C84960D2F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72B0294-0A2D-424F-9471-CD87B4307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F8ADB3F-BEB5-4987-8F0D-87E2F80B0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8C2BEC2-814A-4B4A-82CC-8F8A5C7B5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4933AD4-AC45-4BB4-88A9-A34CB6C5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98AE78C-D49D-4B4D-ABBE-0D424F63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1CC07CD-EBA3-4175-915E-F65DF8F0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0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E5B217-78BC-4D7B-A34E-4B95E80C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30B34D-BA87-4BEA-AB9A-454555D3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3D7036F-BE85-47D1-A559-114E69B3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8257934-E478-4C2E-B7F7-7CF014A7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8ACFF9-2997-4F27-A740-9BB3B4BA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F99F541-5C42-4555-8D47-CAFFA284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217A85F-7CBC-4A2F-B485-9ACA23D1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3F4205-8C71-489D-BE3C-BDE9E3986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21CB56-BFDD-42B8-91EF-B5254F75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166722-DC16-41F0-9632-E02CB281D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7F4F24-BBB0-4522-BE66-BD1F555B7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F35204-8F8C-43B3-8420-76EC530D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04F8FA-7E05-48AD-9D95-70D9EE00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1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39C5A9-82C8-48E4-9CDC-9C268F5C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684317-AD12-41D3-A668-7C95C9D6D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491973-133B-4C5A-911F-47683D671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F4BA57F-36C8-412F-A8DA-801795BC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82F236-2500-43C9-A254-FBE56087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317B7B-17C3-4D6D-ACD6-3874DB09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9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7087C9E-2E48-4CF5-9CEC-3A17EF48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84F624-BA30-4F34-B5B7-D9EDC45B1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9CFDD3-EFD5-4698-830D-DB4D25259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AADA-1D97-45CB-B97C-3C384BD38D7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FD7D7E-A303-4FB7-AA6A-A4363198B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7B8838-13E1-4CEC-8D7F-F29BD89F8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9A4A-C837-40AC-B049-422B458A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ED319F-4244-4D8E-B249-1B637F511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Towards eliminating ThO trajectories which hit the ITO coated Field Plates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425A3D-8893-4D69-99F2-144B644A5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9120"/>
            <a:ext cx="9144000" cy="868680"/>
          </a:xfrm>
        </p:spPr>
        <p:txBody>
          <a:bodyPr/>
          <a:lstStyle/>
          <a:p>
            <a:r>
              <a:rPr lang="en-US" dirty="0"/>
              <a:t>Xing Wu</a:t>
            </a:r>
          </a:p>
        </p:txBody>
      </p:sp>
    </p:spTree>
    <p:extLst>
      <p:ext uri="{BB962C8B-B14F-4D97-AF65-F5344CB8AC3E}">
        <p14:creationId xmlns:p14="http://schemas.microsoft.com/office/powerpoint/2010/main" val="33696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A9DFA-DCC7-4FE6-84E9-2BBC9864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/>
          <a:lstStyle/>
          <a:p>
            <a:r>
              <a:rPr lang="en-US" dirty="0"/>
              <a:t>To avoid hitting the extended field plates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EF05F626-57D3-4426-A151-A772BAE857A2}"/>
              </a:ext>
            </a:extLst>
          </p:cNvPr>
          <p:cNvSpPr/>
          <p:nvPr/>
        </p:nvSpPr>
        <p:spPr>
          <a:xfrm>
            <a:off x="2395643" y="4699573"/>
            <a:ext cx="112496" cy="100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extLst>
              <a:ext uri="{FF2B5EF4-FFF2-40B4-BE49-F238E27FC236}">
                <a16:creationId xmlns="" xmlns:a16="http://schemas.microsoft.com/office/drawing/2014/main" id="{79EF4117-84F0-4123-9BD9-E904F5C3ECBF}"/>
              </a:ext>
            </a:extLst>
          </p:cNvPr>
          <p:cNvSpPr>
            <a:spLocks noChangeAspect="1"/>
          </p:cNvSpPr>
          <p:nvPr/>
        </p:nvSpPr>
        <p:spPr>
          <a:xfrm>
            <a:off x="1334570" y="5095974"/>
            <a:ext cx="137843" cy="208869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="" xmlns:a16="http://schemas.microsoft.com/office/drawing/2014/main" id="{E6F9723E-4E8F-4FC3-BC8F-9ADB943A2A7E}"/>
              </a:ext>
            </a:extLst>
          </p:cNvPr>
          <p:cNvSpPr>
            <a:spLocks noChangeAspect="1"/>
          </p:cNvSpPr>
          <p:nvPr/>
        </p:nvSpPr>
        <p:spPr>
          <a:xfrm>
            <a:off x="5398994" y="4944092"/>
            <a:ext cx="224153" cy="507559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559DCD7-6735-4050-AEA5-A4E033D041F0}"/>
              </a:ext>
            </a:extLst>
          </p:cNvPr>
          <p:cNvSpPr/>
          <p:nvPr/>
        </p:nvSpPr>
        <p:spPr>
          <a:xfrm>
            <a:off x="4599950" y="4673708"/>
            <a:ext cx="11379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EECC18E-5519-40AC-A35A-02728F6E5C14}"/>
              </a:ext>
            </a:extLst>
          </p:cNvPr>
          <p:cNvSpPr/>
          <p:nvPr/>
        </p:nvSpPr>
        <p:spPr>
          <a:xfrm>
            <a:off x="4599950" y="5678384"/>
            <a:ext cx="11379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EE701F5-C1DB-45D9-9D3A-C238F691AEF1}"/>
              </a:ext>
            </a:extLst>
          </p:cNvPr>
          <p:cNvCxnSpPr>
            <a:cxnSpLocks/>
          </p:cNvCxnSpPr>
          <p:nvPr/>
        </p:nvCxnSpPr>
        <p:spPr>
          <a:xfrm>
            <a:off x="1403491" y="5836182"/>
            <a:ext cx="1035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B95C66F7-A77A-4328-B251-109608AA19B1}"/>
              </a:ext>
            </a:extLst>
          </p:cNvPr>
          <p:cNvCxnSpPr>
            <a:cxnSpLocks/>
          </p:cNvCxnSpPr>
          <p:nvPr/>
        </p:nvCxnSpPr>
        <p:spPr>
          <a:xfrm>
            <a:off x="2479090" y="5836182"/>
            <a:ext cx="30934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B3DF5BB-885E-48DF-8507-A0A4576AED40}"/>
              </a:ext>
            </a:extLst>
          </p:cNvPr>
          <p:cNvCxnSpPr/>
          <p:nvPr/>
        </p:nvCxnSpPr>
        <p:spPr>
          <a:xfrm>
            <a:off x="1178560" y="5095974"/>
            <a:ext cx="0" cy="2088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85F5A4F9-4B51-4641-8841-C4AE19F35DE5}"/>
              </a:ext>
            </a:extLst>
          </p:cNvPr>
          <p:cNvCxnSpPr>
            <a:cxnSpLocks/>
          </p:cNvCxnSpPr>
          <p:nvPr/>
        </p:nvCxnSpPr>
        <p:spPr>
          <a:xfrm>
            <a:off x="6136640" y="4968812"/>
            <a:ext cx="0" cy="4162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B33AEFC-8CDA-4AD2-9D84-62F428D73B2D}"/>
              </a:ext>
            </a:extLst>
          </p:cNvPr>
          <p:cNvSpPr txBox="1"/>
          <p:nvPr/>
        </p:nvSpPr>
        <p:spPr>
          <a:xfrm>
            <a:off x="198072" y="501574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o</a:t>
            </a:r>
            <a:r>
              <a:rPr lang="en-US" dirty="0"/>
              <a:t>=5mm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FC4DBA8-A101-47C0-98AA-0D2F374D7FA8}"/>
              </a:ext>
            </a:extLst>
          </p:cNvPr>
          <p:cNvSpPr txBox="1"/>
          <p:nvPr/>
        </p:nvSpPr>
        <p:spPr>
          <a:xfrm>
            <a:off x="683864" y="3742041"/>
            <a:ext cx="1113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Object: </a:t>
            </a:r>
          </a:p>
          <a:p>
            <a:r>
              <a:rPr lang="en-US" dirty="0"/>
              <a:t>Molecule</a:t>
            </a:r>
          </a:p>
          <a:p>
            <a:r>
              <a:rPr lang="en-US" dirty="0"/>
              <a:t>cloud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5807242-DD8E-4CE6-A029-F12D8C668711}"/>
              </a:ext>
            </a:extLst>
          </p:cNvPr>
          <p:cNvSpPr txBox="1"/>
          <p:nvPr/>
        </p:nvSpPr>
        <p:spPr>
          <a:xfrm>
            <a:off x="2035144" y="3742041"/>
            <a:ext cx="111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5489BCA-A66E-401C-BBAE-D056271B1C15}"/>
              </a:ext>
            </a:extLst>
          </p:cNvPr>
          <p:cNvSpPr txBox="1"/>
          <p:nvPr/>
        </p:nvSpPr>
        <p:spPr>
          <a:xfrm>
            <a:off x="4165507" y="3731062"/>
            <a:ext cx="1113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plates: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77B3ADD-4BF2-4274-BBD8-EA3EBC69A3C9}"/>
              </a:ext>
            </a:extLst>
          </p:cNvPr>
          <p:cNvSpPr txBox="1"/>
          <p:nvPr/>
        </p:nvSpPr>
        <p:spPr>
          <a:xfrm>
            <a:off x="5257361" y="3731062"/>
            <a:ext cx="140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LIF detection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C057A2-4974-497F-98F1-EE7D91C8C449}"/>
              </a:ext>
            </a:extLst>
          </p:cNvPr>
          <p:cNvSpPr txBox="1"/>
          <p:nvPr/>
        </p:nvSpPr>
        <p:spPr>
          <a:xfrm>
            <a:off x="1325832" y="601142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o</a:t>
            </a:r>
            <a:r>
              <a:rPr lang="en-US" dirty="0"/>
              <a:t>=30cm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C2C411F-074C-4521-B8AC-FFEC7BAE4C56}"/>
              </a:ext>
            </a:extLst>
          </p:cNvPr>
          <p:cNvSpPr txBox="1"/>
          <p:nvPr/>
        </p:nvSpPr>
        <p:spPr>
          <a:xfrm>
            <a:off x="3581609" y="601142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dirty="0"/>
              <a:t>90cm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E0BC589-F198-4AEF-9CF4-B1A237F4A201}"/>
              </a:ext>
            </a:extLst>
          </p:cNvPr>
          <p:cNvSpPr txBox="1"/>
          <p:nvPr/>
        </p:nvSpPr>
        <p:spPr>
          <a:xfrm>
            <a:off x="6233112" y="5015742"/>
            <a:ext cx="140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≈ </a:t>
            </a:r>
            <a:r>
              <a:rPr lang="en-US" dirty="0"/>
              <a:t>15mm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F2460E35-9BAE-416D-96FB-C6A4571893CC}"/>
              </a:ext>
            </a:extLst>
          </p:cNvPr>
          <p:cNvCxnSpPr>
            <a:cxnSpLocks/>
          </p:cNvCxnSpPr>
          <p:nvPr/>
        </p:nvCxnSpPr>
        <p:spPr>
          <a:xfrm>
            <a:off x="8196058" y="4717914"/>
            <a:ext cx="0" cy="10058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7288C350-350B-4344-B30F-522DC1E42FFB}"/>
              </a:ext>
            </a:extLst>
          </p:cNvPr>
          <p:cNvSpPr txBox="1"/>
          <p:nvPr/>
        </p:nvSpPr>
        <p:spPr>
          <a:xfrm>
            <a:off x="8294929" y="5056488"/>
            <a:ext cx="111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D=45mm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6FDFBC50-39F8-45F0-95BD-687BB7A5D296}"/>
              </a:ext>
            </a:extLst>
          </p:cNvPr>
          <p:cNvCxnSpPr>
            <a:stCxn id="9" idx="3"/>
          </p:cNvCxnSpPr>
          <p:nvPr/>
        </p:nvCxnSpPr>
        <p:spPr>
          <a:xfrm flipV="1">
            <a:off x="5737870" y="4696567"/>
            <a:ext cx="25575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ABA1BF5D-F4C8-4BB2-91C3-F50089249D6C}"/>
              </a:ext>
            </a:extLst>
          </p:cNvPr>
          <p:cNvCxnSpPr/>
          <p:nvPr/>
        </p:nvCxnSpPr>
        <p:spPr>
          <a:xfrm flipV="1">
            <a:off x="5758077" y="5717487"/>
            <a:ext cx="25575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78CD0339-C3D3-425D-BF9E-C3C9A01BA538}"/>
              </a:ext>
            </a:extLst>
          </p:cNvPr>
          <p:cNvSpPr/>
          <p:nvPr/>
        </p:nvSpPr>
        <p:spPr>
          <a:xfrm>
            <a:off x="5456417" y="4951975"/>
            <a:ext cx="116163" cy="457008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DAF5D8E4-149E-4FBB-8491-E05DE2283112}"/>
              </a:ext>
            </a:extLst>
          </p:cNvPr>
          <p:cNvSpPr txBox="1"/>
          <p:nvPr/>
        </p:nvSpPr>
        <p:spPr>
          <a:xfrm>
            <a:off x="6180121" y="6009155"/>
            <a:ext cx="140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Detection volume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BA4EA2C9-2930-46B2-BB6C-4A38BE7CF3E3}"/>
              </a:ext>
            </a:extLst>
          </p:cNvPr>
          <p:cNvCxnSpPr>
            <a:cxnSpLocks/>
            <a:endCxn id="8" idx="1"/>
          </p:cNvCxnSpPr>
          <p:nvPr/>
        </p:nvCxnSpPr>
        <p:spPr>
          <a:xfrm flipH="1" flipV="1">
            <a:off x="5511071" y="5451111"/>
            <a:ext cx="528370" cy="631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403492" y="5095974"/>
            <a:ext cx="1075598" cy="11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79090" y="5095974"/>
            <a:ext cx="2960013" cy="3298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26790" y="5116095"/>
            <a:ext cx="4012313" cy="309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" idx="0"/>
          </p:cNvCxnSpPr>
          <p:nvPr/>
        </p:nvCxnSpPr>
        <p:spPr>
          <a:xfrm flipV="1">
            <a:off x="1472298" y="5200408"/>
            <a:ext cx="4707823" cy="1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2">
            <a:extLst>
              <a:ext uri="{FF2B5EF4-FFF2-40B4-BE49-F238E27FC236}">
                <a16:creationId xmlns="" xmlns:a16="http://schemas.microsoft.com/office/drawing/2014/main" id="{97C9189E-896C-4B4F-93BF-02D24FA519CC}"/>
              </a:ext>
            </a:extLst>
          </p:cNvPr>
          <p:cNvSpPr txBox="1">
            <a:spLocks/>
          </p:cNvSpPr>
          <p:nvPr/>
        </p:nvSpPr>
        <p:spPr>
          <a:xfrm>
            <a:off x="683864" y="1364918"/>
            <a:ext cx="8392366" cy="247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‘0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order’ approximation: </a:t>
            </a:r>
          </a:p>
          <a:p>
            <a:pPr lvl="1"/>
            <a:r>
              <a:rPr lang="en-US" sz="2000" dirty="0" smtClean="0"/>
              <a:t>Using ideal lens formula, and object has finite size (no aberration, no fuzziness)</a:t>
            </a:r>
          </a:p>
          <a:p>
            <a:pPr lvl="1"/>
            <a:r>
              <a:rPr lang="en-US" sz="2000" dirty="0" smtClean="0"/>
              <a:t>Magnification=di/do=Si/So</a:t>
            </a:r>
          </a:p>
        </p:txBody>
      </p:sp>
    </p:spTree>
    <p:extLst>
      <p:ext uri="{BB962C8B-B14F-4D97-AF65-F5344CB8AC3E}">
        <p14:creationId xmlns:p14="http://schemas.microsoft.com/office/powerpoint/2010/main" val="322713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A9DFA-DCC7-4FE6-84E9-2BBC9864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/>
          <a:lstStyle/>
          <a:p>
            <a:r>
              <a:rPr lang="en-US" dirty="0"/>
              <a:t>To avoid hitting the extended field 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C9189E-896C-4B4F-93BF-02D24FA51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64" y="1364918"/>
            <a:ext cx="8392366" cy="2471102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‘0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/>
              <a:t>order’ </a:t>
            </a:r>
            <a:r>
              <a:rPr lang="en-US" sz="3200" dirty="0" smtClean="0"/>
              <a:t>approximation: </a:t>
            </a:r>
            <a:endParaRPr lang="en-US" sz="3200" dirty="0"/>
          </a:p>
          <a:p>
            <a:pPr lvl="1"/>
            <a:r>
              <a:rPr lang="en-US" sz="2600" dirty="0"/>
              <a:t>Using ideal lens formula, and object has finite size (no aberration, no fuzziness)</a:t>
            </a:r>
          </a:p>
          <a:p>
            <a:pPr lvl="1"/>
            <a:r>
              <a:rPr lang="en-US" sz="2600" dirty="0"/>
              <a:t>Magnification=di/do=Si/So</a:t>
            </a:r>
          </a:p>
          <a:p>
            <a:pPr marL="228600" lvl="1">
              <a:spcBef>
                <a:spcPts val="1000"/>
              </a:spcBef>
            </a:pPr>
            <a:r>
              <a:rPr lang="en-US" sz="3000" dirty="0"/>
              <a:t>Longer field plates </a:t>
            </a:r>
            <a:r>
              <a:rPr lang="en-US" sz="3000" dirty="0">
                <a:sym typeface="Wingdings" panose="05000000000000000000" pitchFamily="2" charset="2"/>
              </a:rPr>
              <a:t> larger image. </a:t>
            </a:r>
            <a:r>
              <a:rPr lang="en-US" sz="3000" dirty="0" smtClean="0">
                <a:sym typeface="Wingdings" panose="05000000000000000000" pitchFamily="2" charset="2"/>
              </a:rPr>
              <a:t>If </a:t>
            </a:r>
            <a:r>
              <a:rPr lang="en-US" sz="3000" dirty="0">
                <a:sym typeface="Wingdings" panose="05000000000000000000" pitchFamily="2" charset="2"/>
              </a:rPr>
              <a:t>take aberration (i.e. ‘</a:t>
            </a:r>
            <a:r>
              <a:rPr lang="en-US" sz="3000" dirty="0" smtClean="0">
                <a:sym typeface="Wingdings" panose="05000000000000000000" pitchFamily="2" charset="2"/>
              </a:rPr>
              <a:t>fuzziness’ of the </a:t>
            </a:r>
            <a:r>
              <a:rPr lang="en-US" sz="3000" dirty="0">
                <a:sym typeface="Wingdings" panose="05000000000000000000" pitchFamily="2" charset="2"/>
              </a:rPr>
              <a:t>image </a:t>
            </a:r>
            <a:r>
              <a:rPr lang="en-US" sz="3000" dirty="0" smtClean="0">
                <a:sym typeface="Wingdings" panose="05000000000000000000" pitchFamily="2" charset="2"/>
              </a:rPr>
              <a:t>) </a:t>
            </a:r>
            <a:r>
              <a:rPr lang="en-US" sz="3000" dirty="0">
                <a:sym typeface="Wingdings" panose="05000000000000000000" pitchFamily="2" charset="2"/>
              </a:rPr>
              <a:t>into </a:t>
            </a:r>
            <a:r>
              <a:rPr lang="en-US" sz="3000" dirty="0" smtClean="0">
                <a:sym typeface="Wingdings" panose="05000000000000000000" pitchFamily="2" charset="2"/>
              </a:rPr>
              <a:t>account: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 smaller signal for a </a:t>
            </a:r>
            <a:r>
              <a:rPr lang="en-US" sz="2600" dirty="0" smtClean="0">
                <a:sym typeface="Wingdings" panose="05000000000000000000" pitchFamily="2" charset="2"/>
              </a:rPr>
              <a:t>given finite </a:t>
            </a:r>
            <a:r>
              <a:rPr lang="en-US" sz="2600" dirty="0">
                <a:sym typeface="Wingdings" panose="05000000000000000000" pitchFamily="2" charset="2"/>
              </a:rPr>
              <a:t>detection volume </a:t>
            </a:r>
            <a:r>
              <a:rPr lang="en-US" sz="2600" dirty="0" smtClean="0">
                <a:sym typeface="Wingdings" panose="05000000000000000000" pitchFamily="2" charset="2"/>
              </a:rPr>
              <a:t>(we already knew)</a:t>
            </a:r>
            <a:endParaRPr lang="en-US" sz="2600" dirty="0" smtClean="0">
              <a:sym typeface="Wingdings" panose="05000000000000000000" pitchFamily="2" charset="2"/>
            </a:endParaRP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 more </a:t>
            </a:r>
            <a:r>
              <a:rPr lang="en-US" sz="2600" dirty="0">
                <a:sym typeface="Wingdings" panose="05000000000000000000" pitchFamily="2" charset="2"/>
              </a:rPr>
              <a:t>likely to hit the field </a:t>
            </a:r>
            <a:r>
              <a:rPr lang="en-US" sz="2600" dirty="0" smtClean="0">
                <a:sym typeface="Wingdings" panose="05000000000000000000" pitchFamily="2" charset="2"/>
              </a:rPr>
              <a:t>plates</a:t>
            </a:r>
            <a:endParaRPr lang="en-US" sz="2600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EF05F626-57D3-4426-A151-A772BAE857A2}"/>
              </a:ext>
            </a:extLst>
          </p:cNvPr>
          <p:cNvSpPr/>
          <p:nvPr/>
        </p:nvSpPr>
        <p:spPr>
          <a:xfrm>
            <a:off x="2396218" y="4687434"/>
            <a:ext cx="112496" cy="100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extLst>
              <a:ext uri="{FF2B5EF4-FFF2-40B4-BE49-F238E27FC236}">
                <a16:creationId xmlns="" xmlns:a16="http://schemas.microsoft.com/office/drawing/2014/main" id="{79EF4117-84F0-4123-9BD9-E904F5C3ECBF}"/>
              </a:ext>
            </a:extLst>
          </p:cNvPr>
          <p:cNvSpPr>
            <a:spLocks noChangeAspect="1"/>
          </p:cNvSpPr>
          <p:nvPr/>
        </p:nvSpPr>
        <p:spPr>
          <a:xfrm>
            <a:off x="1334570" y="5095974"/>
            <a:ext cx="137843" cy="208869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="" xmlns:a16="http://schemas.microsoft.com/office/drawing/2014/main" id="{E6F9723E-4E8F-4FC3-BC8F-9ADB943A2A7E}"/>
              </a:ext>
            </a:extLst>
          </p:cNvPr>
          <p:cNvSpPr>
            <a:spLocks noChangeAspect="1"/>
          </p:cNvSpPr>
          <p:nvPr/>
        </p:nvSpPr>
        <p:spPr>
          <a:xfrm>
            <a:off x="8015445" y="4784834"/>
            <a:ext cx="365247" cy="835573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559DCD7-6735-4050-AEA5-A4E033D041F0}"/>
              </a:ext>
            </a:extLst>
          </p:cNvPr>
          <p:cNvSpPr/>
          <p:nvPr/>
        </p:nvSpPr>
        <p:spPr>
          <a:xfrm>
            <a:off x="4190033" y="4673704"/>
            <a:ext cx="43914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EECC18E-5519-40AC-A35A-02728F6E5C14}"/>
              </a:ext>
            </a:extLst>
          </p:cNvPr>
          <p:cNvSpPr/>
          <p:nvPr/>
        </p:nvSpPr>
        <p:spPr>
          <a:xfrm>
            <a:off x="4190033" y="5678384"/>
            <a:ext cx="43914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EE701F5-C1DB-45D9-9D3A-C238F691AEF1}"/>
              </a:ext>
            </a:extLst>
          </p:cNvPr>
          <p:cNvCxnSpPr>
            <a:cxnSpLocks/>
          </p:cNvCxnSpPr>
          <p:nvPr/>
        </p:nvCxnSpPr>
        <p:spPr>
          <a:xfrm>
            <a:off x="1403491" y="5836182"/>
            <a:ext cx="1035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B95C66F7-A77A-4328-B251-109608AA19B1}"/>
              </a:ext>
            </a:extLst>
          </p:cNvPr>
          <p:cNvCxnSpPr>
            <a:cxnSpLocks/>
          </p:cNvCxnSpPr>
          <p:nvPr/>
        </p:nvCxnSpPr>
        <p:spPr>
          <a:xfrm>
            <a:off x="2479090" y="5836182"/>
            <a:ext cx="625851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B3DF5BB-885E-48DF-8507-A0A4576AED40}"/>
              </a:ext>
            </a:extLst>
          </p:cNvPr>
          <p:cNvCxnSpPr/>
          <p:nvPr/>
        </p:nvCxnSpPr>
        <p:spPr>
          <a:xfrm>
            <a:off x="1178560" y="5095974"/>
            <a:ext cx="0" cy="2088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85F5A4F9-4B51-4641-8841-C4AE19F35DE5}"/>
              </a:ext>
            </a:extLst>
          </p:cNvPr>
          <p:cNvCxnSpPr>
            <a:cxnSpLocks/>
          </p:cNvCxnSpPr>
          <p:nvPr/>
        </p:nvCxnSpPr>
        <p:spPr>
          <a:xfrm>
            <a:off x="8566264" y="4784834"/>
            <a:ext cx="0" cy="8355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B33AEFC-8CDA-4AD2-9D84-62F428D73B2D}"/>
              </a:ext>
            </a:extLst>
          </p:cNvPr>
          <p:cNvSpPr txBox="1"/>
          <p:nvPr/>
        </p:nvSpPr>
        <p:spPr>
          <a:xfrm>
            <a:off x="198072" y="501574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o</a:t>
            </a:r>
            <a:r>
              <a:rPr lang="en-US" dirty="0"/>
              <a:t>=5mm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FC4DBA8-A101-47C0-98AA-0D2F374D7FA8}"/>
              </a:ext>
            </a:extLst>
          </p:cNvPr>
          <p:cNvSpPr txBox="1"/>
          <p:nvPr/>
        </p:nvSpPr>
        <p:spPr>
          <a:xfrm>
            <a:off x="683864" y="3742041"/>
            <a:ext cx="1113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Object: </a:t>
            </a:r>
          </a:p>
          <a:p>
            <a:r>
              <a:rPr lang="en-US" dirty="0"/>
              <a:t>Molecule</a:t>
            </a:r>
          </a:p>
          <a:p>
            <a:r>
              <a:rPr lang="en-US" dirty="0"/>
              <a:t>cloud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5807242-DD8E-4CE6-A029-F12D8C668711}"/>
              </a:ext>
            </a:extLst>
          </p:cNvPr>
          <p:cNvSpPr txBox="1"/>
          <p:nvPr/>
        </p:nvSpPr>
        <p:spPr>
          <a:xfrm>
            <a:off x="2035144" y="3742041"/>
            <a:ext cx="111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5489BCA-A66E-401C-BBAE-D056271B1C15}"/>
              </a:ext>
            </a:extLst>
          </p:cNvPr>
          <p:cNvSpPr txBox="1"/>
          <p:nvPr/>
        </p:nvSpPr>
        <p:spPr>
          <a:xfrm>
            <a:off x="4614838" y="3731062"/>
            <a:ext cx="1113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plates: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77B3ADD-4BF2-4274-BBD8-EA3EBC69A3C9}"/>
              </a:ext>
            </a:extLst>
          </p:cNvPr>
          <p:cNvSpPr txBox="1"/>
          <p:nvPr/>
        </p:nvSpPr>
        <p:spPr>
          <a:xfrm>
            <a:off x="7241205" y="3731062"/>
            <a:ext cx="140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LIF detection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C057A2-4974-497F-98F1-EE7D91C8C449}"/>
              </a:ext>
            </a:extLst>
          </p:cNvPr>
          <p:cNvSpPr txBox="1"/>
          <p:nvPr/>
        </p:nvSpPr>
        <p:spPr>
          <a:xfrm>
            <a:off x="1325832" y="601142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o</a:t>
            </a:r>
            <a:r>
              <a:rPr lang="en-US" dirty="0"/>
              <a:t>=30cm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C2C411F-074C-4521-B8AC-FFEC7BAE4C56}"/>
              </a:ext>
            </a:extLst>
          </p:cNvPr>
          <p:cNvSpPr txBox="1"/>
          <p:nvPr/>
        </p:nvSpPr>
        <p:spPr>
          <a:xfrm>
            <a:off x="4973529" y="601142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dirty="0"/>
              <a:t>160cm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E0BC589-F198-4AEF-9CF4-B1A237F4A201}"/>
              </a:ext>
            </a:extLst>
          </p:cNvPr>
          <p:cNvSpPr txBox="1"/>
          <p:nvPr/>
        </p:nvSpPr>
        <p:spPr>
          <a:xfrm>
            <a:off x="8662734" y="4831076"/>
            <a:ext cx="148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B0BE1CCE-68F0-47AB-B6E4-FCDA58A0B48B}"/>
              </a:ext>
            </a:extLst>
          </p:cNvPr>
          <p:cNvCxnSpPr>
            <a:cxnSpLocks/>
          </p:cNvCxnSpPr>
          <p:nvPr/>
        </p:nvCxnSpPr>
        <p:spPr>
          <a:xfrm>
            <a:off x="10234702" y="4687434"/>
            <a:ext cx="0" cy="10058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6C569C3-E686-4A99-85EF-F1BE7307B1E8}"/>
              </a:ext>
            </a:extLst>
          </p:cNvPr>
          <p:cNvSpPr txBox="1"/>
          <p:nvPr/>
        </p:nvSpPr>
        <p:spPr>
          <a:xfrm>
            <a:off x="10333573" y="5026008"/>
            <a:ext cx="111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D=45mm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7447A06A-7D5F-457F-AFD3-317E764F83E5}"/>
              </a:ext>
            </a:extLst>
          </p:cNvPr>
          <p:cNvCxnSpPr/>
          <p:nvPr/>
        </p:nvCxnSpPr>
        <p:spPr>
          <a:xfrm flipV="1">
            <a:off x="7776514" y="4694662"/>
            <a:ext cx="25575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DFEE456D-EB41-4BB6-8F2B-FF443BBACAAD}"/>
              </a:ext>
            </a:extLst>
          </p:cNvPr>
          <p:cNvCxnSpPr/>
          <p:nvPr/>
        </p:nvCxnSpPr>
        <p:spPr>
          <a:xfrm flipV="1">
            <a:off x="7796721" y="5687007"/>
            <a:ext cx="25575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10E87222-EFA6-4271-A437-0149C281D643}"/>
              </a:ext>
            </a:extLst>
          </p:cNvPr>
          <p:cNvSpPr/>
          <p:nvPr/>
        </p:nvSpPr>
        <p:spPr>
          <a:xfrm>
            <a:off x="8140779" y="4991644"/>
            <a:ext cx="114579" cy="426528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ED5BA26D-3C7B-4DE2-B572-3AE8C52DF6EC}"/>
              </a:ext>
            </a:extLst>
          </p:cNvPr>
          <p:cNvSpPr txBox="1"/>
          <p:nvPr/>
        </p:nvSpPr>
        <p:spPr>
          <a:xfrm>
            <a:off x="8435723" y="5992302"/>
            <a:ext cx="140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Detection volume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56A0B74A-9DE1-46F2-85AD-D7AB5DD94100}"/>
              </a:ext>
            </a:extLst>
          </p:cNvPr>
          <p:cNvCxnSpPr>
            <a:cxnSpLocks/>
            <a:endCxn id="33" idx="2"/>
          </p:cNvCxnSpPr>
          <p:nvPr/>
        </p:nvCxnSpPr>
        <p:spPr>
          <a:xfrm flipH="1" flipV="1">
            <a:off x="8198069" y="5418172"/>
            <a:ext cx="531155" cy="596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3"/>
          </p:cNvCxnSpPr>
          <p:nvPr/>
        </p:nvCxnSpPr>
        <p:spPr>
          <a:xfrm>
            <a:off x="1403492" y="5107916"/>
            <a:ext cx="6794577" cy="5124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25446" y="5200409"/>
            <a:ext cx="932998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3"/>
          </p:cNvCxnSpPr>
          <p:nvPr/>
        </p:nvCxnSpPr>
        <p:spPr>
          <a:xfrm>
            <a:off x="1403492" y="5107916"/>
            <a:ext cx="10355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39035" y="5095974"/>
            <a:ext cx="5759034" cy="5244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A9DFA-DCC7-4FE6-84E9-2BBC9864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/>
          <a:lstStyle/>
          <a:p>
            <a:r>
              <a:rPr lang="en-US" dirty="0"/>
              <a:t>To avoid hitting the extended field 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C9189E-896C-4B4F-93BF-02D24FA51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64" y="1364918"/>
            <a:ext cx="8392366" cy="2471102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‘0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/>
              <a:t>order’ </a:t>
            </a:r>
            <a:r>
              <a:rPr lang="en-US" sz="3200" dirty="0" smtClean="0"/>
              <a:t>approximation: </a:t>
            </a:r>
            <a:endParaRPr lang="en-US" sz="3200" dirty="0"/>
          </a:p>
          <a:p>
            <a:pPr lvl="1"/>
            <a:r>
              <a:rPr lang="en-US" sz="2600" dirty="0"/>
              <a:t>Using ideal lens formula, and object has finite size (no aberration, no fuzziness)</a:t>
            </a:r>
          </a:p>
          <a:p>
            <a:pPr lvl="1"/>
            <a:r>
              <a:rPr lang="en-US" sz="2600" dirty="0"/>
              <a:t>Magnification=di/do=Si/So</a:t>
            </a:r>
          </a:p>
          <a:p>
            <a:pPr marL="228600" lvl="1">
              <a:spcBef>
                <a:spcPts val="1000"/>
              </a:spcBef>
            </a:pPr>
            <a:r>
              <a:rPr lang="en-US" sz="3000" dirty="0"/>
              <a:t>Longer field plates </a:t>
            </a:r>
            <a:r>
              <a:rPr lang="en-US" sz="3000" dirty="0">
                <a:sym typeface="Wingdings" panose="05000000000000000000" pitchFamily="2" charset="2"/>
              </a:rPr>
              <a:t> larger image. </a:t>
            </a:r>
            <a:r>
              <a:rPr lang="en-US" sz="3000" dirty="0" smtClean="0">
                <a:sym typeface="Wingdings" panose="05000000000000000000" pitchFamily="2" charset="2"/>
              </a:rPr>
              <a:t>If </a:t>
            </a:r>
            <a:r>
              <a:rPr lang="en-US" sz="3000" dirty="0">
                <a:sym typeface="Wingdings" panose="05000000000000000000" pitchFamily="2" charset="2"/>
              </a:rPr>
              <a:t>take aberration (i.e. ‘</a:t>
            </a:r>
            <a:r>
              <a:rPr lang="en-US" sz="3000" dirty="0" smtClean="0">
                <a:sym typeface="Wingdings" panose="05000000000000000000" pitchFamily="2" charset="2"/>
              </a:rPr>
              <a:t>fuzziness’ of the </a:t>
            </a:r>
            <a:r>
              <a:rPr lang="en-US" sz="3000" dirty="0">
                <a:sym typeface="Wingdings" panose="05000000000000000000" pitchFamily="2" charset="2"/>
              </a:rPr>
              <a:t>image </a:t>
            </a:r>
            <a:r>
              <a:rPr lang="en-US" sz="3000" dirty="0" smtClean="0">
                <a:sym typeface="Wingdings" panose="05000000000000000000" pitchFamily="2" charset="2"/>
              </a:rPr>
              <a:t>) </a:t>
            </a:r>
            <a:r>
              <a:rPr lang="en-US" sz="3000" dirty="0">
                <a:sym typeface="Wingdings" panose="05000000000000000000" pitchFamily="2" charset="2"/>
              </a:rPr>
              <a:t>into </a:t>
            </a:r>
            <a:r>
              <a:rPr lang="en-US" sz="3000" dirty="0" smtClean="0">
                <a:sym typeface="Wingdings" panose="05000000000000000000" pitchFamily="2" charset="2"/>
              </a:rPr>
              <a:t>account: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 smaller signal for a given finite detection volume (we already knew)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 </a:t>
            </a:r>
            <a:r>
              <a:rPr lang="en-US" sz="2600" dirty="0" smtClean="0">
                <a:sym typeface="Wingdings" panose="05000000000000000000" pitchFamily="2" charset="2"/>
              </a:rPr>
              <a:t>more </a:t>
            </a:r>
            <a:r>
              <a:rPr lang="en-US" sz="2600" dirty="0">
                <a:sym typeface="Wingdings" panose="05000000000000000000" pitchFamily="2" charset="2"/>
              </a:rPr>
              <a:t>likely to hit the field </a:t>
            </a:r>
            <a:r>
              <a:rPr lang="en-US" sz="2600" dirty="0" smtClean="0">
                <a:sym typeface="Wingdings" panose="05000000000000000000" pitchFamily="2" charset="2"/>
              </a:rPr>
              <a:t>plates</a:t>
            </a:r>
            <a:endParaRPr lang="en-US" sz="2600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EF05F626-57D3-4426-A151-A772BAE857A2}"/>
              </a:ext>
            </a:extLst>
          </p:cNvPr>
          <p:cNvSpPr/>
          <p:nvPr/>
        </p:nvSpPr>
        <p:spPr>
          <a:xfrm>
            <a:off x="2396218" y="4687434"/>
            <a:ext cx="112496" cy="100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extLst>
              <a:ext uri="{FF2B5EF4-FFF2-40B4-BE49-F238E27FC236}">
                <a16:creationId xmlns="" xmlns:a16="http://schemas.microsoft.com/office/drawing/2014/main" id="{79EF4117-84F0-4123-9BD9-E904F5C3ECBF}"/>
              </a:ext>
            </a:extLst>
          </p:cNvPr>
          <p:cNvSpPr>
            <a:spLocks noChangeAspect="1"/>
          </p:cNvSpPr>
          <p:nvPr/>
        </p:nvSpPr>
        <p:spPr>
          <a:xfrm>
            <a:off x="1334570" y="5095974"/>
            <a:ext cx="137843" cy="208869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="" xmlns:a16="http://schemas.microsoft.com/office/drawing/2014/main" id="{E6F9723E-4E8F-4FC3-BC8F-9ADB943A2A7E}"/>
              </a:ext>
            </a:extLst>
          </p:cNvPr>
          <p:cNvSpPr>
            <a:spLocks noChangeAspect="1"/>
          </p:cNvSpPr>
          <p:nvPr/>
        </p:nvSpPr>
        <p:spPr>
          <a:xfrm>
            <a:off x="8015445" y="4784834"/>
            <a:ext cx="365247" cy="835573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559DCD7-6735-4050-AEA5-A4E033D041F0}"/>
              </a:ext>
            </a:extLst>
          </p:cNvPr>
          <p:cNvSpPr/>
          <p:nvPr/>
        </p:nvSpPr>
        <p:spPr>
          <a:xfrm>
            <a:off x="4190033" y="4673704"/>
            <a:ext cx="43914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EECC18E-5519-40AC-A35A-02728F6E5C14}"/>
              </a:ext>
            </a:extLst>
          </p:cNvPr>
          <p:cNvSpPr/>
          <p:nvPr/>
        </p:nvSpPr>
        <p:spPr>
          <a:xfrm>
            <a:off x="4190033" y="5678384"/>
            <a:ext cx="43914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EE701F5-C1DB-45D9-9D3A-C238F691AEF1}"/>
              </a:ext>
            </a:extLst>
          </p:cNvPr>
          <p:cNvCxnSpPr>
            <a:cxnSpLocks/>
          </p:cNvCxnSpPr>
          <p:nvPr/>
        </p:nvCxnSpPr>
        <p:spPr>
          <a:xfrm>
            <a:off x="1403491" y="5836182"/>
            <a:ext cx="1035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B95C66F7-A77A-4328-B251-109608AA19B1}"/>
              </a:ext>
            </a:extLst>
          </p:cNvPr>
          <p:cNvCxnSpPr>
            <a:cxnSpLocks/>
          </p:cNvCxnSpPr>
          <p:nvPr/>
        </p:nvCxnSpPr>
        <p:spPr>
          <a:xfrm>
            <a:off x="2479090" y="5836182"/>
            <a:ext cx="625851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B3DF5BB-885E-48DF-8507-A0A4576AED40}"/>
              </a:ext>
            </a:extLst>
          </p:cNvPr>
          <p:cNvCxnSpPr/>
          <p:nvPr/>
        </p:nvCxnSpPr>
        <p:spPr>
          <a:xfrm>
            <a:off x="1178560" y="5095974"/>
            <a:ext cx="0" cy="2088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85F5A4F9-4B51-4641-8841-C4AE19F35DE5}"/>
              </a:ext>
            </a:extLst>
          </p:cNvPr>
          <p:cNvCxnSpPr>
            <a:cxnSpLocks/>
          </p:cNvCxnSpPr>
          <p:nvPr/>
        </p:nvCxnSpPr>
        <p:spPr>
          <a:xfrm>
            <a:off x="8566264" y="4784834"/>
            <a:ext cx="0" cy="8355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B33AEFC-8CDA-4AD2-9D84-62F428D73B2D}"/>
              </a:ext>
            </a:extLst>
          </p:cNvPr>
          <p:cNvSpPr txBox="1"/>
          <p:nvPr/>
        </p:nvSpPr>
        <p:spPr>
          <a:xfrm>
            <a:off x="198072" y="501574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o</a:t>
            </a:r>
            <a:r>
              <a:rPr lang="en-US" dirty="0"/>
              <a:t>=5mm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FC4DBA8-A101-47C0-98AA-0D2F374D7FA8}"/>
              </a:ext>
            </a:extLst>
          </p:cNvPr>
          <p:cNvSpPr txBox="1"/>
          <p:nvPr/>
        </p:nvSpPr>
        <p:spPr>
          <a:xfrm>
            <a:off x="683864" y="3742041"/>
            <a:ext cx="1113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Object: </a:t>
            </a:r>
          </a:p>
          <a:p>
            <a:r>
              <a:rPr lang="en-US" dirty="0"/>
              <a:t>Molecule</a:t>
            </a:r>
          </a:p>
          <a:p>
            <a:r>
              <a:rPr lang="en-US" dirty="0"/>
              <a:t>cloud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5807242-DD8E-4CE6-A029-F12D8C668711}"/>
              </a:ext>
            </a:extLst>
          </p:cNvPr>
          <p:cNvSpPr txBox="1"/>
          <p:nvPr/>
        </p:nvSpPr>
        <p:spPr>
          <a:xfrm>
            <a:off x="2035144" y="3742041"/>
            <a:ext cx="111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5489BCA-A66E-401C-BBAE-D056271B1C15}"/>
              </a:ext>
            </a:extLst>
          </p:cNvPr>
          <p:cNvSpPr txBox="1"/>
          <p:nvPr/>
        </p:nvSpPr>
        <p:spPr>
          <a:xfrm>
            <a:off x="4614838" y="3731062"/>
            <a:ext cx="1113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plates: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77B3ADD-4BF2-4274-BBD8-EA3EBC69A3C9}"/>
              </a:ext>
            </a:extLst>
          </p:cNvPr>
          <p:cNvSpPr txBox="1"/>
          <p:nvPr/>
        </p:nvSpPr>
        <p:spPr>
          <a:xfrm>
            <a:off x="7250730" y="3731062"/>
            <a:ext cx="140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LIF detection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C057A2-4974-497F-98F1-EE7D91C8C449}"/>
              </a:ext>
            </a:extLst>
          </p:cNvPr>
          <p:cNvSpPr txBox="1"/>
          <p:nvPr/>
        </p:nvSpPr>
        <p:spPr>
          <a:xfrm>
            <a:off x="1325832" y="601142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o</a:t>
            </a:r>
            <a:r>
              <a:rPr lang="en-US" dirty="0"/>
              <a:t>=30cm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C2C411F-074C-4521-B8AC-FFEC7BAE4C56}"/>
              </a:ext>
            </a:extLst>
          </p:cNvPr>
          <p:cNvSpPr txBox="1"/>
          <p:nvPr/>
        </p:nvSpPr>
        <p:spPr>
          <a:xfrm>
            <a:off x="4973529" y="6011422"/>
            <a:ext cx="111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dirty="0"/>
              <a:t>160cm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E0BC589-F198-4AEF-9CF4-B1A237F4A201}"/>
              </a:ext>
            </a:extLst>
          </p:cNvPr>
          <p:cNvSpPr txBox="1"/>
          <p:nvPr/>
        </p:nvSpPr>
        <p:spPr>
          <a:xfrm>
            <a:off x="8662734" y="4831076"/>
            <a:ext cx="148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B0BE1CCE-68F0-47AB-B6E4-FCDA58A0B48B}"/>
              </a:ext>
            </a:extLst>
          </p:cNvPr>
          <p:cNvCxnSpPr>
            <a:cxnSpLocks/>
          </p:cNvCxnSpPr>
          <p:nvPr/>
        </p:nvCxnSpPr>
        <p:spPr>
          <a:xfrm>
            <a:off x="10234702" y="4687434"/>
            <a:ext cx="0" cy="10058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6C569C3-E686-4A99-85EF-F1BE7307B1E8}"/>
              </a:ext>
            </a:extLst>
          </p:cNvPr>
          <p:cNvSpPr txBox="1"/>
          <p:nvPr/>
        </p:nvSpPr>
        <p:spPr>
          <a:xfrm>
            <a:off x="10333573" y="5026008"/>
            <a:ext cx="111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D=45mm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7447A06A-7D5F-457F-AFD3-317E764F83E5}"/>
              </a:ext>
            </a:extLst>
          </p:cNvPr>
          <p:cNvCxnSpPr/>
          <p:nvPr/>
        </p:nvCxnSpPr>
        <p:spPr>
          <a:xfrm flipV="1">
            <a:off x="7776514" y="4694662"/>
            <a:ext cx="25575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DFEE456D-EB41-4BB6-8F2B-FF443BBACAAD}"/>
              </a:ext>
            </a:extLst>
          </p:cNvPr>
          <p:cNvCxnSpPr/>
          <p:nvPr/>
        </p:nvCxnSpPr>
        <p:spPr>
          <a:xfrm flipV="1">
            <a:off x="7796721" y="5687007"/>
            <a:ext cx="25575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10E87222-EFA6-4271-A437-0149C281D643}"/>
              </a:ext>
            </a:extLst>
          </p:cNvPr>
          <p:cNvSpPr/>
          <p:nvPr/>
        </p:nvSpPr>
        <p:spPr>
          <a:xfrm>
            <a:off x="8140779" y="4991644"/>
            <a:ext cx="114579" cy="426528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ED5BA26D-3C7B-4DE2-B572-3AE8C52DF6EC}"/>
              </a:ext>
            </a:extLst>
          </p:cNvPr>
          <p:cNvSpPr txBox="1"/>
          <p:nvPr/>
        </p:nvSpPr>
        <p:spPr>
          <a:xfrm>
            <a:off x="8435723" y="5992302"/>
            <a:ext cx="140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Detection volume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56A0B74A-9DE1-46F2-85AD-D7AB5DD94100}"/>
              </a:ext>
            </a:extLst>
          </p:cNvPr>
          <p:cNvCxnSpPr>
            <a:cxnSpLocks/>
            <a:endCxn id="33" idx="2"/>
          </p:cNvCxnSpPr>
          <p:nvPr/>
        </p:nvCxnSpPr>
        <p:spPr>
          <a:xfrm flipH="1" flipV="1">
            <a:off x="8198069" y="5418172"/>
            <a:ext cx="531155" cy="596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813800" y="1873384"/>
            <a:ext cx="3276753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‘Desirable’ feature: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Lens-to-field-plates distance as </a:t>
            </a:r>
            <a:r>
              <a:rPr lang="en-US" sz="2800" dirty="0" smtClean="0">
                <a:solidFill>
                  <a:srgbClr val="FF0000"/>
                </a:solidFill>
              </a:rPr>
              <a:t>short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as possible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bigger field-plates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separation, D</a:t>
            </a:r>
            <a:endParaRPr lang="en-GB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>
            <a:stCxn id="6" idx="3"/>
          </p:cNvCxnSpPr>
          <p:nvPr/>
        </p:nvCxnSpPr>
        <p:spPr>
          <a:xfrm>
            <a:off x="1403492" y="5107916"/>
            <a:ext cx="6794577" cy="5124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25446" y="5200409"/>
            <a:ext cx="932998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3"/>
          </p:cNvCxnSpPr>
          <p:nvPr/>
        </p:nvCxnSpPr>
        <p:spPr>
          <a:xfrm>
            <a:off x="1403492" y="5107916"/>
            <a:ext cx="10355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39035" y="5095974"/>
            <a:ext cx="5759034" cy="5244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1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trajectories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738914"/>
            <a:ext cx="10515600" cy="4351338"/>
          </a:xfrm>
        </p:spPr>
        <p:txBody>
          <a:bodyPr/>
          <a:lstStyle/>
          <a:p>
            <a:r>
              <a:rPr lang="en-US" dirty="0" smtClean="0"/>
              <a:t>Major difference between good &amp; bad: longitudinal velocities</a:t>
            </a:r>
            <a:endParaRPr lang="en-GB" dirty="0"/>
          </a:p>
        </p:txBody>
      </p:sp>
      <p:pic>
        <p:nvPicPr>
          <p:cNvPr id="1026" name="Picture 2" descr="C:\Users\Admin\OneDrive\trajectories\collimators\open_up_FPcollimator_horizontal_collimator\plots\no_horizontal_collimator\VxDistribution_noParallelCo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089" y="2141163"/>
            <a:ext cx="50546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OneDrive\trajectories\collimators\open_up_FPcollimator_horizontal_collimator\untitle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0" t="6017" r="8832" b="3182"/>
          <a:stretch/>
        </p:blipFill>
        <p:spPr bwMode="auto">
          <a:xfrm>
            <a:off x="238124" y="2561905"/>
            <a:ext cx="7067551" cy="307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8324193" y="5108028"/>
            <a:ext cx="985345" cy="531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488699" y="5837520"/>
            <a:ext cx="3633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 1: pump them out of the X-C-Q STIRAP ground state</a:t>
            </a:r>
            <a:r>
              <a:rPr lang="en-GB" dirty="0" smtClean="0">
                <a:solidFill>
                  <a:srgbClr val="FF0000"/>
                </a:solidFill>
              </a:rPr>
              <a:t> after rotational cooling &amp; before STIRAP takes place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endCxn id="4" idx="3"/>
          </p:cNvCxnSpPr>
          <p:nvPr/>
        </p:nvCxnSpPr>
        <p:spPr>
          <a:xfrm flipV="1">
            <a:off x="7305675" y="5561745"/>
            <a:ext cx="1162818" cy="275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4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velocity (</a:t>
            </a:r>
            <a:r>
              <a:rPr lang="en-US" dirty="0" err="1" smtClean="0"/>
              <a:t>v_z</a:t>
            </a:r>
            <a:r>
              <a:rPr lang="en-US" dirty="0" smtClean="0"/>
              <a:t>) (z is the same as defined in ACME 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8174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Cannot differentiate good &amp; bad trajectories in </a:t>
            </a:r>
            <a:r>
              <a:rPr lang="en-US" sz="2000" dirty="0" err="1" smtClean="0"/>
              <a:t>v_z</a:t>
            </a:r>
            <a:r>
              <a:rPr lang="en-US" sz="2000" dirty="0" smtClean="0"/>
              <a:t> before lens. But they get separated after lens because the bad ones are all slower in </a:t>
            </a:r>
            <a:r>
              <a:rPr lang="en-US" sz="2000" dirty="0" err="1" smtClean="0"/>
              <a:t>v_x</a:t>
            </a:r>
            <a:r>
              <a:rPr lang="en-US" sz="2000" dirty="0" smtClean="0"/>
              <a:t> and hence spend longer time in lens</a:t>
            </a:r>
            <a:r>
              <a:rPr lang="en-US" sz="2000" dirty="0" smtClean="0">
                <a:sym typeface="Wingdings" panose="05000000000000000000" pitchFamily="2" charset="2"/>
              </a:rPr>
              <a:t> over-focused</a:t>
            </a:r>
            <a:r>
              <a:rPr lang="en-US" sz="2000" dirty="0" smtClean="0"/>
              <a:t> </a:t>
            </a:r>
            <a:endParaRPr lang="en-GB" sz="2000" dirty="0"/>
          </a:p>
        </p:txBody>
      </p:sp>
      <p:pic>
        <p:nvPicPr>
          <p:cNvPr id="2050" name="Picture 2" descr="C:\Users\Admin\OneDrive\trajectories\collimators\open_up_FPcollimator_horizontal_collimator\plots\no_horizontal_collimator\VzDistr_beforeLens_noParallelCo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583258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OneDrive\trajectories\collimators\open_up_FPcollimator_horizontal_collimator\plots\no_horizontal_collimator\VzDistr_afterLens_noParallelCo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99024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752625" y="5344627"/>
            <a:ext cx="844527" cy="9792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09828" y="4062697"/>
            <a:ext cx="2464675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 2: do not STIRAP these back to X after lens, and use electrostatic deflector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347523" y="5263026"/>
            <a:ext cx="379029" cy="3598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529485" y="5344627"/>
            <a:ext cx="853898" cy="901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107329" y="4896972"/>
            <a:ext cx="1602499" cy="4476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4178"/>
            <a:ext cx="10515600" cy="1325563"/>
          </a:xfrm>
        </p:spPr>
        <p:txBody>
          <a:bodyPr/>
          <a:lstStyle/>
          <a:p>
            <a:r>
              <a:rPr lang="en-US" dirty="0" smtClean="0"/>
              <a:t>Trajectory slope (</a:t>
            </a:r>
            <a:r>
              <a:rPr lang="en-US" dirty="0" err="1" smtClean="0"/>
              <a:t>v_z</a:t>
            </a:r>
            <a:r>
              <a:rPr lang="en-US" dirty="0" smtClean="0"/>
              <a:t>/</a:t>
            </a:r>
            <a:r>
              <a:rPr lang="en-US" dirty="0" err="1" smtClean="0"/>
              <a:t>v_x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177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differentiation gets ‘doubly’ enhanced by looking at the slope (</a:t>
            </a:r>
            <a:r>
              <a:rPr lang="en-US" sz="2000" dirty="0" err="1" smtClean="0"/>
              <a:t>v_z</a:t>
            </a:r>
            <a:r>
              <a:rPr lang="en-US" sz="2000" dirty="0" smtClean="0"/>
              <a:t>/</a:t>
            </a:r>
            <a:r>
              <a:rPr lang="en-US" sz="2000" dirty="0" err="1" smtClean="0"/>
              <a:t>v_x</a:t>
            </a:r>
            <a:r>
              <a:rPr lang="en-US" sz="2000" dirty="0" smtClean="0"/>
              <a:t>). This is what the horizontal collimator tries to filter out. However, because of convolution between spatial distribution and slope of the trajectories, about x20 times more good trajectories (about 17% of all the good trajectories) are blocked than the bad ones (100% of the bad ones). Scatter from the collimator surfaces are not included yet</a:t>
            </a:r>
            <a:endParaRPr lang="en-GB" sz="2000" dirty="0"/>
          </a:p>
        </p:txBody>
      </p:sp>
      <p:pic>
        <p:nvPicPr>
          <p:cNvPr id="3074" name="Picture 2" descr="C:\Users\Admin\OneDrive\trajectories\collimators\open_up_FPcollimator_horizontal_collimator\plots\no_horizontal_collimator\Slope_beforeLens_noParallelCol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6"/>
          <a:stretch/>
        </p:blipFill>
        <p:spPr bwMode="auto">
          <a:xfrm>
            <a:off x="390525" y="2806262"/>
            <a:ext cx="5334000" cy="382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OneDrive\trajectories\collimators\open_up_FPcollimator_horizontal_collimator\plots\no_horizontal_collimator\Slope_afterLens_noParallelColl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1"/>
          <a:stretch/>
        </p:blipFill>
        <p:spPr bwMode="auto">
          <a:xfrm>
            <a:off x="5905500" y="2806262"/>
            <a:ext cx="5334000" cy="384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394026" y="5801247"/>
            <a:ext cx="758058" cy="531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3983" y="4430262"/>
            <a:ext cx="2464675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 3: filter them out with horizontal collimator after lens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565069" y="5353592"/>
            <a:ext cx="379029" cy="3598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186040" y="5723402"/>
            <a:ext cx="758058" cy="531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962570" y="5353592"/>
            <a:ext cx="1602499" cy="4476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0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408CB1-539C-4F47-BF47-09BA1AB2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sensitivity gain for ACME III</a:t>
            </a:r>
          </a:p>
        </p:txBody>
      </p:sp>
      <p:pic>
        <p:nvPicPr>
          <p:cNvPr id="14" name="CodeCogsEqn-2.gif" descr="CodeCogsEqn-2.gif">
            <a:extLst>
              <a:ext uri="{FF2B5EF4-FFF2-40B4-BE49-F238E27FC236}">
                <a16:creationId xmlns="" xmlns:a16="http://schemas.microsoft.com/office/drawing/2014/main" id="{8191F812-5715-4679-87CB-516DF0B08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571363"/>
            <a:ext cx="2418716" cy="82960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88262"/>
              </p:ext>
            </p:extLst>
          </p:nvPr>
        </p:nvGraphicFramePr>
        <p:xfrm>
          <a:off x="4899261" y="1963553"/>
          <a:ext cx="7122695" cy="386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0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9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79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63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Improvement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Signal</a:t>
                      </a:r>
                      <a:r>
                        <a:rPr lang="en-US" sz="2200" baseline="0" dirty="0"/>
                        <a:t> Gain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EDM Sensitivity Gain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63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Increased  Precession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0.20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63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Electrostatic Lens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63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SiPM</a:t>
                      </a:r>
                      <a:r>
                        <a:rPr lang="en-US" sz="2200" dirty="0"/>
                        <a:t> Detector Upgrade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2.3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1.5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63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Timing Jitter Noise Reduction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1.7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63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Total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7.4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23.5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622FFD-2D19-43B0-B50A-A99BE4D48220}"/>
              </a:ext>
            </a:extLst>
          </p:cNvPr>
          <p:cNvSpPr txBox="1"/>
          <p:nvPr/>
        </p:nvSpPr>
        <p:spPr>
          <a:xfrm>
            <a:off x="206944" y="1755836"/>
            <a:ext cx="4370555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extending Field Plates: from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43cm (</a:t>
            </a:r>
            <a:r>
              <a:rPr lang="en-US" sz="2800" dirty="0"/>
              <a:t>2x11.5cm for fringing </a:t>
            </a:r>
          </a:p>
          <a:p>
            <a:r>
              <a:rPr lang="en-US" sz="2800" dirty="0"/>
              <a:t>Fields + 20cm for spin </a:t>
            </a:r>
          </a:p>
          <a:p>
            <a:r>
              <a:rPr lang="en-US" sz="2800" dirty="0"/>
              <a:t>precession</a:t>
            </a:r>
            <a:r>
              <a:rPr lang="en-US" sz="2800" dirty="0">
                <a:solidFill>
                  <a:srgbClr val="FF0000"/>
                </a:solidFill>
              </a:rPr>
              <a:t>) to 123cm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B492E8D-C158-41B7-B4C7-168F9E6D6FD2}"/>
              </a:ext>
            </a:extLst>
          </p:cNvPr>
          <p:cNvSpPr txBox="1"/>
          <p:nvPr/>
        </p:nvSpPr>
        <p:spPr>
          <a:xfrm>
            <a:off x="206945" y="3371663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2944FAD-227E-48B9-B08C-F16F634D40F6}"/>
              </a:ext>
            </a:extLst>
          </p:cNvPr>
          <p:cNvSpPr txBox="1"/>
          <p:nvPr/>
        </p:nvSpPr>
        <p:spPr>
          <a:xfrm>
            <a:off x="206944" y="3887085"/>
            <a:ext cx="450411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Also need to avoid ‘direct’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coating of ThO on Field Plates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18F46DBE-8F1C-4F72-A732-C6E3D3F5E47E}"/>
              </a:ext>
            </a:extLst>
          </p:cNvPr>
          <p:cNvSpPr/>
          <p:nvPr/>
        </p:nvSpPr>
        <p:spPr>
          <a:xfrm>
            <a:off x="4899260" y="2714326"/>
            <a:ext cx="6525927" cy="4812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26575662-EFD2-4468-9B29-64CD1CD3C7BA}"/>
              </a:ext>
            </a:extLst>
          </p:cNvPr>
          <p:cNvCxnSpPr>
            <a:cxnSpLocks/>
          </p:cNvCxnSpPr>
          <p:nvPr/>
        </p:nvCxnSpPr>
        <p:spPr>
          <a:xfrm>
            <a:off x="4577499" y="1755836"/>
            <a:ext cx="495015" cy="9541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FA156B96-6A28-47E3-9718-3EE5022B76AD}"/>
              </a:ext>
            </a:extLst>
          </p:cNvPr>
          <p:cNvCxnSpPr>
            <a:cxnSpLocks/>
          </p:cNvCxnSpPr>
          <p:nvPr/>
        </p:nvCxnSpPr>
        <p:spPr>
          <a:xfrm flipV="1">
            <a:off x="4577499" y="3195589"/>
            <a:ext cx="495015" cy="3761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F38D6562-D519-4DDC-8713-42F4E9925192}"/>
              </a:ext>
            </a:extLst>
          </p:cNvPr>
          <p:cNvSpPr/>
          <p:nvPr/>
        </p:nvSpPr>
        <p:spPr>
          <a:xfrm>
            <a:off x="5260713" y="3290510"/>
            <a:ext cx="6093087" cy="4812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19369C34-C122-455F-A9E5-B3024E65961B}"/>
              </a:ext>
            </a:extLst>
          </p:cNvPr>
          <p:cNvCxnSpPr>
            <a:cxnSpLocks/>
          </p:cNvCxnSpPr>
          <p:nvPr/>
        </p:nvCxnSpPr>
        <p:spPr>
          <a:xfrm flipV="1">
            <a:off x="4417996" y="3371663"/>
            <a:ext cx="842717" cy="5154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CF8CCF69-C36A-4513-BE5C-6A4A70644083}"/>
              </a:ext>
            </a:extLst>
          </p:cNvPr>
          <p:cNvCxnSpPr>
            <a:cxnSpLocks/>
          </p:cNvCxnSpPr>
          <p:nvPr/>
        </p:nvCxnSpPr>
        <p:spPr>
          <a:xfrm flipV="1">
            <a:off x="4711062" y="3771773"/>
            <a:ext cx="737850" cy="1069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476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543</Words>
  <Application>Microsoft Office PowerPoint</Application>
  <PresentationFormat>Custom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Towards eliminating ThO trajectories which hit the ITO coated Field Plates</vt:lpstr>
      <vt:lpstr>To avoid hitting the extended field plates</vt:lpstr>
      <vt:lpstr>To avoid hitting the extended field plates</vt:lpstr>
      <vt:lpstr>To avoid hitting the extended field plates</vt:lpstr>
      <vt:lpstr>Looking at the trajectories</vt:lpstr>
      <vt:lpstr>Transverse velocity (v_z) (z is the same as defined in ACME II)</vt:lpstr>
      <vt:lpstr>Trajectory slope (v_z/v_x)</vt:lpstr>
      <vt:lpstr>PowerPoint Presentation</vt:lpstr>
      <vt:lpstr>Proposed sensitivity gain for ACME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minimizing ThO trajectories which hit the ITO coated Field Plates</dc:title>
  <dc:creator>Xing Wu</dc:creator>
  <cp:lastModifiedBy>Admin</cp:lastModifiedBy>
  <cp:revision>24</cp:revision>
  <dcterms:created xsi:type="dcterms:W3CDTF">2019-10-23T01:24:40Z</dcterms:created>
  <dcterms:modified xsi:type="dcterms:W3CDTF">2019-10-25T21:06:53Z</dcterms:modified>
</cp:coreProperties>
</file>