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6634400" cy="32918400"/>
  <p:notesSz cx="32461200" cy="4617720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46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Ang" initials="DA" lastIdx="15" clrIdx="0">
    <p:extLst>
      <p:ext uri="{19B8F6BF-5375-455C-9EA6-DF929625EA0E}">
        <p15:presenceInfo xmlns:p15="http://schemas.microsoft.com/office/powerpoint/2012/main" userId="2b76ee7cae7eb2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F81BD"/>
    <a:srgbClr val="558ED5"/>
    <a:srgbClr val="FF0000"/>
    <a:srgbClr val="006DFF"/>
    <a:srgbClr val="FFFF00"/>
    <a:srgbClr val="B100B1"/>
    <a:srgbClr val="1EFF1E"/>
    <a:srgbClr val="EBFFEB"/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5" autoAdjust="0"/>
    <p:restoredTop sz="95558" autoAdjust="0"/>
  </p:normalViewPr>
  <p:slideViewPr>
    <p:cSldViewPr snapToGrid="0">
      <p:cViewPr>
        <p:scale>
          <a:sx n="50" d="100"/>
          <a:sy n="50" d="100"/>
        </p:scale>
        <p:origin x="36" y="36"/>
      </p:cViewPr>
      <p:guideLst>
        <p:guide orient="horz" pos="10368"/>
        <p:guide pos="14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14064328" cy="2311212"/>
          </a:xfrm>
          <a:prstGeom prst="rect">
            <a:avLst/>
          </a:prstGeom>
        </p:spPr>
        <p:txBody>
          <a:bodyPr vert="horz" lIns="438000" tIns="219000" rIns="438000" bIns="219000" rtlCol="0"/>
          <a:lstStyle>
            <a:lvl1pPr algn="l">
              <a:defRPr sz="5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9593" y="7"/>
            <a:ext cx="14064323" cy="2311212"/>
          </a:xfrm>
          <a:prstGeom prst="rect">
            <a:avLst/>
          </a:prstGeom>
        </p:spPr>
        <p:txBody>
          <a:bodyPr vert="horz" lIns="438000" tIns="219000" rIns="438000" bIns="219000" rtlCol="0"/>
          <a:lstStyle>
            <a:lvl1pPr algn="r">
              <a:defRPr sz="5600"/>
            </a:lvl1pPr>
          </a:lstStyle>
          <a:p>
            <a:fld id="{F5C473BE-96B5-4AA9-8BDB-5FCC0DB9D484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92713" y="5772150"/>
            <a:ext cx="22075775" cy="15582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8000" tIns="219000" rIns="438000" bIns="2190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3932" y="22218956"/>
            <a:ext cx="25973344" cy="18184136"/>
          </a:xfrm>
          <a:prstGeom prst="rect">
            <a:avLst/>
          </a:prstGeom>
        </p:spPr>
        <p:txBody>
          <a:bodyPr vert="horz" lIns="438000" tIns="219000" rIns="438000" bIns="2190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865993"/>
            <a:ext cx="14064328" cy="2311207"/>
          </a:xfrm>
          <a:prstGeom prst="rect">
            <a:avLst/>
          </a:prstGeom>
        </p:spPr>
        <p:txBody>
          <a:bodyPr vert="horz" lIns="438000" tIns="219000" rIns="438000" bIns="219000" rtlCol="0" anchor="b"/>
          <a:lstStyle>
            <a:lvl1pPr algn="l">
              <a:defRPr sz="5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9593" y="43865993"/>
            <a:ext cx="14064323" cy="2311207"/>
          </a:xfrm>
          <a:prstGeom prst="rect">
            <a:avLst/>
          </a:prstGeom>
        </p:spPr>
        <p:txBody>
          <a:bodyPr vert="horz" lIns="438000" tIns="219000" rIns="438000" bIns="219000" rtlCol="0" anchor="b"/>
          <a:lstStyle>
            <a:lvl1pPr algn="r">
              <a:defRPr sz="5600"/>
            </a:lvl1pPr>
          </a:lstStyle>
          <a:p>
            <a:fld id="{D05CF984-51D8-432D-B2BC-9FE919A4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582" y="10226044"/>
            <a:ext cx="39639240" cy="7056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5162" y="18653760"/>
            <a:ext cx="32644081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6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3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8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6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8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9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1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2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3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63045" y="8229600"/>
            <a:ext cx="34741006" cy="1753209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3828" y="8229600"/>
            <a:ext cx="103461981" cy="175320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1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8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798" y="21153124"/>
            <a:ext cx="39639240" cy="6537960"/>
          </a:xfrm>
        </p:spPr>
        <p:txBody>
          <a:bodyPr anchor="t"/>
          <a:lstStyle>
            <a:lvl1pPr algn="l">
              <a:defRPr sz="2818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798" y="13952224"/>
            <a:ext cx="39639240" cy="7200898"/>
          </a:xfrm>
        </p:spPr>
        <p:txBody>
          <a:bodyPr anchor="b"/>
          <a:lstStyle>
            <a:lvl1pPr marL="0" indent="0">
              <a:buNone/>
              <a:defRPr sz="14015">
                <a:solidFill>
                  <a:schemeClr val="tx1">
                    <a:tint val="75000"/>
                  </a:schemeClr>
                </a:solidFill>
              </a:defRPr>
            </a:lvl1pPr>
            <a:lvl2pPr marL="3216018" indent="0">
              <a:buNone/>
              <a:defRPr sz="12629">
                <a:solidFill>
                  <a:schemeClr val="tx1">
                    <a:tint val="75000"/>
                  </a:schemeClr>
                </a:solidFill>
              </a:defRPr>
            </a:lvl2pPr>
            <a:lvl3pPr marL="6432037" indent="0">
              <a:buNone/>
              <a:defRPr sz="11243">
                <a:solidFill>
                  <a:schemeClr val="tx1">
                    <a:tint val="75000"/>
                  </a:schemeClr>
                </a:solidFill>
              </a:defRPr>
            </a:lvl3pPr>
            <a:lvl4pPr marL="9648055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4pPr>
            <a:lvl5pPr marL="12864073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5pPr>
            <a:lvl6pPr marL="16080090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6pPr>
            <a:lvl7pPr marL="19296110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7pPr>
            <a:lvl8pPr marL="22512128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8pPr>
            <a:lvl9pPr marL="25728145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0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3826" y="47945040"/>
            <a:ext cx="69101496" cy="135605520"/>
          </a:xfrm>
        </p:spPr>
        <p:txBody>
          <a:bodyPr/>
          <a:lstStyle>
            <a:lvl1pPr>
              <a:defRPr sz="19713"/>
            </a:lvl1pPr>
            <a:lvl2pPr>
              <a:defRPr sz="16941"/>
            </a:lvl2pPr>
            <a:lvl3pPr>
              <a:defRPr sz="14015"/>
            </a:lvl3pPr>
            <a:lvl4pPr>
              <a:defRPr sz="12629"/>
            </a:lvl4pPr>
            <a:lvl5pPr>
              <a:defRPr sz="12629"/>
            </a:lvl5pPr>
            <a:lvl6pPr>
              <a:defRPr sz="12629"/>
            </a:lvl6pPr>
            <a:lvl7pPr>
              <a:defRPr sz="12629"/>
            </a:lvl7pPr>
            <a:lvl8pPr>
              <a:defRPr sz="12629"/>
            </a:lvl8pPr>
            <a:lvl9pPr>
              <a:defRPr sz="126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02559" y="47945040"/>
            <a:ext cx="69101491" cy="135605520"/>
          </a:xfrm>
        </p:spPr>
        <p:txBody>
          <a:bodyPr/>
          <a:lstStyle>
            <a:lvl1pPr>
              <a:defRPr sz="19713"/>
            </a:lvl1pPr>
            <a:lvl2pPr>
              <a:defRPr sz="16941"/>
            </a:lvl2pPr>
            <a:lvl3pPr>
              <a:defRPr sz="14015"/>
            </a:lvl3pPr>
            <a:lvl4pPr>
              <a:defRPr sz="12629"/>
            </a:lvl4pPr>
            <a:lvl5pPr>
              <a:defRPr sz="12629"/>
            </a:lvl5pPr>
            <a:lvl6pPr>
              <a:defRPr sz="12629"/>
            </a:lvl6pPr>
            <a:lvl7pPr>
              <a:defRPr sz="12629"/>
            </a:lvl7pPr>
            <a:lvl8pPr>
              <a:defRPr sz="12629"/>
            </a:lvl8pPr>
            <a:lvl9pPr>
              <a:defRPr sz="126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6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0" y="1318262"/>
            <a:ext cx="4197096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721" y="7368544"/>
            <a:ext cx="20604958" cy="3070857"/>
          </a:xfrm>
        </p:spPr>
        <p:txBody>
          <a:bodyPr anchor="b"/>
          <a:lstStyle>
            <a:lvl1pPr marL="0" indent="0">
              <a:buNone/>
              <a:defRPr sz="16941" b="1"/>
            </a:lvl1pPr>
            <a:lvl2pPr marL="3216018" indent="0">
              <a:buNone/>
              <a:defRPr sz="14015" b="1"/>
            </a:lvl2pPr>
            <a:lvl3pPr marL="6432037" indent="0">
              <a:buNone/>
              <a:defRPr sz="12629" b="1"/>
            </a:lvl3pPr>
            <a:lvl4pPr marL="9648055" indent="0">
              <a:buNone/>
              <a:defRPr sz="11243" b="1"/>
            </a:lvl4pPr>
            <a:lvl5pPr marL="12864073" indent="0">
              <a:buNone/>
              <a:defRPr sz="11243" b="1"/>
            </a:lvl5pPr>
            <a:lvl6pPr marL="16080090" indent="0">
              <a:buNone/>
              <a:defRPr sz="11243" b="1"/>
            </a:lvl6pPr>
            <a:lvl7pPr marL="19296110" indent="0">
              <a:buNone/>
              <a:defRPr sz="11243" b="1"/>
            </a:lvl7pPr>
            <a:lvl8pPr marL="22512128" indent="0">
              <a:buNone/>
              <a:defRPr sz="11243" b="1"/>
            </a:lvl8pPr>
            <a:lvl9pPr marL="25728145" indent="0">
              <a:buNone/>
              <a:defRPr sz="112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1721" y="10439400"/>
            <a:ext cx="20604958" cy="18966182"/>
          </a:xfrm>
        </p:spPr>
        <p:txBody>
          <a:bodyPr/>
          <a:lstStyle>
            <a:lvl1pPr>
              <a:defRPr sz="16941"/>
            </a:lvl1pPr>
            <a:lvl2pPr>
              <a:defRPr sz="14015"/>
            </a:lvl2pPr>
            <a:lvl3pPr>
              <a:defRPr sz="12629"/>
            </a:lvl3pPr>
            <a:lvl4pPr>
              <a:defRPr sz="11243"/>
            </a:lvl4pPr>
            <a:lvl5pPr>
              <a:defRPr sz="11243"/>
            </a:lvl5pPr>
            <a:lvl6pPr>
              <a:defRPr sz="11243"/>
            </a:lvl6pPr>
            <a:lvl7pPr>
              <a:defRPr sz="11243"/>
            </a:lvl7pPr>
            <a:lvl8pPr>
              <a:defRPr sz="11243"/>
            </a:lvl8pPr>
            <a:lvl9pPr>
              <a:defRPr sz="112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89631" y="7368544"/>
            <a:ext cx="20613053" cy="3070857"/>
          </a:xfrm>
        </p:spPr>
        <p:txBody>
          <a:bodyPr anchor="b"/>
          <a:lstStyle>
            <a:lvl1pPr marL="0" indent="0">
              <a:buNone/>
              <a:defRPr sz="16941" b="1"/>
            </a:lvl1pPr>
            <a:lvl2pPr marL="3216018" indent="0">
              <a:buNone/>
              <a:defRPr sz="14015" b="1"/>
            </a:lvl2pPr>
            <a:lvl3pPr marL="6432037" indent="0">
              <a:buNone/>
              <a:defRPr sz="12629" b="1"/>
            </a:lvl3pPr>
            <a:lvl4pPr marL="9648055" indent="0">
              <a:buNone/>
              <a:defRPr sz="11243" b="1"/>
            </a:lvl4pPr>
            <a:lvl5pPr marL="12864073" indent="0">
              <a:buNone/>
              <a:defRPr sz="11243" b="1"/>
            </a:lvl5pPr>
            <a:lvl6pPr marL="16080090" indent="0">
              <a:buNone/>
              <a:defRPr sz="11243" b="1"/>
            </a:lvl6pPr>
            <a:lvl7pPr marL="19296110" indent="0">
              <a:buNone/>
              <a:defRPr sz="11243" b="1"/>
            </a:lvl7pPr>
            <a:lvl8pPr marL="22512128" indent="0">
              <a:buNone/>
              <a:defRPr sz="11243" b="1"/>
            </a:lvl8pPr>
            <a:lvl9pPr marL="25728145" indent="0">
              <a:buNone/>
              <a:defRPr sz="112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89631" y="10439400"/>
            <a:ext cx="20613053" cy="18966182"/>
          </a:xfrm>
        </p:spPr>
        <p:txBody>
          <a:bodyPr/>
          <a:lstStyle>
            <a:lvl1pPr>
              <a:defRPr sz="16941"/>
            </a:lvl1pPr>
            <a:lvl2pPr>
              <a:defRPr sz="14015"/>
            </a:lvl2pPr>
            <a:lvl3pPr>
              <a:defRPr sz="12629"/>
            </a:lvl3pPr>
            <a:lvl4pPr>
              <a:defRPr sz="11243"/>
            </a:lvl4pPr>
            <a:lvl5pPr>
              <a:defRPr sz="11243"/>
            </a:lvl5pPr>
            <a:lvl6pPr>
              <a:defRPr sz="11243"/>
            </a:lvl6pPr>
            <a:lvl7pPr>
              <a:defRPr sz="11243"/>
            </a:lvl7pPr>
            <a:lvl8pPr>
              <a:defRPr sz="11243"/>
            </a:lvl8pPr>
            <a:lvl9pPr>
              <a:defRPr sz="112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8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6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4" y="1310640"/>
            <a:ext cx="15342396" cy="5577840"/>
          </a:xfrm>
        </p:spPr>
        <p:txBody>
          <a:bodyPr anchor="b"/>
          <a:lstStyle>
            <a:lvl1pPr algn="l">
              <a:defRPr sz="140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2757" y="1310643"/>
            <a:ext cx="26069925" cy="28094942"/>
          </a:xfrm>
        </p:spPr>
        <p:txBody>
          <a:bodyPr/>
          <a:lstStyle>
            <a:lvl1pPr>
              <a:defRPr sz="22485"/>
            </a:lvl1pPr>
            <a:lvl2pPr>
              <a:defRPr sz="19713"/>
            </a:lvl2pPr>
            <a:lvl3pPr>
              <a:defRPr sz="16941"/>
            </a:lvl3pPr>
            <a:lvl4pPr>
              <a:defRPr sz="14015"/>
            </a:lvl4pPr>
            <a:lvl5pPr>
              <a:defRPr sz="14015"/>
            </a:lvl5pPr>
            <a:lvl6pPr>
              <a:defRPr sz="14015"/>
            </a:lvl6pPr>
            <a:lvl7pPr>
              <a:defRPr sz="14015"/>
            </a:lvl7pPr>
            <a:lvl8pPr>
              <a:defRPr sz="14015"/>
            </a:lvl8pPr>
            <a:lvl9pPr>
              <a:defRPr sz="14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1724" y="6888483"/>
            <a:ext cx="15342396" cy="22517102"/>
          </a:xfrm>
        </p:spPr>
        <p:txBody>
          <a:bodyPr/>
          <a:lstStyle>
            <a:lvl1pPr marL="0" indent="0">
              <a:buNone/>
              <a:defRPr sz="9857"/>
            </a:lvl1pPr>
            <a:lvl2pPr marL="3216018" indent="0">
              <a:buNone/>
              <a:defRPr sz="8471"/>
            </a:lvl2pPr>
            <a:lvl3pPr marL="6432037" indent="0">
              <a:buNone/>
              <a:defRPr sz="7084"/>
            </a:lvl3pPr>
            <a:lvl4pPr marL="9648055" indent="0">
              <a:buNone/>
              <a:defRPr sz="6314"/>
            </a:lvl4pPr>
            <a:lvl5pPr marL="12864073" indent="0">
              <a:buNone/>
              <a:defRPr sz="6314"/>
            </a:lvl5pPr>
            <a:lvl6pPr marL="16080090" indent="0">
              <a:buNone/>
              <a:defRPr sz="6314"/>
            </a:lvl6pPr>
            <a:lvl7pPr marL="19296110" indent="0">
              <a:buNone/>
              <a:defRPr sz="6314"/>
            </a:lvl7pPr>
            <a:lvl8pPr marL="22512128" indent="0">
              <a:buNone/>
              <a:defRPr sz="6314"/>
            </a:lvl8pPr>
            <a:lvl9pPr marL="25728145" indent="0">
              <a:buNone/>
              <a:defRPr sz="63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671" y="23042881"/>
            <a:ext cx="27980640" cy="2720342"/>
          </a:xfrm>
        </p:spPr>
        <p:txBody>
          <a:bodyPr anchor="b"/>
          <a:lstStyle>
            <a:lvl1pPr algn="l">
              <a:defRPr sz="140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0671" y="2941320"/>
            <a:ext cx="27980640" cy="19751040"/>
          </a:xfrm>
        </p:spPr>
        <p:txBody>
          <a:bodyPr/>
          <a:lstStyle>
            <a:lvl1pPr marL="0" indent="0">
              <a:buNone/>
              <a:defRPr sz="22485"/>
            </a:lvl1pPr>
            <a:lvl2pPr marL="3216018" indent="0">
              <a:buNone/>
              <a:defRPr sz="19713"/>
            </a:lvl2pPr>
            <a:lvl3pPr marL="6432037" indent="0">
              <a:buNone/>
              <a:defRPr sz="16941"/>
            </a:lvl3pPr>
            <a:lvl4pPr marL="9648055" indent="0">
              <a:buNone/>
              <a:defRPr sz="14015"/>
            </a:lvl4pPr>
            <a:lvl5pPr marL="12864073" indent="0">
              <a:buNone/>
              <a:defRPr sz="14015"/>
            </a:lvl5pPr>
            <a:lvl6pPr marL="16080090" indent="0">
              <a:buNone/>
              <a:defRPr sz="14015"/>
            </a:lvl6pPr>
            <a:lvl7pPr marL="19296110" indent="0">
              <a:buNone/>
              <a:defRPr sz="14015"/>
            </a:lvl7pPr>
            <a:lvl8pPr marL="22512128" indent="0">
              <a:buNone/>
              <a:defRPr sz="14015"/>
            </a:lvl8pPr>
            <a:lvl9pPr marL="25728145" indent="0">
              <a:buNone/>
              <a:defRPr sz="1401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0671" y="25763224"/>
            <a:ext cx="27980640" cy="3863338"/>
          </a:xfrm>
        </p:spPr>
        <p:txBody>
          <a:bodyPr/>
          <a:lstStyle>
            <a:lvl1pPr marL="0" indent="0">
              <a:buNone/>
              <a:defRPr sz="9857"/>
            </a:lvl1pPr>
            <a:lvl2pPr marL="3216018" indent="0">
              <a:buNone/>
              <a:defRPr sz="8471"/>
            </a:lvl2pPr>
            <a:lvl3pPr marL="6432037" indent="0">
              <a:buNone/>
              <a:defRPr sz="7084"/>
            </a:lvl3pPr>
            <a:lvl4pPr marL="9648055" indent="0">
              <a:buNone/>
              <a:defRPr sz="6314"/>
            </a:lvl4pPr>
            <a:lvl5pPr marL="12864073" indent="0">
              <a:buNone/>
              <a:defRPr sz="6314"/>
            </a:lvl5pPr>
            <a:lvl6pPr marL="16080090" indent="0">
              <a:buNone/>
              <a:defRPr sz="6314"/>
            </a:lvl6pPr>
            <a:lvl7pPr marL="19296110" indent="0">
              <a:buNone/>
              <a:defRPr sz="6314"/>
            </a:lvl7pPr>
            <a:lvl8pPr marL="22512128" indent="0">
              <a:buNone/>
              <a:defRPr sz="6314"/>
            </a:lvl8pPr>
            <a:lvl9pPr marL="25728145" indent="0">
              <a:buNone/>
              <a:defRPr sz="63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1720" y="1318262"/>
            <a:ext cx="41970961" cy="5486400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720" y="7680963"/>
            <a:ext cx="41970961" cy="21724623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1720" y="30510483"/>
            <a:ext cx="10881361" cy="17526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8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4EF0-6CBC-46F3-8E0F-8A36B6C1B2F2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3422" y="30510483"/>
            <a:ext cx="14767560" cy="17526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8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21320" y="30510483"/>
            <a:ext cx="10881361" cy="17526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8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1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32037" rtl="0" eaLnBrk="1" latinLnBrk="0" hangingPunct="1">
        <a:spcBef>
          <a:spcPct val="0"/>
        </a:spcBef>
        <a:buNone/>
        <a:defRPr sz="309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2014" indent="-2412014" algn="l" defTabSz="6432037" rtl="0" eaLnBrk="1" latinLnBrk="0" hangingPunct="1">
        <a:spcBef>
          <a:spcPct val="20000"/>
        </a:spcBef>
        <a:buFont typeface="Arial" pitchFamily="34" charset="0"/>
        <a:buChar char="•"/>
        <a:defRPr sz="22485" kern="1200">
          <a:solidFill>
            <a:schemeClr val="tx1"/>
          </a:solidFill>
          <a:latin typeface="+mn-lt"/>
          <a:ea typeface="+mn-ea"/>
          <a:cs typeface="+mn-cs"/>
        </a:defRPr>
      </a:lvl1pPr>
      <a:lvl2pPr marL="5226029" indent="-2010012" algn="l" defTabSz="6432037" rtl="0" eaLnBrk="1" latinLnBrk="0" hangingPunct="1">
        <a:spcBef>
          <a:spcPct val="20000"/>
        </a:spcBef>
        <a:buFont typeface="Arial" pitchFamily="34" charset="0"/>
        <a:buChar char="–"/>
        <a:defRPr sz="19713" kern="1200">
          <a:solidFill>
            <a:schemeClr val="tx1"/>
          </a:solidFill>
          <a:latin typeface="+mn-lt"/>
          <a:ea typeface="+mn-ea"/>
          <a:cs typeface="+mn-cs"/>
        </a:defRPr>
      </a:lvl2pPr>
      <a:lvl3pPr marL="8040046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6941" kern="1200">
          <a:solidFill>
            <a:schemeClr val="tx1"/>
          </a:solidFill>
          <a:latin typeface="+mn-lt"/>
          <a:ea typeface="+mn-ea"/>
          <a:cs typeface="+mn-cs"/>
        </a:defRPr>
      </a:lvl3pPr>
      <a:lvl4pPr marL="11256063" indent="-1608011" algn="l" defTabSz="6432037" rtl="0" eaLnBrk="1" latinLnBrk="0" hangingPunct="1">
        <a:spcBef>
          <a:spcPct val="20000"/>
        </a:spcBef>
        <a:buFont typeface="Arial" pitchFamily="34" charset="0"/>
        <a:buChar char="–"/>
        <a:defRPr sz="14015" kern="1200">
          <a:solidFill>
            <a:schemeClr val="tx1"/>
          </a:solidFill>
          <a:latin typeface="+mn-lt"/>
          <a:ea typeface="+mn-ea"/>
          <a:cs typeface="+mn-cs"/>
        </a:defRPr>
      </a:lvl4pPr>
      <a:lvl5pPr marL="14472083" indent="-1608011" algn="l" defTabSz="6432037" rtl="0" eaLnBrk="1" latinLnBrk="0" hangingPunct="1">
        <a:spcBef>
          <a:spcPct val="20000"/>
        </a:spcBef>
        <a:buFont typeface="Arial" pitchFamily="34" charset="0"/>
        <a:buChar char="»"/>
        <a:defRPr sz="14015" kern="1200">
          <a:solidFill>
            <a:schemeClr val="tx1"/>
          </a:solidFill>
          <a:latin typeface="+mn-lt"/>
          <a:ea typeface="+mn-ea"/>
          <a:cs typeface="+mn-cs"/>
        </a:defRPr>
      </a:lvl5pPr>
      <a:lvl6pPr marL="17688101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4015" kern="1200">
          <a:solidFill>
            <a:schemeClr val="tx1"/>
          </a:solidFill>
          <a:latin typeface="+mn-lt"/>
          <a:ea typeface="+mn-ea"/>
          <a:cs typeface="+mn-cs"/>
        </a:defRPr>
      </a:lvl6pPr>
      <a:lvl7pPr marL="20904119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4015" kern="1200">
          <a:solidFill>
            <a:schemeClr val="tx1"/>
          </a:solidFill>
          <a:latin typeface="+mn-lt"/>
          <a:ea typeface="+mn-ea"/>
          <a:cs typeface="+mn-cs"/>
        </a:defRPr>
      </a:lvl7pPr>
      <a:lvl8pPr marL="24120138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4015" kern="1200">
          <a:solidFill>
            <a:schemeClr val="tx1"/>
          </a:solidFill>
          <a:latin typeface="+mn-lt"/>
          <a:ea typeface="+mn-ea"/>
          <a:cs typeface="+mn-cs"/>
        </a:defRPr>
      </a:lvl8pPr>
      <a:lvl9pPr marL="27336156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4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1pPr>
      <a:lvl2pPr marL="3216018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2pPr>
      <a:lvl3pPr marL="6432037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3pPr>
      <a:lvl4pPr marL="9648055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4pPr>
      <a:lvl5pPr marL="12864073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5pPr>
      <a:lvl6pPr marL="16080090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6pPr>
      <a:lvl7pPr marL="19296110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7pPr>
      <a:lvl8pPr marL="22512128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8pPr>
      <a:lvl9pPr marL="25728145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340" Type="http://schemas.openxmlformats.org/officeDocument/2006/relationships/image" Target="../media/image230.png"/><Relationship Id="rId345" Type="http://schemas.openxmlformats.org/officeDocument/2006/relationships/image" Target="../media/image8.png"/><Relationship Id="rId366" Type="http://schemas.openxmlformats.org/officeDocument/2006/relationships/image" Target="../media/image28.png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356" Type="http://schemas.openxmlformats.org/officeDocument/2006/relationships/image" Target="../media/image19.sv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image" Target="../media/image11.png"/><Relationship Id="rId351" Type="http://schemas.openxmlformats.org/officeDocument/2006/relationships/image" Target="../media/image14.tiff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346" Type="http://schemas.openxmlformats.org/officeDocument/2006/relationships/image" Target="../media/image9.png"/><Relationship Id="rId367" Type="http://schemas.openxmlformats.org/officeDocument/2006/relationships/image" Target="../media/image29.png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41" Type="http://schemas.openxmlformats.org/officeDocument/2006/relationships/image" Target="../media/image24.png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357" Type="http://schemas.openxmlformats.org/officeDocument/2006/relationships/image" Target="../media/image20.png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image" Target="../media/image3.jpeg"/><Relationship Id="rId352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347" Type="http://schemas.openxmlformats.org/officeDocument/2006/relationships/image" Target="../media/image10.png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342" Type="http://schemas.openxmlformats.org/officeDocument/2006/relationships/image" Target="../media/image25.png"/><Relationship Id="rId363" Type="http://schemas.openxmlformats.org/officeDocument/2006/relationships/image" Target="../media/image231.png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image" Target="../media/image4.jpeg"/><Relationship Id="rId353" Type="http://schemas.openxmlformats.org/officeDocument/2006/relationships/image" Target="../media/image16.png"/><Relationship Id="rId358" Type="http://schemas.openxmlformats.org/officeDocument/2006/relationships/image" Target="../media/image21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343" Type="http://schemas.openxmlformats.org/officeDocument/2006/relationships/image" Target="../media/image26.png"/><Relationship Id="rId348" Type="http://schemas.openxmlformats.org/officeDocument/2006/relationships/image" Target="../media/image11.svg"/><Relationship Id="rId364" Type="http://schemas.openxmlformats.org/officeDocument/2006/relationships/image" Target="../media/image22.png"/><Relationship Id="rId369" Type="http://schemas.openxmlformats.org/officeDocument/2006/relationships/image" Target="../media/image310.pn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image" Target="../media/image6.png"/><Relationship Id="rId354" Type="http://schemas.openxmlformats.org/officeDocument/2006/relationships/image" Target="../media/image17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image" Target="../media/image1.png"/><Relationship Id="rId98" Type="http://schemas.openxmlformats.org/officeDocument/2006/relationships/image" Target="../media/image5.png"/><Relationship Id="rId370" Type="http://schemas.openxmlformats.org/officeDocument/2006/relationships/image" Target="../media/image30.png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344" Type="http://schemas.openxmlformats.org/officeDocument/2006/relationships/image" Target="../media/image27.png"/><Relationship Id="rId349" Type="http://schemas.openxmlformats.org/officeDocument/2006/relationships/image" Target="../media/image12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365" Type="http://schemas.openxmlformats.org/officeDocument/2006/relationships/image" Target="../media/image23.png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image" Target="../media/image2.png"/><Relationship Id="rId99" Type="http://schemas.openxmlformats.org/officeDocument/2006/relationships/image" Target="../media/image38.png"/><Relationship Id="rId101" Type="http://schemas.openxmlformats.org/officeDocument/2006/relationships/image" Target="../media/image7.png"/><Relationship Id="rId350" Type="http://schemas.openxmlformats.org/officeDocument/2006/relationships/image" Target="../media/image13.png"/><Relationship Id="rId355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5643DC04-DADD-461A-AA74-845B5BE3C7AD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06" y="14167811"/>
            <a:ext cx="28003961" cy="1879090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7B76143-E50D-49A1-B101-ABE0033EF4BB}"/>
              </a:ext>
            </a:extLst>
          </p:cNvPr>
          <p:cNvSpPr/>
          <p:nvPr/>
        </p:nvSpPr>
        <p:spPr>
          <a:xfrm>
            <a:off x="2289206" y="14110999"/>
            <a:ext cx="3082894" cy="1281401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6935816C-7CF7-448C-8E88-0696C7880855}"/>
              </a:ext>
            </a:extLst>
          </p:cNvPr>
          <p:cNvSpPr/>
          <p:nvPr/>
        </p:nvSpPr>
        <p:spPr>
          <a:xfrm>
            <a:off x="22560690" y="14130461"/>
            <a:ext cx="3938882" cy="571930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408E2F6A-58F0-4235-81A7-D5E2BB2CC499}"/>
              </a:ext>
            </a:extLst>
          </p:cNvPr>
          <p:cNvSpPr/>
          <p:nvPr/>
        </p:nvSpPr>
        <p:spPr>
          <a:xfrm>
            <a:off x="17542124" y="14110999"/>
            <a:ext cx="4344579" cy="591285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B1B1F18-75EC-4258-A320-FC396EAAB549}"/>
              </a:ext>
            </a:extLst>
          </p:cNvPr>
          <p:cNvSpPr/>
          <p:nvPr/>
        </p:nvSpPr>
        <p:spPr>
          <a:xfrm>
            <a:off x="12301351" y="14110998"/>
            <a:ext cx="4766813" cy="595601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BF4F9EBF-0E26-4AD6-BB75-A56B3C171A94}"/>
              </a:ext>
            </a:extLst>
          </p:cNvPr>
          <p:cNvSpPr/>
          <p:nvPr/>
        </p:nvSpPr>
        <p:spPr>
          <a:xfrm>
            <a:off x="7534651" y="14110998"/>
            <a:ext cx="4098839" cy="571930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F484A917-7635-4E66-9D59-C20031FB79E3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014" y="29868523"/>
            <a:ext cx="4342896" cy="2208253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9701F47-A162-4ABF-AB46-3E9822E5BA01}"/>
              </a:ext>
            </a:extLst>
          </p:cNvPr>
          <p:cNvSpPr txBox="1"/>
          <p:nvPr/>
        </p:nvSpPr>
        <p:spPr>
          <a:xfrm>
            <a:off x="37559874" y="15180943"/>
            <a:ext cx="803300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After precession, the final state is 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projected to a pair of orthogonal basis vectors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using a 703 nm probe laser (on the H-I transition) with linear polarization rapidly switched (200 kHz) between x and 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We 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collect the 512 nm fluorescence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as the molecules decay back to the ground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dobe Kaiti Std R" panose="02020400000000000000" pitchFamily="18" charset="-128"/>
              </a:rPr>
              <a:t>ACME III planned improvement: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+mj-lt"/>
                <a:ea typeface="Adobe Kaiti Std R" panose="02020400000000000000" pitchFamily="18" charset="-128"/>
              </a:rPr>
              <a:t> </a:t>
            </a:r>
            <a:r>
              <a:rPr lang="en-GB" sz="2800" dirty="0">
                <a:latin typeface="+mj-lt"/>
                <a:ea typeface="Adobe Kaiti Std R" panose="02020400000000000000" pitchFamily="18" charset="-128"/>
              </a:rPr>
              <a:t>upgrade PMTs to </a:t>
            </a:r>
            <a:r>
              <a:rPr lang="en-GB" sz="2800" b="1" dirty="0">
                <a:latin typeface="+mj-lt"/>
                <a:ea typeface="Adobe Kaiti Std R" panose="02020400000000000000" pitchFamily="18" charset="-128"/>
              </a:rPr>
              <a:t>silicon photomultipliers (</a:t>
            </a:r>
            <a:r>
              <a:rPr lang="en-GB" sz="2800" b="1" dirty="0" err="1">
                <a:latin typeface="+mj-lt"/>
                <a:ea typeface="Adobe Kaiti Std R" panose="02020400000000000000" pitchFamily="18" charset="-128"/>
              </a:rPr>
              <a:t>SiPMs</a:t>
            </a:r>
            <a:r>
              <a:rPr lang="en-GB" sz="2800" b="1" dirty="0">
                <a:latin typeface="+mj-lt"/>
                <a:ea typeface="Adobe Kaiti Std R" panose="02020400000000000000" pitchFamily="18" charset="-128"/>
              </a:rPr>
              <a:t>) </a:t>
            </a:r>
            <a:r>
              <a:rPr lang="en-GB" sz="2800" dirty="0">
                <a:latin typeface="+mj-lt"/>
                <a:ea typeface="Adobe Kaiti Std R" panose="02020400000000000000" pitchFamily="18" charset="-128"/>
              </a:rPr>
              <a:t>and optimize collection optics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+mj-lt"/>
                <a:ea typeface="Adobe Kaiti Std R" panose="02020400000000000000" pitchFamily="18" charset="-128"/>
              </a:rPr>
              <a:t>SiPM</a:t>
            </a:r>
            <a:r>
              <a:rPr lang="en-GB" sz="2800" dirty="0">
                <a:latin typeface="+mj-lt"/>
                <a:ea typeface="Adobe Kaiti Std R" panose="02020400000000000000" pitchFamily="18" charset="-128"/>
              </a:rPr>
              <a:t> characterization tests have been performed</a:t>
            </a:r>
          </a:p>
          <a:p>
            <a:endParaRPr lang="en-GB" sz="2800" dirty="0">
              <a:latin typeface="+mj-lt"/>
              <a:ea typeface="Adobe Kaiti Std R" panose="02020400000000000000" pitchFamily="18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93F763-D7B7-42BF-8F7A-53F73AD880D2}"/>
              </a:ext>
            </a:extLst>
          </p:cNvPr>
          <p:cNvGrpSpPr/>
          <p:nvPr/>
        </p:nvGrpSpPr>
        <p:grpSpPr>
          <a:xfrm>
            <a:off x="1150712" y="24680565"/>
            <a:ext cx="8395284" cy="7684421"/>
            <a:chOff x="20570062" y="10321955"/>
            <a:chExt cx="11095471" cy="58023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51E50F-7F0B-4971-9C88-8B199650E707}"/>
                </a:ext>
              </a:extLst>
            </p:cNvPr>
            <p:cNvSpPr txBox="1"/>
            <p:nvPr/>
          </p:nvSpPr>
          <p:spPr>
            <a:xfrm>
              <a:off x="20790029" y="10442265"/>
              <a:ext cx="10591086" cy="5809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1. Buffer Gas Beam Source</a:t>
              </a:r>
              <a:endParaRPr lang="en-GB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826C73-CBCF-433D-80C1-9465CE0C1E7D}"/>
                </a:ext>
              </a:extLst>
            </p:cNvPr>
            <p:cNvSpPr/>
            <p:nvPr/>
          </p:nvSpPr>
          <p:spPr>
            <a:xfrm>
              <a:off x="20570062" y="10321955"/>
              <a:ext cx="11095471" cy="5802314"/>
            </a:xfrm>
            <a:prstGeom prst="rect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BE4A9-8468-4E5B-8900-D9CE1F05737C}"/>
                  </a:ext>
                </a:extLst>
              </p:cNvPr>
              <p:cNvSpPr txBox="1"/>
              <p:nvPr/>
            </p:nvSpPr>
            <p:spPr>
              <a:xfrm>
                <a:off x="1304549" y="25686545"/>
                <a:ext cx="771485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 pitchFamily="18" charset="-128"/>
                  </a:rPr>
                  <a:t>Produce </a:t>
                </a:r>
                <a:r>
                  <a:rPr lang="en-US" sz="2800" dirty="0" err="1">
                    <a:latin typeface="+mj-lt"/>
                    <a:ea typeface="Adobe Kaiti Std R" panose="02020400000000000000" pitchFamily="18" charset="-128"/>
                  </a:rPr>
                  <a:t>ThO</a:t>
                </a:r>
                <a:r>
                  <a:rPr lang="en-US" sz="2800" dirty="0">
                    <a:latin typeface="+mj-lt"/>
                    <a:ea typeface="Adobe Kaiti Std R" panose="02020400000000000000" pitchFamily="18" charset="-128"/>
                  </a:rPr>
                  <a:t> molecules through </a:t>
                </a:r>
                <a:r>
                  <a:rPr lang="en-US" sz="2800" b="1" dirty="0">
                    <a:latin typeface="+mj-lt"/>
                    <a:ea typeface="Adobe Kaiti Std R" panose="02020400000000000000" pitchFamily="18" charset="-128"/>
                  </a:rPr>
                  <a:t>pulsed ablation of a ceramic ThO</a:t>
                </a:r>
                <a:r>
                  <a:rPr lang="en-US" sz="2800" b="1" baseline="-25000" dirty="0">
                    <a:latin typeface="+mj-lt"/>
                    <a:ea typeface="Adobe Kaiti Std R" panose="02020400000000000000" pitchFamily="18" charset="-128"/>
                  </a:rPr>
                  <a:t>2</a:t>
                </a:r>
                <a:r>
                  <a:rPr lang="en-US" sz="2800" b="1" dirty="0">
                    <a:latin typeface="+mj-lt"/>
                    <a:ea typeface="Adobe Kaiti Std R" panose="02020400000000000000" pitchFamily="18" charset="-128"/>
                  </a:rPr>
                  <a:t> target </a:t>
                </a:r>
                <a:r>
                  <a:rPr lang="en-US" sz="2800" dirty="0">
                    <a:latin typeface="+mj-lt"/>
                    <a:ea typeface="Adobe Kaiti Std R" panose="02020400000000000000" pitchFamily="18" charset="-128"/>
                  </a:rPr>
                  <a:t>at 50 Hz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 pitchFamily="18" charset="-128"/>
                  </a:rPr>
                  <a:t>Neon buffer gas thermalizes the molecules. Molecule beam is cooled to 4 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 pitchFamily="18" charset="-128"/>
                  </a:rPr>
                  <a:t>~10</a:t>
                </a:r>
                <a:r>
                  <a:rPr lang="en-US" sz="2800" baseline="30000" dirty="0">
                    <a:latin typeface="+mj-lt"/>
                    <a:ea typeface="Adobe Kaiti Std R" panose="02020400000000000000" pitchFamily="18" charset="-128"/>
                  </a:rPr>
                  <a:t>11 </a:t>
                </a:r>
                <a:r>
                  <a:rPr lang="en-US" sz="2800" dirty="0">
                    <a:latin typeface="+mj-lt"/>
                    <a:ea typeface="Adobe Kaiti Std R" panose="02020400000000000000" pitchFamily="18" charset="-128"/>
                  </a:rPr>
                  <a:t>molecules/</a:t>
                </a:r>
                <a:r>
                  <a:rPr lang="en-US" sz="2800" dirty="0" err="1">
                    <a:latin typeface="+mj-lt"/>
                    <a:ea typeface="Adobe Kaiti Std R" panose="02020400000000000000" pitchFamily="18" charset="-128"/>
                  </a:rPr>
                  <a:t>sr</a:t>
                </a:r>
                <a:r>
                  <a:rPr lang="en-US" sz="2800" dirty="0">
                    <a:latin typeface="+mj-lt"/>
                    <a:ea typeface="Adobe Kaiti Std R" panose="02020400000000000000" pitchFamily="18" charset="-128"/>
                  </a:rPr>
                  <a:t> in the electro-vibrational ground state.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 pitchFamily="18" charset="-128"/>
                  </a:rPr>
                  <a:t>Rotational cooling transfers more population to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𝐽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ea typeface="Adobe Kaiti Std R" panose="02020400000000000000" pitchFamily="18" charset="-128"/>
                  </a:rPr>
                  <a:t> level.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BE4A9-8468-4E5B-8900-D9CE1F057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49" y="25686545"/>
                <a:ext cx="7714850" cy="3539430"/>
              </a:xfrm>
              <a:prstGeom prst="rect">
                <a:avLst/>
              </a:prstGeom>
              <a:blipFill>
                <a:blip r:embed="rId95"/>
                <a:stretch>
                  <a:fillRect l="-1422" t="-1724" r="-237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B5FEE24-B9A1-4F9F-90FC-05B7A8C01116}"/>
              </a:ext>
            </a:extLst>
          </p:cNvPr>
          <p:cNvGrpSpPr/>
          <p:nvPr/>
        </p:nvGrpSpPr>
        <p:grpSpPr>
          <a:xfrm>
            <a:off x="1414452" y="29254858"/>
            <a:ext cx="4539071" cy="2906004"/>
            <a:chOff x="6743697" y="16264611"/>
            <a:chExt cx="6657972" cy="45012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90A0A7-B18B-4B23-9A9C-0B4F7B4D8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35" t="21440" r="6845" b="25107"/>
            <a:stretch/>
          </p:blipFill>
          <p:spPr>
            <a:xfrm>
              <a:off x="6743697" y="16264611"/>
              <a:ext cx="6657972" cy="4492131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AFDEDB-62C2-4B7E-939D-6EDEABF64621}"/>
                </a:ext>
              </a:extLst>
            </p:cNvPr>
            <p:cNvCxnSpPr/>
            <p:nvPr/>
          </p:nvCxnSpPr>
          <p:spPr>
            <a:xfrm>
              <a:off x="8090899" y="17215145"/>
              <a:ext cx="2706263" cy="2608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21C23-3811-4B46-8E2D-75480D77FC6F}"/>
                </a:ext>
              </a:extLst>
            </p:cNvPr>
            <p:cNvSpPr/>
            <p:nvPr/>
          </p:nvSpPr>
          <p:spPr>
            <a:xfrm rot="21430812">
              <a:off x="9025163" y="16536115"/>
              <a:ext cx="1760514" cy="667421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 cm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0C8DA6-0828-44A6-996F-8F48DBE53481}"/>
                </a:ext>
              </a:extLst>
            </p:cNvPr>
            <p:cNvCxnSpPr/>
            <p:nvPr/>
          </p:nvCxnSpPr>
          <p:spPr>
            <a:xfrm>
              <a:off x="10491881" y="17901322"/>
              <a:ext cx="1559061" cy="1502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F6A01D-9C97-42D1-A28D-8116BD052C72}"/>
                </a:ext>
              </a:extLst>
            </p:cNvPr>
            <p:cNvSpPr/>
            <p:nvPr/>
          </p:nvSpPr>
          <p:spPr>
            <a:xfrm rot="21379802">
              <a:off x="9942021" y="17250436"/>
              <a:ext cx="1926749" cy="6688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Beamline</a:t>
              </a:r>
              <a:endParaRPr lang="en-US" sz="2200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7A950D-B7E2-4F7F-8CFF-E1A3D4045C4A}"/>
                </a:ext>
              </a:extLst>
            </p:cNvPr>
            <p:cNvSpPr/>
            <p:nvPr/>
          </p:nvSpPr>
          <p:spPr>
            <a:xfrm>
              <a:off x="10257903" y="19656915"/>
              <a:ext cx="1706124" cy="110893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Ablation</a:t>
              </a:r>
            </a:p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window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74208C-F4C2-48EA-952A-E05E54513C54}"/>
                </a:ext>
              </a:extLst>
            </p:cNvPr>
            <p:cNvSpPr/>
            <p:nvPr/>
          </p:nvSpPr>
          <p:spPr>
            <a:xfrm>
              <a:off x="8721280" y="17627802"/>
              <a:ext cx="1289857" cy="6674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 K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67A8CA-9DA8-4803-B5A4-B545986A484E}"/>
                </a:ext>
              </a:extLst>
            </p:cNvPr>
            <p:cNvSpPr/>
            <p:nvPr/>
          </p:nvSpPr>
          <p:spPr>
            <a:xfrm>
              <a:off x="11735015" y="16660562"/>
              <a:ext cx="1153158" cy="6674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 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96A436-6C95-46FF-9C1F-151C89024C99}"/>
                </a:ext>
              </a:extLst>
            </p:cNvPr>
            <p:cNvSpPr/>
            <p:nvPr/>
          </p:nvSpPr>
          <p:spPr>
            <a:xfrm>
              <a:off x="7131583" y="18421570"/>
              <a:ext cx="1210617" cy="171622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Neon</a:t>
              </a:r>
            </a:p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flow</a:t>
              </a:r>
            </a:p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4C80AC-E245-4530-9E10-C64A38CF39D2}"/>
              </a:ext>
            </a:extLst>
          </p:cNvPr>
          <p:cNvGrpSpPr/>
          <p:nvPr/>
        </p:nvGrpSpPr>
        <p:grpSpPr>
          <a:xfrm>
            <a:off x="6135611" y="29288333"/>
            <a:ext cx="2949067" cy="2866647"/>
            <a:chOff x="8944417" y="18068290"/>
            <a:chExt cx="3596833" cy="3496310"/>
          </a:xfrm>
        </p:grpSpPr>
        <p:pic>
          <p:nvPicPr>
            <p:cNvPr id="22" name="Picture 2 1 1" descr="C:\Users\meisenhelder\Desktop\runoff-target-cropped.jpg">
              <a:extLst>
                <a:ext uri="{FF2B5EF4-FFF2-40B4-BE49-F238E27FC236}">
                  <a16:creationId xmlns:a16="http://schemas.microsoft.com/office/drawing/2014/main" id="{96B38BAB-99DB-451E-9911-09CFBDA6B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7" cstate="print"/>
            <a:srcRect/>
            <a:stretch>
              <a:fillRect/>
            </a:stretch>
          </p:blipFill>
          <p:spPr bwMode="auto">
            <a:xfrm>
              <a:off x="8944417" y="18068290"/>
              <a:ext cx="3596833" cy="3496310"/>
            </a:xfrm>
            <a:prstGeom prst="rect">
              <a:avLst/>
            </a:prstGeom>
            <a:noFill/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E853D8-3EE9-4B4B-970E-D0AC317C68A1}"/>
                </a:ext>
              </a:extLst>
            </p:cNvPr>
            <p:cNvCxnSpPr/>
            <p:nvPr/>
          </p:nvCxnSpPr>
          <p:spPr>
            <a:xfrm flipV="1">
              <a:off x="10290628" y="18679885"/>
              <a:ext cx="1146628" cy="2903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AB9374-57D7-4504-984E-CE7A6C0D7B67}"/>
                </a:ext>
              </a:extLst>
            </p:cNvPr>
            <p:cNvSpPr/>
            <p:nvPr/>
          </p:nvSpPr>
          <p:spPr>
            <a:xfrm>
              <a:off x="10347053" y="18254283"/>
              <a:ext cx="1206318" cy="48898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1.5 cm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5261AF-10F9-4BDF-8354-4FF8EA213B7D}"/>
              </a:ext>
            </a:extLst>
          </p:cNvPr>
          <p:cNvSpPr/>
          <p:nvPr/>
        </p:nvSpPr>
        <p:spPr>
          <a:xfrm>
            <a:off x="9915551" y="24701523"/>
            <a:ext cx="10515351" cy="7663464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876AF9-9CBC-427D-BCDC-07B683AF53FB}"/>
              </a:ext>
            </a:extLst>
          </p:cNvPr>
          <p:cNvSpPr txBox="1"/>
          <p:nvPr/>
        </p:nvSpPr>
        <p:spPr>
          <a:xfrm>
            <a:off x="1068196" y="533784"/>
            <a:ext cx="506741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Motivation &amp; Theory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B1FD9F-693D-4774-A37B-6660DA3CD9F8}"/>
              </a:ext>
            </a:extLst>
          </p:cNvPr>
          <p:cNvSpPr/>
          <p:nvPr/>
        </p:nvSpPr>
        <p:spPr>
          <a:xfrm>
            <a:off x="5368002" y="1366155"/>
            <a:ext cx="82933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Permanent EDMs violate </a:t>
            </a:r>
            <a:r>
              <a:rPr lang="en-US" sz="28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-symmetry.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Many theories beyond the Standard Model predict </a:t>
            </a:r>
            <a:r>
              <a:rPr lang="en-US" sz="28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T  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violation and EDMs at current experimental precision.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2552B9-BBFA-4202-BB6A-F9CCECD4918E}"/>
              </a:ext>
            </a:extLst>
          </p:cNvPr>
          <p:cNvGrpSpPr/>
          <p:nvPr/>
        </p:nvGrpSpPr>
        <p:grpSpPr>
          <a:xfrm>
            <a:off x="1167438" y="8733562"/>
            <a:ext cx="4547201" cy="3347959"/>
            <a:chOff x="5336343" y="5968702"/>
            <a:chExt cx="4689936" cy="322667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1689565-C23D-4E20-9DA2-DCE5C97D1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343" y="5968702"/>
              <a:ext cx="4689936" cy="22806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736AAA1-4AF2-448A-A09B-59D11D27B0CE}"/>
                    </a:ext>
                  </a:extLst>
                </p:cNvPr>
                <p:cNvSpPr txBox="1"/>
                <p:nvPr/>
              </p:nvSpPr>
              <p:spPr>
                <a:xfrm>
                  <a:off x="5863851" y="8182729"/>
                  <a:ext cx="3343818" cy="1012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𝛿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𝑒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=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ℏ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𝐶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𝜏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ℇ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eff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sz="2600" dirty="0">
                    <a:latin typeface="Adobe Kaiti Std R" panose="02020400000000000000" pitchFamily="18" charset="-128"/>
                    <a:ea typeface="Adobe Kaiti Std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736AAA1-4AF2-448A-A09B-59D11D27B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851" y="8182729"/>
                  <a:ext cx="3343818" cy="1012650"/>
                </a:xfrm>
                <a:prstGeom prst="rect">
                  <a:avLst/>
                </a:prstGeom>
                <a:blipFill>
                  <a:blip r:embed="rId9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501BF7-CB81-4C8C-AAE5-F2682EECE017}"/>
              </a:ext>
            </a:extLst>
          </p:cNvPr>
          <p:cNvGrpSpPr/>
          <p:nvPr/>
        </p:nvGrpSpPr>
        <p:grpSpPr>
          <a:xfrm>
            <a:off x="791865" y="1649787"/>
            <a:ext cx="4056783" cy="1644464"/>
            <a:chOff x="699945" y="6012314"/>
            <a:chExt cx="4556132" cy="211993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4934C8D-5940-46BB-A353-49AC8CE5C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937" y="6260355"/>
              <a:ext cx="1335140" cy="179847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5427D1D-B726-4577-83F4-9BFCB5203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45" y="6012314"/>
              <a:ext cx="1560711" cy="1975275"/>
            </a:xfrm>
            <a:prstGeom prst="rect">
              <a:avLst/>
            </a:prstGeom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E9DB858-4D04-4867-B3D8-884BF7C560A0}"/>
                </a:ext>
              </a:extLst>
            </p:cNvPr>
            <p:cNvCxnSpPr>
              <a:cxnSpLocks/>
            </p:cNvCxnSpPr>
            <p:nvPr/>
          </p:nvCxnSpPr>
          <p:spPr>
            <a:xfrm>
              <a:off x="2174253" y="7155070"/>
              <a:ext cx="164945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2FAFC97-ED41-48AD-B565-C36D2CAD289B}"/>
                    </a:ext>
                  </a:extLst>
                </p:cNvPr>
                <p:cNvSpPr txBox="1"/>
                <p:nvPr/>
              </p:nvSpPr>
              <p:spPr>
                <a:xfrm>
                  <a:off x="2479589" y="6508739"/>
                  <a:ext cx="86251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27" name="TextBox 5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589" y="6508739"/>
                  <a:ext cx="862513" cy="646331"/>
                </a:xfrm>
                <a:prstGeom prst="rect">
                  <a:avLst/>
                </a:prstGeom>
                <a:blipFill>
                  <a:blip r:embed="rId34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2F1DE30-4389-4F22-852E-23623B3BB38E}"/>
                    </a:ext>
                  </a:extLst>
                </p:cNvPr>
                <p:cNvSpPr txBox="1"/>
                <p:nvPr/>
              </p:nvSpPr>
              <p:spPr>
                <a:xfrm>
                  <a:off x="1311740" y="6346156"/>
                  <a:ext cx="8625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28" name="TextBox 5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740" y="6346156"/>
                  <a:ext cx="862513" cy="430887"/>
                </a:xfrm>
                <a:prstGeom prst="rect">
                  <a:avLst/>
                </a:prstGeom>
                <a:blipFill>
                  <a:blip r:embed="rId34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E6B4FC9-EEFB-44CF-ACF2-69DA172F7C79}"/>
                    </a:ext>
                  </a:extLst>
                </p:cNvPr>
                <p:cNvSpPr txBox="1"/>
                <p:nvPr/>
              </p:nvSpPr>
              <p:spPr>
                <a:xfrm>
                  <a:off x="1291492" y="6013699"/>
                  <a:ext cx="8625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29" name="TextBox 5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492" y="6013699"/>
                  <a:ext cx="862513" cy="430887"/>
                </a:xfrm>
                <a:prstGeom prst="rect">
                  <a:avLst/>
                </a:prstGeom>
                <a:blipFill>
                  <a:blip r:embed="rId34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7C4ECF0-CE4A-4762-8EE4-41E44C561A08}"/>
                    </a:ext>
                  </a:extLst>
                </p:cNvPr>
                <p:cNvSpPr txBox="1"/>
                <p:nvPr/>
              </p:nvSpPr>
              <p:spPr>
                <a:xfrm>
                  <a:off x="4338999" y="7701361"/>
                  <a:ext cx="8625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30" name="TextBox 5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999" y="7701361"/>
                  <a:ext cx="862513" cy="430887"/>
                </a:xfrm>
                <a:prstGeom prst="rect">
                  <a:avLst/>
                </a:prstGeom>
                <a:blipFill>
                  <a:blip r:embed="rId34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49671C4-A28C-48FA-8C0B-FEC6182E744C}"/>
                    </a:ext>
                  </a:extLst>
                </p:cNvPr>
                <p:cNvSpPr txBox="1"/>
                <p:nvPr/>
              </p:nvSpPr>
              <p:spPr>
                <a:xfrm>
                  <a:off x="4380555" y="6213155"/>
                  <a:ext cx="8625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31" name="TextBox 5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555" y="6213155"/>
                  <a:ext cx="862513" cy="430887"/>
                </a:xfrm>
                <a:prstGeom prst="rect">
                  <a:avLst/>
                </a:prstGeom>
                <a:blipFill>
                  <a:blip r:embed="rId34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4E653AC-C9BA-48A5-B65F-F64B85CFAB20}"/>
              </a:ext>
            </a:extLst>
          </p:cNvPr>
          <p:cNvSpPr/>
          <p:nvPr/>
        </p:nvSpPr>
        <p:spPr>
          <a:xfrm>
            <a:off x="6024680" y="7866070"/>
            <a:ext cx="836490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  <a:ea typeface="Adobe Kaiti Std R" panose="02020400000000000000" pitchFamily="18" charset="-128"/>
              </a:rPr>
              <a:t>Key EDM results since 2010. Two-loop sensitivity from </a:t>
            </a:r>
            <a:r>
              <a:rPr lang="en-US" sz="1800" dirty="0" err="1">
                <a:latin typeface="+mj-lt"/>
                <a:ea typeface="Adobe Kaiti Std R" panose="02020400000000000000" pitchFamily="18" charset="-128"/>
              </a:rPr>
              <a:t>Nakai</a:t>
            </a:r>
            <a:r>
              <a:rPr lang="en-US" sz="1800" dirty="0">
                <a:latin typeface="+mj-lt"/>
                <a:ea typeface="Adobe Kaiti Std R" panose="02020400000000000000" pitchFamily="18" charset="-128"/>
              </a:rPr>
              <a:t> &amp; Reece (2017).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  <a:ea typeface="Adobe Kaiti Std R" panose="02020400000000000000" pitchFamily="18" charset="-128"/>
              </a:rPr>
              <a:t>One-loop sensitivity from Feng (2013). LHC scale gives stop mass sensitivity.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578DA9E-34A9-4BCF-928B-9C8072395A0D}"/>
              </a:ext>
            </a:extLst>
          </p:cNvPr>
          <p:cNvPicPr>
            <a:picLocks noChangeAspect="1"/>
          </p:cNvPicPr>
          <p:nvPr/>
        </p:nvPicPr>
        <p:blipFill>
          <a:blip r:embed="rId345" cstate="print"/>
          <a:stretch>
            <a:fillRect/>
          </a:stretch>
        </p:blipFill>
        <p:spPr>
          <a:xfrm>
            <a:off x="744563" y="3595395"/>
            <a:ext cx="4708018" cy="37159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4FFE8ED-6BC8-4407-90D7-D829805AC45B}"/>
              </a:ext>
            </a:extLst>
          </p:cNvPr>
          <p:cNvPicPr>
            <a:picLocks noChangeAspect="1"/>
          </p:cNvPicPr>
          <p:nvPr/>
        </p:nvPicPr>
        <p:blipFill>
          <a:blip r:embed="rId3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08" y="3500595"/>
            <a:ext cx="7717157" cy="423378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ED89A38-304A-40C9-A651-96A15DC01685}"/>
              </a:ext>
            </a:extLst>
          </p:cNvPr>
          <p:cNvSpPr/>
          <p:nvPr/>
        </p:nvSpPr>
        <p:spPr>
          <a:xfrm>
            <a:off x="14610971" y="2272566"/>
            <a:ext cx="1811227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00" b="1" dirty="0">
                <a:latin typeface="Garamond" panose="02020404030301010803" pitchFamily="18" charset="0"/>
              </a:rPr>
              <a:t>Beyond the ACME II Limit on the Electron EDM</a:t>
            </a:r>
            <a:endParaRPr lang="en-GB" sz="7800" b="1" u="sng" dirty="0">
              <a:latin typeface="Garamond" panose="02020404030301010803" pitchFamily="18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B7D66A-24D9-484B-BA5A-5ADF24C98DEB}"/>
              </a:ext>
            </a:extLst>
          </p:cNvPr>
          <p:cNvSpPr txBox="1"/>
          <p:nvPr/>
        </p:nvSpPr>
        <p:spPr>
          <a:xfrm>
            <a:off x="41973847" y="25031249"/>
            <a:ext cx="43673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DC237A-3FDF-49E9-8DF8-C22EE749630B}"/>
              </a:ext>
            </a:extLst>
          </p:cNvPr>
          <p:cNvSpPr/>
          <p:nvPr/>
        </p:nvSpPr>
        <p:spPr>
          <a:xfrm>
            <a:off x="41950467" y="25845119"/>
            <a:ext cx="43673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ACME II result: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V Andreev et al., </a:t>
            </a:r>
            <a:r>
              <a:rPr lang="en-US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Nature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562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, 355-360 (2018)</a:t>
            </a:r>
            <a:endParaRPr lang="en-US" sz="2000" b="1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ACME I result: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 Baron et al., </a:t>
            </a:r>
            <a:r>
              <a:rPr lang="fr-FR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Science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343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, 269-272 (2014)</a:t>
            </a:r>
          </a:p>
          <a:p>
            <a:r>
              <a:rPr lang="fr-FR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ACME I </a:t>
            </a:r>
            <a:r>
              <a:rPr lang="fr-FR" sz="2000" b="1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detailed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report: 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 Baron et al., </a:t>
            </a:r>
            <a:r>
              <a:rPr lang="fr-FR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New J. Phys.</a:t>
            </a:r>
            <a:r>
              <a:rPr lang="fr-FR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19 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(2017)</a:t>
            </a:r>
            <a:endParaRPr lang="fr-FR" sz="2000" i="1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  <a:p>
            <a:pPr lvl="0"/>
            <a:r>
              <a:rPr lang="en-GB" sz="2000" b="1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E</a:t>
            </a:r>
            <a:r>
              <a:rPr lang="en-GB" sz="2000" b="1" baseline="-25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eff</a:t>
            </a:r>
            <a:r>
              <a:rPr lang="en-GB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Calculations: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L. V. </a:t>
            </a:r>
            <a:r>
              <a:rPr lang="en-US" sz="2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Skripnikov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et al., </a:t>
            </a:r>
            <a:r>
              <a:rPr lang="en-US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J. Chem. Phys.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142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024301 (2015), T. </a:t>
            </a:r>
            <a:r>
              <a:rPr lang="en-US" sz="2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Fleig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et al., </a:t>
            </a:r>
            <a:r>
              <a:rPr lang="en-US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J. Mol. Spec.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300: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16-21 (2014)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EDM &amp; SUSY: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J.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Feng, </a:t>
            </a:r>
            <a:r>
              <a:rPr lang="en-US" sz="2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Annu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. Rev. </a:t>
            </a:r>
            <a:r>
              <a:rPr lang="en-US" sz="2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Nucl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. Part. Sci.,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63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:35, 1-82 (2013),</a:t>
            </a:r>
            <a:r>
              <a:rPr lang="en-US" sz="2000" b="1" dirty="0">
                <a:latin typeface="+mj-lt"/>
                <a:ea typeface="Adobe Kaiti Std R" pitchFamily="18" charset="-128"/>
              </a:rPr>
              <a:t> </a:t>
            </a:r>
            <a:r>
              <a:rPr lang="en-US" sz="2000" dirty="0">
                <a:latin typeface="+mj-lt"/>
                <a:ea typeface="Adobe Kaiti Std R" pitchFamily="18" charset="-128"/>
              </a:rPr>
              <a:t>Y. </a:t>
            </a:r>
            <a:r>
              <a:rPr lang="en-US" sz="2000" dirty="0" err="1">
                <a:latin typeface="+mj-lt"/>
                <a:ea typeface="Adobe Kaiti Std R" pitchFamily="18" charset="-128"/>
              </a:rPr>
              <a:t>Nakai</a:t>
            </a:r>
            <a:r>
              <a:rPr lang="en-US" sz="2000" dirty="0">
                <a:latin typeface="+mj-lt"/>
                <a:ea typeface="Adobe Kaiti Std R" pitchFamily="18" charset="-128"/>
              </a:rPr>
              <a:t>, et al.,  </a:t>
            </a:r>
            <a:r>
              <a:rPr lang="en-US" sz="2000" i="1" dirty="0">
                <a:latin typeface="+mj-lt"/>
                <a:ea typeface="Adobe Kaiti Std R" pitchFamily="18" charset="-128"/>
              </a:rPr>
              <a:t>J. High Energy Phys.</a:t>
            </a:r>
            <a:r>
              <a:rPr lang="en-US" sz="2000" dirty="0">
                <a:latin typeface="+mj-lt"/>
                <a:ea typeface="Adobe Kaiti Std R" pitchFamily="18" charset="-128"/>
              </a:rPr>
              <a:t> </a:t>
            </a:r>
            <a:r>
              <a:rPr lang="en-US" sz="2000" b="1" dirty="0">
                <a:latin typeface="+mj-lt"/>
                <a:ea typeface="Adobe Kaiti Std R" pitchFamily="18" charset="-128"/>
              </a:rPr>
              <a:t>2017</a:t>
            </a:r>
            <a:r>
              <a:rPr lang="en-US" sz="2000" dirty="0">
                <a:latin typeface="+mj-lt"/>
                <a:ea typeface="Adobe Kaiti Std R" pitchFamily="18" charset="-128"/>
              </a:rPr>
              <a:t>:31 (2017)</a:t>
            </a:r>
          </a:p>
          <a:p>
            <a:pPr lvl="0"/>
            <a:r>
              <a:rPr lang="en-US" sz="2000" b="1" dirty="0">
                <a:latin typeface="+mj-lt"/>
                <a:ea typeface="Adobe Kaiti Std R" pitchFamily="18" charset="-128"/>
              </a:rPr>
              <a:t>Interpreting the Electron EDM Constraint: </a:t>
            </a:r>
            <a:r>
              <a:rPr lang="en-US" sz="2000" dirty="0">
                <a:latin typeface="+mj-lt"/>
                <a:ea typeface="Adobe Kaiti Std R" pitchFamily="18" charset="-128"/>
              </a:rPr>
              <a:t>C. </a:t>
            </a:r>
            <a:r>
              <a:rPr lang="en-US" sz="2000" dirty="0" err="1">
                <a:latin typeface="+mj-lt"/>
                <a:ea typeface="Adobe Kaiti Std R" pitchFamily="18" charset="-128"/>
              </a:rPr>
              <a:t>Cesarotti</a:t>
            </a:r>
            <a:r>
              <a:rPr lang="en-US" sz="2000" dirty="0">
                <a:latin typeface="+mj-lt"/>
                <a:ea typeface="Adobe Kaiti Std R" pitchFamily="18" charset="-128"/>
              </a:rPr>
              <a:t> et al., </a:t>
            </a:r>
            <a:r>
              <a:rPr lang="en-US" sz="2000" i="1" dirty="0">
                <a:latin typeface="+mj-lt"/>
                <a:ea typeface="Adobe Kaiti Std R" pitchFamily="18" charset="-128"/>
              </a:rPr>
              <a:t>J. High </a:t>
            </a:r>
            <a:r>
              <a:rPr lang="en-US" sz="2000" i="1" dirty="0" err="1">
                <a:latin typeface="+mj-lt"/>
                <a:ea typeface="Adobe Kaiti Std R" pitchFamily="18" charset="-128"/>
              </a:rPr>
              <a:t>Energ</a:t>
            </a:r>
            <a:r>
              <a:rPr lang="en-US" sz="2000" i="1" dirty="0">
                <a:latin typeface="+mj-lt"/>
                <a:ea typeface="Adobe Kaiti Std R" pitchFamily="18" charset="-128"/>
              </a:rPr>
              <a:t>. Phys. </a:t>
            </a:r>
            <a:r>
              <a:rPr lang="en-US" sz="2000" b="1" dirty="0">
                <a:latin typeface="+mj-lt"/>
                <a:ea typeface="Adobe Kaiti Std R" pitchFamily="18" charset="-128"/>
              </a:rPr>
              <a:t>2019</a:t>
            </a:r>
            <a:r>
              <a:rPr lang="en-US" sz="2000" i="1" dirty="0">
                <a:latin typeface="+mj-lt"/>
                <a:ea typeface="Adobe Kaiti Std R" pitchFamily="18" charset="-128"/>
              </a:rPr>
              <a:t>:</a:t>
            </a:r>
            <a:r>
              <a:rPr lang="en-US" sz="2000" dirty="0">
                <a:latin typeface="+mj-lt"/>
                <a:ea typeface="Adobe Kaiti Std R" pitchFamily="18" charset="-128"/>
              </a:rPr>
              <a:t>59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(2019)</a:t>
            </a:r>
            <a:endParaRPr lang="en-US" sz="2000" b="1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  <a:p>
            <a:endParaRPr lang="en-GB" sz="2000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  <a:p>
            <a:endParaRPr lang="en-GB" sz="2000" b="1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810C3A-F39B-4386-9E45-040CA2AC5322}"/>
              </a:ext>
            </a:extLst>
          </p:cNvPr>
          <p:cNvGrpSpPr/>
          <p:nvPr/>
        </p:nvGrpSpPr>
        <p:grpSpPr>
          <a:xfrm>
            <a:off x="14500852" y="7618960"/>
            <a:ext cx="13091047" cy="6111986"/>
            <a:chOff x="20645899" y="9572006"/>
            <a:chExt cx="6797625" cy="392785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26D18D8-E69F-4A29-B6E2-99B72BA76751}"/>
                </a:ext>
              </a:extLst>
            </p:cNvPr>
            <p:cNvSpPr txBox="1"/>
            <p:nvPr/>
          </p:nvSpPr>
          <p:spPr>
            <a:xfrm>
              <a:off x="20671239" y="9572006"/>
              <a:ext cx="2219763" cy="4944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u="sng" dirty="0"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Noise Reduction</a:t>
              </a:r>
              <a:endParaRPr lang="en-GB" sz="4400" b="1" u="sng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BCA9FA5-7F3E-4F95-A8DE-0BD7224DA29A}"/>
                </a:ext>
              </a:extLst>
            </p:cNvPr>
            <p:cNvSpPr txBox="1"/>
            <p:nvPr/>
          </p:nvSpPr>
          <p:spPr>
            <a:xfrm>
              <a:off x="20645899" y="10176957"/>
              <a:ext cx="6797625" cy="332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>
                  <a:latin typeface="+mj-lt"/>
                  <a:ea typeface="Adobe Kaiti Std R" panose="02020400000000000000" pitchFamily="18" charset="-128"/>
                </a:rPr>
                <a:t>ACME II had </a:t>
              </a:r>
              <a:r>
                <a:rPr lang="en-GB" sz="2800" b="1" dirty="0">
                  <a:latin typeface="+mj-lt"/>
                  <a:ea typeface="Adobe Kaiti Std R" panose="02020400000000000000" pitchFamily="18" charset="-128"/>
                </a:rPr>
                <a:t>1.7 times more noise</a:t>
              </a:r>
              <a:r>
                <a:rPr lang="en-GB" sz="2800" dirty="0">
                  <a:latin typeface="+mj-lt"/>
                  <a:ea typeface="Adobe Kaiti Std R" panose="02020400000000000000" pitchFamily="18" charset="-128"/>
                </a:rPr>
                <a:t> than expected at the shot noise limit</a:t>
              </a: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ea typeface="Adobe Kaiti Std R" panose="02020400000000000000" pitchFamily="18" charset="-128"/>
                </a:rPr>
                <a:t> </a:t>
              </a:r>
              <a:endParaRPr lang="en-GB" sz="2800" b="1" dirty="0"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>
                  <a:ea typeface="Adobe Kaiti Std R" panose="02020400000000000000" pitchFamily="18" charset="-128"/>
                </a:rPr>
                <a:t>This noise was determined to come from both timing error in the data acquisition system and a timing offset between polarization bins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ea typeface="Adobe Kaiti Std R" panose="02020400000000000000" pitchFamily="18" charset="-128"/>
                </a:rPr>
                <a:t>ACME III demonstrated improvement: </a:t>
              </a:r>
              <a:r>
                <a:rPr lang="en-GB" sz="2800" dirty="0">
                  <a:ea typeface="Adobe Kaiti Std R" panose="02020400000000000000" pitchFamily="18" charset="-128"/>
                </a:rPr>
                <a:t>We were able to suppress this noise by controlling both parameters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ea typeface="Adobe Kaiti Std R" panose="02020400000000000000" pitchFamily="18" charset="-128"/>
                </a:rPr>
                <a:t>ACME III planned improvement: </a:t>
              </a:r>
              <a:r>
                <a:rPr lang="en-GB" sz="2800" dirty="0">
                  <a:ea typeface="Adobe Kaiti Std R" panose="02020400000000000000" pitchFamily="18" charset="-128"/>
                </a:rPr>
                <a:t>Reduce noise from velocity fluctuations by applying smaller magnetic fields</a:t>
              </a:r>
              <a:endParaRPr lang="en-GB" sz="2800" b="1" dirty="0">
                <a:solidFill>
                  <a:schemeClr val="accent6">
                    <a:lumMod val="75000"/>
                  </a:schemeClr>
                </a:solidFill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ea typeface="Adobe Kaiti Std R" panose="02020400000000000000" pitchFamily="18" charset="-128"/>
                </a:rPr>
                <a:t>New magnetic shield designs</a:t>
              </a:r>
              <a:r>
                <a:rPr lang="en-GB" sz="2800" dirty="0">
                  <a:ea typeface="Adobe Kaiti Std R" panose="02020400000000000000" pitchFamily="18" charset="-128"/>
                </a:rPr>
                <a:t> will need to reduce ambient fields to 1 µG and gradients to &lt; 1 µG/cm</a:t>
              </a:r>
              <a:endParaRPr lang="en-GB" sz="2800" dirty="0">
                <a:latin typeface="+mj-lt"/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800" dirty="0">
                <a:latin typeface="+mj-lt"/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800" dirty="0">
                <a:latin typeface="+mj-lt"/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latin typeface="+mj-lt"/>
                <a:ea typeface="Adobe Kaiti Std R" panose="02020400000000000000" pitchFamily="18" charset="-128"/>
              </a:endParaRPr>
            </a:p>
          </p:txBody>
        </p:sp>
      </p:grpSp>
      <p:pic>
        <p:nvPicPr>
          <p:cNvPr id="71" name="Graphic 70">
            <a:extLst>
              <a:ext uri="{FF2B5EF4-FFF2-40B4-BE49-F238E27FC236}">
                <a16:creationId xmlns:a16="http://schemas.microsoft.com/office/drawing/2014/main" id="{D6A0E40A-F945-459D-A58C-DADE429E0EFC}"/>
              </a:ext>
            </a:extLst>
          </p:cNvPr>
          <p:cNvPicPr>
            <a:picLocks noChangeAspect="1"/>
          </p:cNvPicPr>
          <p:nvPr/>
        </p:nvPicPr>
        <p:blipFill>
          <a:blip r:embed="rId347" cstate="print">
            <a:extLst>
              <a:ext uri="{96DAC541-7B7A-43D3-8B79-37D633B846F1}">
                <asvg:svgBlip xmlns:asvg="http://schemas.microsoft.com/office/drawing/2016/SVG/main" r:embed="rId348"/>
              </a:ext>
            </a:extLst>
          </a:blip>
          <a:stretch>
            <a:fillRect/>
          </a:stretch>
        </p:blipFill>
        <p:spPr>
          <a:xfrm>
            <a:off x="40172790" y="16954876"/>
            <a:ext cx="3555353" cy="204554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5FC53413-ACDA-4F59-BE36-6FEA02615417}"/>
              </a:ext>
            </a:extLst>
          </p:cNvPr>
          <p:cNvGrpSpPr/>
          <p:nvPr/>
        </p:nvGrpSpPr>
        <p:grpSpPr>
          <a:xfrm>
            <a:off x="37389692" y="14170208"/>
            <a:ext cx="8596290" cy="10280868"/>
            <a:chOff x="20570062" y="10491242"/>
            <a:chExt cx="11095471" cy="59367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D99830D-7C83-45D9-A394-A97070AB24DA}"/>
                </a:ext>
              </a:extLst>
            </p:cNvPr>
            <p:cNvSpPr txBox="1"/>
            <p:nvPr/>
          </p:nvSpPr>
          <p:spPr>
            <a:xfrm>
              <a:off x="20789721" y="10601341"/>
              <a:ext cx="10614463" cy="44211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5. State Readout</a:t>
              </a:r>
              <a:endParaRPr lang="en-GB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5DDB93B-7036-4D46-A63B-B32CBA6CC43C}"/>
                </a:ext>
              </a:extLst>
            </p:cNvPr>
            <p:cNvSpPr/>
            <p:nvPr/>
          </p:nvSpPr>
          <p:spPr>
            <a:xfrm>
              <a:off x="20570062" y="10491242"/>
              <a:ext cx="11095471" cy="5936794"/>
            </a:xfrm>
            <a:prstGeom prst="rect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</p:grpSp>
      <p:pic>
        <p:nvPicPr>
          <p:cNvPr id="79" name="Picture 122" descr="http://upload.wikimedia.org/wikipedia/commons/thumb/0/07/Yale_University_Shield_1.svg/360px-Yale_University_Shield_1.svg.png">
            <a:extLst>
              <a:ext uri="{FF2B5EF4-FFF2-40B4-BE49-F238E27FC236}">
                <a16:creationId xmlns:a16="http://schemas.microsoft.com/office/drawing/2014/main" id="{7944773E-4202-49BE-910D-A2FF1B4E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717" y="383943"/>
            <a:ext cx="1616480" cy="16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4" descr="http://1.bp.blogspot.com/-lsW1jNy-jX8/UKOS17VfFTI/AAAAAAAATQk/g-T4W8RkAaM/s1600/Harvard+Crest+Today.png">
            <a:extLst>
              <a:ext uri="{FF2B5EF4-FFF2-40B4-BE49-F238E27FC236}">
                <a16:creationId xmlns:a16="http://schemas.microsoft.com/office/drawing/2014/main" id="{7E35D572-0A51-480A-BFEA-80B2D8EC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954" y="307788"/>
            <a:ext cx="1616480" cy="16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6DB7F9B-38FB-4C7F-960F-943E4B9A3654}"/>
              </a:ext>
            </a:extLst>
          </p:cNvPr>
          <p:cNvPicPr>
            <a:picLocks noChangeAspect="1"/>
          </p:cNvPicPr>
          <p:nvPr/>
        </p:nvPicPr>
        <p:blipFill>
          <a:blip r:embed="rId35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857" y="355959"/>
            <a:ext cx="1511401" cy="1520138"/>
          </a:xfrm>
          <a:prstGeom prst="rect">
            <a:avLst/>
          </a:prstGeom>
        </p:spPr>
      </p:pic>
      <p:pic>
        <p:nvPicPr>
          <p:cNvPr id="82" name="Picture 140" descr="C:\Users\Admin\Desktop\acme_orange.png">
            <a:extLst>
              <a:ext uri="{FF2B5EF4-FFF2-40B4-BE49-F238E27FC236}">
                <a16:creationId xmlns:a16="http://schemas.microsoft.com/office/drawing/2014/main" id="{896DDECD-C1B2-45EE-BDFA-23981A95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91" y="239101"/>
            <a:ext cx="829910" cy="15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 2" descr="C:\Users\meisenhelder\Downloads\Centered_purple_RGB.png">
            <a:extLst>
              <a:ext uri="{FF2B5EF4-FFF2-40B4-BE49-F238E27FC236}">
                <a16:creationId xmlns:a16="http://schemas.microsoft.com/office/drawing/2014/main" id="{E8C55DE2-05CA-4C25-A791-9CD6BB894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3" cstate="print"/>
          <a:srcRect/>
          <a:stretch>
            <a:fillRect/>
          </a:stretch>
        </p:blipFill>
        <p:spPr bwMode="auto">
          <a:xfrm>
            <a:off x="19824904" y="822855"/>
            <a:ext cx="2822373" cy="889569"/>
          </a:xfrm>
          <a:prstGeom prst="rect">
            <a:avLst/>
          </a:prstGeom>
          <a:noFill/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0C609F1-A355-4099-9FC1-8BF2B8B60883}"/>
              </a:ext>
            </a:extLst>
          </p:cNvPr>
          <p:cNvSpPr/>
          <p:nvPr/>
        </p:nvSpPr>
        <p:spPr>
          <a:xfrm>
            <a:off x="1049702" y="12521217"/>
            <a:ext cx="758130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7200" b="1" u="sng" dirty="0">
                <a:latin typeface="Adobee Garamond Pro Bold"/>
                <a:ea typeface="Adobe Kaiti Std R" panose="02020400000000000000" pitchFamily="18" charset="-128"/>
                <a:cs typeface="Arial" panose="020B0604020202020204" pitchFamily="34" charset="0"/>
              </a:rPr>
              <a:t>ACME III Apparatus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C6AD7C-5F27-414C-8FDB-7B819048E85E}"/>
              </a:ext>
            </a:extLst>
          </p:cNvPr>
          <p:cNvSpPr txBox="1"/>
          <p:nvPr/>
        </p:nvSpPr>
        <p:spPr>
          <a:xfrm>
            <a:off x="14766888" y="5206742"/>
            <a:ext cx="181105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+mj-lt"/>
                <a:ea typeface="Adobe Kaiti Std R" panose="02020400000000000000" pitchFamily="18" charset="-128"/>
              </a:rPr>
              <a:t>ACME Collaboration</a:t>
            </a:r>
            <a:r>
              <a:rPr lang="en-GB" sz="3000" dirty="0">
                <a:latin typeface="+mj-lt"/>
                <a:ea typeface="Adobe Kaiti Std R" panose="02020400000000000000" pitchFamily="18" charset="-128"/>
              </a:rPr>
              <a:t>:</a:t>
            </a:r>
            <a:r>
              <a:rPr lang="en-GB" sz="3000" dirty="0"/>
              <a:t> Cole Meisenhelder</a:t>
            </a:r>
            <a:r>
              <a:rPr lang="en-GB" sz="3000" baseline="30000" dirty="0"/>
              <a:t>1</a:t>
            </a:r>
            <a:r>
              <a:rPr lang="en-GB" sz="3000" dirty="0"/>
              <a:t>,</a:t>
            </a:r>
            <a:r>
              <a:rPr lang="en-US" sz="3000" baseline="30000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Daniel Ang</a:t>
            </a:r>
            <a:r>
              <a:rPr lang="en-US" sz="3000" baseline="30000" dirty="0">
                <a:latin typeface="+mj-lt"/>
              </a:rPr>
              <a:t>1</a:t>
            </a:r>
            <a:r>
              <a:rPr lang="en-US" sz="3000" dirty="0">
                <a:latin typeface="+mj-lt"/>
              </a:rPr>
              <a:t>,</a:t>
            </a:r>
            <a:r>
              <a:rPr lang="en-GB" sz="3000" dirty="0">
                <a:latin typeface="+mj-lt"/>
              </a:rPr>
              <a:t> Vitaly Andreev</a:t>
            </a:r>
            <a:r>
              <a:rPr lang="en-GB" sz="3000" baseline="30000" dirty="0">
                <a:latin typeface="+mj-lt"/>
              </a:rPr>
              <a:t>1</a:t>
            </a:r>
            <a:r>
              <a:rPr lang="en-GB" sz="3000" dirty="0">
                <a:latin typeface="+mj-lt"/>
              </a:rPr>
              <a:t>, </a:t>
            </a:r>
            <a:r>
              <a:rPr lang="en-US" sz="3000" dirty="0">
                <a:latin typeface="+mj-lt"/>
              </a:rPr>
              <a:t>James Chow</a:t>
            </a:r>
            <a:r>
              <a:rPr lang="en-US" sz="3000" baseline="30000" dirty="0">
                <a:latin typeface="+mj-lt"/>
              </a:rPr>
              <a:t>2</a:t>
            </a:r>
            <a:r>
              <a:rPr lang="en-US" sz="3000" dirty="0">
                <a:latin typeface="+mj-lt"/>
              </a:rPr>
              <a:t>, David DeMille</a:t>
            </a:r>
            <a:r>
              <a:rPr lang="en-US" sz="3000" baseline="30000" dirty="0">
                <a:latin typeface="+mj-lt"/>
              </a:rPr>
              <a:t>2</a:t>
            </a:r>
            <a:r>
              <a:rPr lang="en-US" sz="3000" dirty="0">
                <a:latin typeface="+mj-lt"/>
              </a:rPr>
              <a:t>, John Doyle</a:t>
            </a:r>
            <a:r>
              <a:rPr lang="en-US" sz="3000" baseline="30000" dirty="0">
                <a:latin typeface="+mj-lt"/>
              </a:rPr>
              <a:t>1</a:t>
            </a:r>
            <a:r>
              <a:rPr lang="en-US" sz="3000" dirty="0">
                <a:latin typeface="+mj-lt"/>
              </a:rPr>
              <a:t>, Gerald Gabrielse</a:t>
            </a:r>
            <a:r>
              <a:rPr lang="en-US" sz="3000" baseline="30000" dirty="0">
                <a:latin typeface="+mj-lt"/>
              </a:rPr>
              <a:t>3</a:t>
            </a:r>
            <a:r>
              <a:rPr lang="en-US" sz="3000" dirty="0">
                <a:latin typeface="+mj-lt"/>
              </a:rPr>
              <a:t>, Jonathan Haefner</a:t>
            </a:r>
            <a:r>
              <a:rPr lang="en-US" sz="3000" baseline="30000" dirty="0">
                <a:latin typeface="+mj-lt"/>
              </a:rPr>
              <a:t>1</a:t>
            </a:r>
            <a:r>
              <a:rPr lang="en-US" sz="3000" dirty="0">
                <a:latin typeface="+mj-lt"/>
              </a:rPr>
              <a:t>,</a:t>
            </a:r>
            <a:r>
              <a:rPr lang="en-US" sz="3000" dirty="0"/>
              <a:t> Zhen Han</a:t>
            </a:r>
            <a:r>
              <a:rPr lang="en-US" sz="3000" baseline="30000" dirty="0"/>
              <a:t>2</a:t>
            </a:r>
            <a:r>
              <a:rPr lang="en-US" sz="3000" dirty="0">
                <a:latin typeface="+mj-lt"/>
              </a:rPr>
              <a:t>, Nicholas  Hutzler</a:t>
            </a:r>
            <a:r>
              <a:rPr lang="en-US" sz="3000" baseline="30000" dirty="0">
                <a:latin typeface="+mj-lt"/>
              </a:rPr>
              <a:t>4</a:t>
            </a:r>
            <a:r>
              <a:rPr lang="en-US" sz="3000" dirty="0">
                <a:latin typeface="+mj-lt"/>
              </a:rPr>
              <a:t>, Zack Lasner</a:t>
            </a:r>
            <a:r>
              <a:rPr lang="en-US" sz="3000" baseline="30000" dirty="0">
                <a:latin typeface="+mj-lt"/>
              </a:rPr>
              <a:t>2</a:t>
            </a:r>
            <a:r>
              <a:rPr lang="en-US" sz="3000" dirty="0">
                <a:latin typeface="+mj-lt"/>
              </a:rPr>
              <a:t>, Takahiko Masuda</a:t>
            </a:r>
            <a:r>
              <a:rPr lang="en-US" sz="3000" baseline="30000" dirty="0">
                <a:latin typeface="+mj-lt"/>
              </a:rPr>
              <a:t>5</a:t>
            </a:r>
            <a:r>
              <a:rPr lang="en-US" sz="3000" dirty="0">
                <a:latin typeface="+mj-lt"/>
              </a:rPr>
              <a:t>, Brendon O’Leary</a:t>
            </a:r>
            <a:r>
              <a:rPr lang="en-US" sz="3000" baseline="30000" dirty="0">
                <a:latin typeface="+mj-lt"/>
              </a:rPr>
              <a:t>2</a:t>
            </a:r>
            <a:r>
              <a:rPr lang="en-US" sz="3000" dirty="0">
                <a:latin typeface="+mj-lt"/>
              </a:rPr>
              <a:t>, Cristian Panda</a:t>
            </a:r>
            <a:r>
              <a:rPr lang="en-US" sz="3000" baseline="30000" dirty="0">
                <a:latin typeface="+mj-lt"/>
              </a:rPr>
              <a:t>1</a:t>
            </a:r>
            <a:r>
              <a:rPr lang="en-US" sz="3000" dirty="0">
                <a:latin typeface="+mj-lt"/>
              </a:rPr>
              <a:t>, Satoshi Uetake</a:t>
            </a:r>
            <a:r>
              <a:rPr lang="en-US" sz="3000" baseline="30000" dirty="0">
                <a:latin typeface="+mj-lt"/>
              </a:rPr>
              <a:t>5</a:t>
            </a:r>
            <a:r>
              <a:rPr lang="en-US" sz="3000" dirty="0">
                <a:latin typeface="+mj-lt"/>
              </a:rPr>
              <a:t>, Adam West</a:t>
            </a:r>
            <a:r>
              <a:rPr lang="en-US" sz="3000" baseline="30000" dirty="0">
                <a:latin typeface="+mj-lt"/>
              </a:rPr>
              <a:t>2</a:t>
            </a:r>
            <a:r>
              <a:rPr lang="en-US" sz="3000" dirty="0">
                <a:latin typeface="+mj-lt"/>
              </a:rPr>
              <a:t>, Elizabeth Petrik West</a:t>
            </a:r>
            <a:r>
              <a:rPr lang="en-US" sz="3000" baseline="30000" dirty="0">
                <a:latin typeface="+mj-lt"/>
              </a:rPr>
              <a:t>1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/>
              <a:t>Xing Wu</a:t>
            </a:r>
            <a:r>
              <a:rPr lang="en-US" sz="3000" baseline="30000" dirty="0"/>
              <a:t>1,2</a:t>
            </a:r>
            <a:r>
              <a:rPr lang="en-US" sz="3000" dirty="0"/>
              <a:t>, Koji Yoshimura</a:t>
            </a:r>
            <a:r>
              <a:rPr lang="en-US" sz="3000" baseline="30000" dirty="0"/>
              <a:t>5</a:t>
            </a:r>
            <a:endParaRPr lang="en-US" sz="3000" baseline="30000" dirty="0">
              <a:latin typeface="+mj-lt"/>
            </a:endParaRPr>
          </a:p>
          <a:p>
            <a:r>
              <a:rPr lang="en-US" sz="2600" i="1" dirty="0">
                <a:latin typeface="+mj-lt"/>
              </a:rPr>
              <a:t>Affiliation: </a:t>
            </a:r>
            <a:r>
              <a:rPr lang="en-US" sz="2600" i="1" baseline="30000" dirty="0">
                <a:latin typeface="+mj-lt"/>
              </a:rPr>
              <a:t>1</a:t>
            </a:r>
            <a:r>
              <a:rPr lang="en-US" sz="2600" i="1" dirty="0">
                <a:latin typeface="+mj-lt"/>
              </a:rPr>
              <a:t>Harvard University, </a:t>
            </a:r>
            <a:r>
              <a:rPr lang="en-US" sz="2600" i="1" baseline="30000" dirty="0">
                <a:latin typeface="+mj-lt"/>
              </a:rPr>
              <a:t>2</a:t>
            </a:r>
            <a:r>
              <a:rPr lang="en-US" sz="2600" i="1" dirty="0">
                <a:latin typeface="+mj-lt"/>
              </a:rPr>
              <a:t>Yale University, </a:t>
            </a:r>
            <a:r>
              <a:rPr lang="en-US" sz="2600" i="1" baseline="30000" dirty="0">
                <a:latin typeface="+mj-lt"/>
              </a:rPr>
              <a:t>3</a:t>
            </a:r>
            <a:r>
              <a:rPr lang="en-US" sz="2600" i="1" dirty="0">
                <a:latin typeface="+mj-lt"/>
              </a:rPr>
              <a:t>Northwestern University, </a:t>
            </a:r>
            <a:r>
              <a:rPr lang="en-US" sz="2600" i="1" baseline="30000" dirty="0">
                <a:latin typeface="+mj-lt"/>
              </a:rPr>
              <a:t>4</a:t>
            </a:r>
            <a:r>
              <a:rPr lang="en-US" sz="2600" i="1" dirty="0">
                <a:latin typeface="+mj-lt"/>
              </a:rPr>
              <a:t>California Institute of Technology, </a:t>
            </a:r>
            <a:r>
              <a:rPr lang="en-US" sz="2600" i="1" baseline="30000" dirty="0">
                <a:latin typeface="+mj-lt"/>
              </a:rPr>
              <a:t>5</a:t>
            </a:r>
            <a:r>
              <a:rPr lang="en-US" sz="2600" i="1" dirty="0">
                <a:latin typeface="+mj-lt"/>
              </a:rPr>
              <a:t>Okayama University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D018912-15E6-4D4C-9503-6E53ADEE8F77}"/>
              </a:ext>
            </a:extLst>
          </p:cNvPr>
          <p:cNvGrpSpPr/>
          <p:nvPr/>
        </p:nvGrpSpPr>
        <p:grpSpPr>
          <a:xfrm>
            <a:off x="20798666" y="24680565"/>
            <a:ext cx="8541259" cy="7716710"/>
            <a:chOff x="20570062" y="10491242"/>
            <a:chExt cx="11095471" cy="593679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4B11319-1104-4146-8281-43BE99CFA965}"/>
                </a:ext>
              </a:extLst>
            </p:cNvPr>
            <p:cNvSpPr txBox="1"/>
            <p:nvPr/>
          </p:nvSpPr>
          <p:spPr>
            <a:xfrm>
              <a:off x="20851947" y="10621269"/>
              <a:ext cx="10559962" cy="5919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3. State Preparation</a:t>
              </a:r>
              <a:endParaRPr lang="en-GB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CD086D3-1F68-42E8-BE02-42B96DE46B74}"/>
                </a:ext>
              </a:extLst>
            </p:cNvPr>
            <p:cNvSpPr/>
            <p:nvPr/>
          </p:nvSpPr>
          <p:spPr>
            <a:xfrm>
              <a:off x="20570062" y="10491242"/>
              <a:ext cx="11095471" cy="5936794"/>
            </a:xfrm>
            <a:prstGeom prst="rect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18F4CBD-FD18-4F6D-9364-174630B296A4}"/>
                  </a:ext>
                </a:extLst>
              </p:cNvPr>
              <p:cNvSpPr txBox="1"/>
              <p:nvPr/>
            </p:nvSpPr>
            <p:spPr>
              <a:xfrm>
                <a:off x="20994894" y="25683174"/>
                <a:ext cx="833795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itchFamily="18" charset="-128"/>
                  </a:rPr>
                  <a:t>STIRAP </a:t>
                </a:r>
                <a:r>
                  <a:rPr lang="en-US" sz="2800" b="1" dirty="0">
                    <a:latin typeface="+mj-lt"/>
                    <a:ea typeface="Adobe Kaiti Std R" pitchFamily="18" charset="-128"/>
                  </a:rPr>
                  <a:t>coherently transfers population 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to experimental H-state with ~75% efficiency (ACME II)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Adobe Kaiti Std R" pitchFamily="18" charset="-128"/>
                  </a:rPr>
                  <a:t>ACME III planned improvement: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 perform </a:t>
                </a:r>
                <a:r>
                  <a:rPr lang="en-US" sz="2800" b="1" dirty="0">
                    <a:latin typeface="+mj-lt"/>
                    <a:ea typeface="Adobe Kaiti Std R" pitchFamily="18" charset="-128"/>
                  </a:rPr>
                  <a:t>STIRAP horizontally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 through  the X-A-H states (1892 nm, 943 nm), which will allow better suppression of systematics caused by birefringence gradients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itchFamily="18" charset="-128"/>
                  </a:rPr>
                  <a:t>703 nm cleanup laser </a:t>
                </a:r>
                <a:r>
                  <a:rPr lang="en-US" sz="2800" dirty="0" err="1">
                    <a:latin typeface="+mj-lt"/>
                    <a:ea typeface="Adobe Kaiti Std R" pitchFamily="18" charset="-128"/>
                  </a:rPr>
                  <a:t>reprojects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 the state onto a coherent superposition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=+1,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=−1</m:t>
                    </m:r>
                  </m:oMath>
                </a14:m>
                <a:r>
                  <a:rPr lang="en-US" sz="2800" dirty="0">
                    <a:latin typeface="+mj-lt"/>
                    <a:ea typeface="Adobe Kaiti Std R" pitchFamily="18" charset="-128"/>
                  </a:rPr>
                  <a:t> states</a:t>
                </a:r>
              </a:p>
              <a:p>
                <a:endParaRPr lang="en-US" sz="2800" dirty="0">
                  <a:latin typeface="+mj-lt"/>
                  <a:ea typeface="Adobe Kaiti Std R" pitchFamily="18" charset="-128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18F4CBD-FD18-4F6D-9364-174630B2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894" y="25683174"/>
                <a:ext cx="8337959" cy="3970318"/>
              </a:xfrm>
              <a:prstGeom prst="rect">
                <a:avLst/>
              </a:prstGeom>
              <a:blipFill>
                <a:blip r:embed="rId354"/>
                <a:stretch>
                  <a:fillRect l="-1316" t="-1382" r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Box 150">
            <a:extLst>
              <a:ext uri="{FF2B5EF4-FFF2-40B4-BE49-F238E27FC236}">
                <a16:creationId xmlns:a16="http://schemas.microsoft.com/office/drawing/2014/main" id="{CFAC7DF6-5816-4507-9F96-55DF86031D8D}"/>
              </a:ext>
            </a:extLst>
          </p:cNvPr>
          <p:cNvSpPr txBox="1"/>
          <p:nvPr/>
        </p:nvSpPr>
        <p:spPr>
          <a:xfrm>
            <a:off x="21843813" y="29349114"/>
            <a:ext cx="3265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  <a:ea typeface="Adobe Kaiti Std R" panose="02020400000000000000" pitchFamily="18" charset="-128"/>
              </a:rPr>
              <a:t>STIRAP Level Structure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1EB2F73-5F30-4751-B9BD-4E56938A2677}"/>
              </a:ext>
            </a:extLst>
          </p:cNvPr>
          <p:cNvSpPr txBox="1"/>
          <p:nvPr/>
        </p:nvSpPr>
        <p:spPr>
          <a:xfrm>
            <a:off x="25881638" y="29385660"/>
            <a:ext cx="3386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  <a:ea typeface="Adobe Kaiti Std R" panose="02020400000000000000" pitchFamily="18" charset="-128"/>
              </a:rPr>
              <a:t>Cleanup Level Structure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A81A0C8-F695-4FD5-9125-7FD0043A4D2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308372" y="31470494"/>
            <a:ext cx="800964" cy="171587"/>
            <a:chOff x="6988179" y="29456063"/>
            <a:chExt cx="876301" cy="193674"/>
          </a:xfrm>
        </p:grpSpPr>
        <p:sp>
          <p:nvSpPr>
            <p:cNvPr id="193" name="Freeform 7 1">
              <a:extLst>
                <a:ext uri="{FF2B5EF4-FFF2-40B4-BE49-F238E27FC236}">
                  <a16:creationId xmlns:a16="http://schemas.microsoft.com/office/drawing/2014/main" id="{77524A06-CA06-4E0E-A242-26794ACCE60E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6988179" y="29456063"/>
              <a:ext cx="6350" cy="193674"/>
            </a:xfrm>
            <a:custGeom>
              <a:avLst/>
              <a:gdLst>
                <a:gd name="T0" fmla="*/ 20 w 20"/>
                <a:gd name="T1" fmla="*/ 18 h 498"/>
                <a:gd name="T2" fmla="*/ 10 w 20"/>
                <a:gd name="T3" fmla="*/ 0 h 498"/>
                <a:gd name="T4" fmla="*/ 0 w 20"/>
                <a:gd name="T5" fmla="*/ 18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 1">
              <a:extLst>
                <a:ext uri="{FF2B5EF4-FFF2-40B4-BE49-F238E27FC236}">
                  <a16:creationId xmlns:a16="http://schemas.microsoft.com/office/drawing/2014/main" id="{8588FA8E-78B4-4651-A8E1-9B3EFC063DE3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7026279" y="29487813"/>
              <a:ext cx="119063" cy="130174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6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 1">
              <a:extLst>
                <a:ext uri="{FF2B5EF4-FFF2-40B4-BE49-F238E27FC236}">
                  <a16:creationId xmlns:a16="http://schemas.microsoft.com/office/drawing/2014/main" id="{7AAF0973-05BF-46C6-AAE0-2C0857318C8A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7172329" y="29471938"/>
              <a:ext cx="58738" cy="130174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2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2"/>
                  </a:lnTo>
                  <a:cubicBezTo>
                    <a:pt x="66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 1">
              <a:extLst>
                <a:ext uri="{FF2B5EF4-FFF2-40B4-BE49-F238E27FC236}">
                  <a16:creationId xmlns:a16="http://schemas.microsoft.com/office/drawing/2014/main" id="{3A90CA3A-3E25-4EE6-AADD-9195E61BAEB6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7256467" y="29456063"/>
              <a:ext cx="39688" cy="193674"/>
            </a:xfrm>
            <a:custGeom>
              <a:avLst/>
              <a:gdLst>
                <a:gd name="T0" fmla="*/ 109 w 112"/>
                <a:gd name="T1" fmla="*/ 258 h 498"/>
                <a:gd name="T2" fmla="*/ 112 w 112"/>
                <a:gd name="T3" fmla="*/ 249 h 498"/>
                <a:gd name="T4" fmla="*/ 109 w 112"/>
                <a:gd name="T5" fmla="*/ 241 h 498"/>
                <a:gd name="T6" fmla="*/ 22 w 112"/>
                <a:gd name="T7" fmla="*/ 11 h 498"/>
                <a:gd name="T8" fmla="*/ 10 w 112"/>
                <a:gd name="T9" fmla="*/ 0 h 498"/>
                <a:gd name="T10" fmla="*/ 0 w 112"/>
                <a:gd name="T11" fmla="*/ 10 h 498"/>
                <a:gd name="T12" fmla="*/ 3 w 112"/>
                <a:gd name="T13" fmla="*/ 18 h 498"/>
                <a:gd name="T14" fmla="*/ 91 w 112"/>
                <a:gd name="T15" fmla="*/ 249 h 498"/>
                <a:gd name="T16" fmla="*/ 3 w 112"/>
                <a:gd name="T17" fmla="*/ 479 h 498"/>
                <a:gd name="T18" fmla="*/ 0 w 112"/>
                <a:gd name="T19" fmla="*/ 488 h 498"/>
                <a:gd name="T20" fmla="*/ 10 w 112"/>
                <a:gd name="T21" fmla="*/ 498 h 498"/>
                <a:gd name="T22" fmla="*/ 21 w 112"/>
                <a:gd name="T23" fmla="*/ 488 h 498"/>
                <a:gd name="T24" fmla="*/ 109 w 112"/>
                <a:gd name="T25" fmla="*/ 25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98">
                  <a:moveTo>
                    <a:pt x="109" y="258"/>
                  </a:moveTo>
                  <a:cubicBezTo>
                    <a:pt x="112" y="252"/>
                    <a:pt x="112" y="251"/>
                    <a:pt x="112" y="249"/>
                  </a:cubicBezTo>
                  <a:cubicBezTo>
                    <a:pt x="112" y="248"/>
                    <a:pt x="112" y="247"/>
                    <a:pt x="109" y="241"/>
                  </a:cubicBezTo>
                  <a:lnTo>
                    <a:pt x="22" y="11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2"/>
                    <a:pt x="3" y="18"/>
                  </a:cubicBezTo>
                  <a:lnTo>
                    <a:pt x="91" y="249"/>
                  </a:lnTo>
                  <a:lnTo>
                    <a:pt x="3" y="479"/>
                  </a:lnTo>
                  <a:cubicBezTo>
                    <a:pt x="0" y="485"/>
                    <a:pt x="0" y="486"/>
                    <a:pt x="0" y="488"/>
                  </a:cubicBezTo>
                  <a:cubicBezTo>
                    <a:pt x="0" y="494"/>
                    <a:pt x="5" y="498"/>
                    <a:pt x="10" y="498"/>
                  </a:cubicBezTo>
                  <a:cubicBezTo>
                    <a:pt x="17" y="498"/>
                    <a:pt x="19" y="493"/>
                    <a:pt x="21" y="488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 1">
              <a:extLst>
                <a:ext uri="{FF2B5EF4-FFF2-40B4-BE49-F238E27FC236}">
                  <a16:creationId xmlns:a16="http://schemas.microsoft.com/office/drawing/2014/main" id="{A0DFBB7F-5C89-4781-BABA-56B8AC5A34B7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7366004" y="29487813"/>
              <a:ext cx="119063" cy="130174"/>
            </a:xfrm>
            <a:custGeom>
              <a:avLst/>
              <a:gdLst>
                <a:gd name="T0" fmla="*/ 176 w 331"/>
                <a:gd name="T1" fmla="*/ 176 h 332"/>
                <a:gd name="T2" fmla="*/ 315 w 331"/>
                <a:gd name="T3" fmla="*/ 176 h 332"/>
                <a:gd name="T4" fmla="*/ 331 w 331"/>
                <a:gd name="T5" fmla="*/ 166 h 332"/>
                <a:gd name="T6" fmla="*/ 315 w 331"/>
                <a:gd name="T7" fmla="*/ 156 h 332"/>
                <a:gd name="T8" fmla="*/ 176 w 331"/>
                <a:gd name="T9" fmla="*/ 156 h 332"/>
                <a:gd name="T10" fmla="*/ 176 w 331"/>
                <a:gd name="T11" fmla="*/ 16 h 332"/>
                <a:gd name="T12" fmla="*/ 166 w 331"/>
                <a:gd name="T13" fmla="*/ 0 h 332"/>
                <a:gd name="T14" fmla="*/ 156 w 331"/>
                <a:gd name="T15" fmla="*/ 16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6 h 332"/>
                <a:gd name="T28" fmla="*/ 166 w 331"/>
                <a:gd name="T29" fmla="*/ 332 h 332"/>
                <a:gd name="T30" fmla="*/ 176 w 331"/>
                <a:gd name="T31" fmla="*/ 316 h 332"/>
                <a:gd name="T32" fmla="*/ 176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1" y="176"/>
                    <a:pt x="331" y="166"/>
                  </a:cubicBezTo>
                  <a:cubicBezTo>
                    <a:pt x="331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2 1">
              <a:extLst>
                <a:ext uri="{FF2B5EF4-FFF2-40B4-BE49-F238E27FC236}">
                  <a16:creationId xmlns:a16="http://schemas.microsoft.com/office/drawing/2014/main" id="{15FCFA2A-EEC8-4961-A726-C5A49297E21E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7556504" y="29456063"/>
              <a:ext cx="7938" cy="193674"/>
            </a:xfrm>
            <a:custGeom>
              <a:avLst/>
              <a:gdLst>
                <a:gd name="T0" fmla="*/ 20 w 20"/>
                <a:gd name="T1" fmla="*/ 18 h 498"/>
                <a:gd name="T2" fmla="*/ 10 w 20"/>
                <a:gd name="T3" fmla="*/ 0 h 498"/>
                <a:gd name="T4" fmla="*/ 0 w 20"/>
                <a:gd name="T5" fmla="*/ 18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3 1">
              <a:extLst>
                <a:ext uri="{FF2B5EF4-FFF2-40B4-BE49-F238E27FC236}">
                  <a16:creationId xmlns:a16="http://schemas.microsoft.com/office/drawing/2014/main" id="{763DF1F5-08F2-4EBC-97FC-5630282DEF3B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7600954" y="29548138"/>
              <a:ext cx="109538" cy="7937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5" y="20"/>
                    <a:pt x="304" y="20"/>
                    <a:pt x="304" y="10"/>
                  </a:cubicBezTo>
                  <a:cubicBezTo>
                    <a:pt x="304" y="0"/>
                    <a:pt x="295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4 1">
              <a:extLst>
                <a:ext uri="{FF2B5EF4-FFF2-40B4-BE49-F238E27FC236}">
                  <a16:creationId xmlns:a16="http://schemas.microsoft.com/office/drawing/2014/main" id="{EE97ECC4-4DCA-4617-B258-781708AD8614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7740654" y="29471938"/>
              <a:ext cx="60325" cy="130174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2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5 1">
              <a:extLst>
                <a:ext uri="{FF2B5EF4-FFF2-40B4-BE49-F238E27FC236}">
                  <a16:creationId xmlns:a16="http://schemas.microsoft.com/office/drawing/2014/main" id="{A01FE137-0212-49C1-AB00-3A0DB694DCD7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7824792" y="29456063"/>
              <a:ext cx="39688" cy="193674"/>
            </a:xfrm>
            <a:custGeom>
              <a:avLst/>
              <a:gdLst>
                <a:gd name="T0" fmla="*/ 109 w 111"/>
                <a:gd name="T1" fmla="*/ 258 h 498"/>
                <a:gd name="T2" fmla="*/ 111 w 111"/>
                <a:gd name="T3" fmla="*/ 249 h 498"/>
                <a:gd name="T4" fmla="*/ 109 w 111"/>
                <a:gd name="T5" fmla="*/ 241 h 498"/>
                <a:gd name="T6" fmla="*/ 22 w 111"/>
                <a:gd name="T7" fmla="*/ 11 h 498"/>
                <a:gd name="T8" fmla="*/ 10 w 111"/>
                <a:gd name="T9" fmla="*/ 0 h 498"/>
                <a:gd name="T10" fmla="*/ 0 w 111"/>
                <a:gd name="T11" fmla="*/ 10 h 498"/>
                <a:gd name="T12" fmla="*/ 3 w 111"/>
                <a:gd name="T13" fmla="*/ 18 h 498"/>
                <a:gd name="T14" fmla="*/ 91 w 111"/>
                <a:gd name="T15" fmla="*/ 249 h 498"/>
                <a:gd name="T16" fmla="*/ 3 w 111"/>
                <a:gd name="T17" fmla="*/ 479 h 498"/>
                <a:gd name="T18" fmla="*/ 0 w 111"/>
                <a:gd name="T19" fmla="*/ 488 h 498"/>
                <a:gd name="T20" fmla="*/ 10 w 111"/>
                <a:gd name="T21" fmla="*/ 498 h 498"/>
                <a:gd name="T22" fmla="*/ 21 w 111"/>
                <a:gd name="T23" fmla="*/ 488 h 498"/>
                <a:gd name="T24" fmla="*/ 109 w 111"/>
                <a:gd name="T25" fmla="*/ 25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8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1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2"/>
                    <a:pt x="3" y="18"/>
                  </a:cubicBezTo>
                  <a:lnTo>
                    <a:pt x="91" y="249"/>
                  </a:lnTo>
                  <a:lnTo>
                    <a:pt x="3" y="479"/>
                  </a:lnTo>
                  <a:cubicBezTo>
                    <a:pt x="0" y="485"/>
                    <a:pt x="0" y="486"/>
                    <a:pt x="0" y="488"/>
                  </a:cubicBezTo>
                  <a:cubicBezTo>
                    <a:pt x="0" y="494"/>
                    <a:pt x="5" y="498"/>
                    <a:pt x="10" y="498"/>
                  </a:cubicBezTo>
                  <a:cubicBezTo>
                    <a:pt x="17" y="498"/>
                    <a:pt x="19" y="493"/>
                    <a:pt x="21" y="488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2FB0791-0239-4344-843D-CEAB36C9ACB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6439865" y="31629919"/>
            <a:ext cx="799512" cy="172995"/>
            <a:chOff x="10374318" y="29786263"/>
            <a:chExt cx="874713" cy="195263"/>
          </a:xfrm>
        </p:grpSpPr>
        <p:sp>
          <p:nvSpPr>
            <p:cNvPr id="184" name="Freeform 40">
              <a:extLst>
                <a:ext uri="{FF2B5EF4-FFF2-40B4-BE49-F238E27FC236}">
                  <a16:creationId xmlns:a16="http://schemas.microsoft.com/office/drawing/2014/main" id="{8A19C4AA-DC2E-444D-A5D4-EDD91F623411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10374318" y="29786263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41">
              <a:extLst>
                <a:ext uri="{FF2B5EF4-FFF2-40B4-BE49-F238E27FC236}">
                  <a16:creationId xmlns:a16="http://schemas.microsoft.com/office/drawing/2014/main" id="{DA6BD101-C3C5-4B06-8538-233BCEF3C625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10412418" y="29818013"/>
              <a:ext cx="119063" cy="131763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2">
              <a:extLst>
                <a:ext uri="{FF2B5EF4-FFF2-40B4-BE49-F238E27FC236}">
                  <a16:creationId xmlns:a16="http://schemas.microsoft.com/office/drawing/2014/main" id="{30AD100D-602F-43AB-B11C-360AF72BCCCE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10558468" y="29802138"/>
              <a:ext cx="58738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3">
              <a:extLst>
                <a:ext uri="{FF2B5EF4-FFF2-40B4-BE49-F238E27FC236}">
                  <a16:creationId xmlns:a16="http://schemas.microsoft.com/office/drawing/2014/main" id="{EB71EA54-4EAD-41CC-9364-2D4140BDD224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10641018" y="29786263"/>
              <a:ext cx="41275" cy="195263"/>
            </a:xfrm>
            <a:custGeom>
              <a:avLst/>
              <a:gdLst>
                <a:gd name="T0" fmla="*/ 109 w 112"/>
                <a:gd name="T1" fmla="*/ 258 h 499"/>
                <a:gd name="T2" fmla="*/ 112 w 112"/>
                <a:gd name="T3" fmla="*/ 249 h 499"/>
                <a:gd name="T4" fmla="*/ 109 w 112"/>
                <a:gd name="T5" fmla="*/ 241 h 499"/>
                <a:gd name="T6" fmla="*/ 22 w 112"/>
                <a:gd name="T7" fmla="*/ 12 h 499"/>
                <a:gd name="T8" fmla="*/ 10 w 112"/>
                <a:gd name="T9" fmla="*/ 0 h 499"/>
                <a:gd name="T10" fmla="*/ 0 w 112"/>
                <a:gd name="T11" fmla="*/ 10 h 499"/>
                <a:gd name="T12" fmla="*/ 3 w 112"/>
                <a:gd name="T13" fmla="*/ 18 h 499"/>
                <a:gd name="T14" fmla="*/ 91 w 112"/>
                <a:gd name="T15" fmla="*/ 249 h 499"/>
                <a:gd name="T16" fmla="*/ 3 w 112"/>
                <a:gd name="T17" fmla="*/ 480 h 499"/>
                <a:gd name="T18" fmla="*/ 0 w 112"/>
                <a:gd name="T19" fmla="*/ 489 h 499"/>
                <a:gd name="T20" fmla="*/ 10 w 112"/>
                <a:gd name="T21" fmla="*/ 499 h 499"/>
                <a:gd name="T22" fmla="*/ 21 w 112"/>
                <a:gd name="T23" fmla="*/ 489 h 499"/>
                <a:gd name="T24" fmla="*/ 109 w 112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99">
                  <a:moveTo>
                    <a:pt x="109" y="258"/>
                  </a:moveTo>
                  <a:cubicBezTo>
                    <a:pt x="112" y="252"/>
                    <a:pt x="112" y="251"/>
                    <a:pt x="112" y="249"/>
                  </a:cubicBezTo>
                  <a:cubicBezTo>
                    <a:pt x="112" y="248"/>
                    <a:pt x="112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4">
              <a:extLst>
                <a:ext uri="{FF2B5EF4-FFF2-40B4-BE49-F238E27FC236}">
                  <a16:creationId xmlns:a16="http://schemas.microsoft.com/office/drawing/2014/main" id="{FB118A28-D54B-4D36-8F30-3686148BA3A3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10752143" y="29818013"/>
              <a:ext cx="119063" cy="131763"/>
            </a:xfrm>
            <a:custGeom>
              <a:avLst/>
              <a:gdLst>
                <a:gd name="T0" fmla="*/ 176 w 331"/>
                <a:gd name="T1" fmla="*/ 176 h 332"/>
                <a:gd name="T2" fmla="*/ 315 w 331"/>
                <a:gd name="T3" fmla="*/ 176 h 332"/>
                <a:gd name="T4" fmla="*/ 331 w 331"/>
                <a:gd name="T5" fmla="*/ 166 h 332"/>
                <a:gd name="T6" fmla="*/ 315 w 331"/>
                <a:gd name="T7" fmla="*/ 156 h 332"/>
                <a:gd name="T8" fmla="*/ 176 w 331"/>
                <a:gd name="T9" fmla="*/ 156 h 332"/>
                <a:gd name="T10" fmla="*/ 176 w 331"/>
                <a:gd name="T11" fmla="*/ 17 h 332"/>
                <a:gd name="T12" fmla="*/ 166 w 331"/>
                <a:gd name="T13" fmla="*/ 0 h 332"/>
                <a:gd name="T14" fmla="*/ 156 w 331"/>
                <a:gd name="T15" fmla="*/ 17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6 h 332"/>
                <a:gd name="T28" fmla="*/ 166 w 331"/>
                <a:gd name="T29" fmla="*/ 332 h 332"/>
                <a:gd name="T30" fmla="*/ 176 w 331"/>
                <a:gd name="T31" fmla="*/ 316 h 332"/>
                <a:gd name="T32" fmla="*/ 176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1" y="176"/>
                    <a:pt x="331" y="166"/>
                  </a:cubicBezTo>
                  <a:cubicBezTo>
                    <a:pt x="331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2876BA67-EF8D-42B9-8E85-81A9FAC1D227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10942643" y="29786263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6">
              <a:extLst>
                <a:ext uri="{FF2B5EF4-FFF2-40B4-BE49-F238E27FC236}">
                  <a16:creationId xmlns:a16="http://schemas.microsoft.com/office/drawing/2014/main" id="{543D9C23-978A-4127-B230-EB5A39A79DC3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10985506" y="29879926"/>
              <a:ext cx="109538" cy="7938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5" y="20"/>
                    <a:pt x="304" y="20"/>
                    <a:pt x="304" y="10"/>
                  </a:cubicBezTo>
                  <a:cubicBezTo>
                    <a:pt x="304" y="0"/>
                    <a:pt x="295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7">
              <a:extLst>
                <a:ext uri="{FF2B5EF4-FFF2-40B4-BE49-F238E27FC236}">
                  <a16:creationId xmlns:a16="http://schemas.microsoft.com/office/drawing/2014/main" id="{551CB106-7384-48D5-A758-4848C9CB2D57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11125206" y="29802138"/>
              <a:ext cx="60325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8">
              <a:extLst>
                <a:ext uri="{FF2B5EF4-FFF2-40B4-BE49-F238E27FC236}">
                  <a16:creationId xmlns:a16="http://schemas.microsoft.com/office/drawing/2014/main" id="{1D90E652-41C3-4EBC-9CBD-8F26B076A827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11209343" y="29786263"/>
              <a:ext cx="39688" cy="195263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49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FD827AF-9600-49D5-8FB9-0C6F0A193CB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7815628" y="31626402"/>
            <a:ext cx="799512" cy="172995"/>
            <a:chOff x="11839582" y="29778325"/>
            <a:chExt cx="874713" cy="195263"/>
          </a:xfrm>
        </p:grpSpPr>
        <p:sp>
          <p:nvSpPr>
            <p:cNvPr id="175" name="Freeform 55 1">
              <a:extLst>
                <a:ext uri="{FF2B5EF4-FFF2-40B4-BE49-F238E27FC236}">
                  <a16:creationId xmlns:a16="http://schemas.microsoft.com/office/drawing/2014/main" id="{3C1EF7B3-8D55-45FE-8737-49976DED17B5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11839582" y="29778325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56 1">
              <a:extLst>
                <a:ext uri="{FF2B5EF4-FFF2-40B4-BE49-F238E27FC236}">
                  <a16:creationId xmlns:a16="http://schemas.microsoft.com/office/drawing/2014/main" id="{3EF7C3E4-9558-4A6C-A061-21E76B4AFE7A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11877682" y="29810075"/>
              <a:ext cx="119063" cy="131763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57 1">
              <a:extLst>
                <a:ext uri="{FF2B5EF4-FFF2-40B4-BE49-F238E27FC236}">
                  <a16:creationId xmlns:a16="http://schemas.microsoft.com/office/drawing/2014/main" id="{1770044E-FCEE-41A8-AB20-6FD766B633C9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12023732" y="29794200"/>
              <a:ext cx="58738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8 1">
              <a:extLst>
                <a:ext uri="{FF2B5EF4-FFF2-40B4-BE49-F238E27FC236}">
                  <a16:creationId xmlns:a16="http://schemas.microsoft.com/office/drawing/2014/main" id="{23753BC8-01CF-4A2D-A7D7-B44FF32352C8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12106282" y="29778325"/>
              <a:ext cx="41275" cy="195263"/>
            </a:xfrm>
            <a:custGeom>
              <a:avLst/>
              <a:gdLst>
                <a:gd name="T0" fmla="*/ 109 w 112"/>
                <a:gd name="T1" fmla="*/ 258 h 499"/>
                <a:gd name="T2" fmla="*/ 112 w 112"/>
                <a:gd name="T3" fmla="*/ 249 h 499"/>
                <a:gd name="T4" fmla="*/ 109 w 112"/>
                <a:gd name="T5" fmla="*/ 241 h 499"/>
                <a:gd name="T6" fmla="*/ 22 w 112"/>
                <a:gd name="T7" fmla="*/ 12 h 499"/>
                <a:gd name="T8" fmla="*/ 10 w 112"/>
                <a:gd name="T9" fmla="*/ 0 h 499"/>
                <a:gd name="T10" fmla="*/ 0 w 112"/>
                <a:gd name="T11" fmla="*/ 10 h 499"/>
                <a:gd name="T12" fmla="*/ 3 w 112"/>
                <a:gd name="T13" fmla="*/ 18 h 499"/>
                <a:gd name="T14" fmla="*/ 91 w 112"/>
                <a:gd name="T15" fmla="*/ 249 h 499"/>
                <a:gd name="T16" fmla="*/ 3 w 112"/>
                <a:gd name="T17" fmla="*/ 480 h 499"/>
                <a:gd name="T18" fmla="*/ 0 w 112"/>
                <a:gd name="T19" fmla="*/ 489 h 499"/>
                <a:gd name="T20" fmla="*/ 10 w 112"/>
                <a:gd name="T21" fmla="*/ 499 h 499"/>
                <a:gd name="T22" fmla="*/ 21 w 112"/>
                <a:gd name="T23" fmla="*/ 489 h 499"/>
                <a:gd name="T24" fmla="*/ 109 w 112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99">
                  <a:moveTo>
                    <a:pt x="109" y="258"/>
                  </a:moveTo>
                  <a:cubicBezTo>
                    <a:pt x="112" y="252"/>
                    <a:pt x="112" y="251"/>
                    <a:pt x="112" y="249"/>
                  </a:cubicBezTo>
                  <a:cubicBezTo>
                    <a:pt x="112" y="248"/>
                    <a:pt x="112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9 1">
              <a:extLst>
                <a:ext uri="{FF2B5EF4-FFF2-40B4-BE49-F238E27FC236}">
                  <a16:creationId xmlns:a16="http://schemas.microsoft.com/office/drawing/2014/main" id="{BF3FC9E6-9F53-4D2A-A368-23D5B13359FB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12222170" y="29871988"/>
              <a:ext cx="109538" cy="7938"/>
            </a:xfrm>
            <a:custGeom>
              <a:avLst/>
              <a:gdLst>
                <a:gd name="T0" fmla="*/ 287 w 305"/>
                <a:gd name="T1" fmla="*/ 20 h 20"/>
                <a:gd name="T2" fmla="*/ 305 w 305"/>
                <a:gd name="T3" fmla="*/ 10 h 20"/>
                <a:gd name="T4" fmla="*/ 287 w 305"/>
                <a:gd name="T5" fmla="*/ 0 h 20"/>
                <a:gd name="T6" fmla="*/ 17 w 305"/>
                <a:gd name="T7" fmla="*/ 0 h 20"/>
                <a:gd name="T8" fmla="*/ 0 w 305"/>
                <a:gd name="T9" fmla="*/ 10 h 20"/>
                <a:gd name="T10" fmla="*/ 17 w 305"/>
                <a:gd name="T11" fmla="*/ 20 h 20"/>
                <a:gd name="T12" fmla="*/ 287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7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0 1">
              <a:extLst>
                <a:ext uri="{FF2B5EF4-FFF2-40B4-BE49-F238E27FC236}">
                  <a16:creationId xmlns:a16="http://schemas.microsoft.com/office/drawing/2014/main" id="{A4E062B3-B857-492A-81E9-F1BFE121E791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12407907" y="29778325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1 1">
              <a:extLst>
                <a:ext uri="{FF2B5EF4-FFF2-40B4-BE49-F238E27FC236}">
                  <a16:creationId xmlns:a16="http://schemas.microsoft.com/office/drawing/2014/main" id="{C77BE164-4D74-4E48-8F83-2D635834FF32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2450770" y="29871988"/>
              <a:ext cx="109538" cy="7938"/>
            </a:xfrm>
            <a:custGeom>
              <a:avLst/>
              <a:gdLst>
                <a:gd name="T0" fmla="*/ 288 w 305"/>
                <a:gd name="T1" fmla="*/ 20 h 20"/>
                <a:gd name="T2" fmla="*/ 305 w 305"/>
                <a:gd name="T3" fmla="*/ 10 h 20"/>
                <a:gd name="T4" fmla="*/ 288 w 305"/>
                <a:gd name="T5" fmla="*/ 0 h 20"/>
                <a:gd name="T6" fmla="*/ 18 w 305"/>
                <a:gd name="T7" fmla="*/ 0 h 20"/>
                <a:gd name="T8" fmla="*/ 0 w 305"/>
                <a:gd name="T9" fmla="*/ 10 h 20"/>
                <a:gd name="T10" fmla="*/ 18 w 305"/>
                <a:gd name="T11" fmla="*/ 20 h 20"/>
                <a:gd name="T12" fmla="*/ 288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8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88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2 1">
              <a:extLst>
                <a:ext uri="{FF2B5EF4-FFF2-40B4-BE49-F238E27FC236}">
                  <a16:creationId xmlns:a16="http://schemas.microsoft.com/office/drawing/2014/main" id="{E4B07F0D-B408-4398-A7C3-4EC63228DA4A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12590470" y="29794200"/>
              <a:ext cx="60325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3 1">
              <a:extLst>
                <a:ext uri="{FF2B5EF4-FFF2-40B4-BE49-F238E27FC236}">
                  <a16:creationId xmlns:a16="http://schemas.microsoft.com/office/drawing/2014/main" id="{B1907764-DA57-4D81-9F99-D731B11B6EEC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12674607" y="29778325"/>
              <a:ext cx="39688" cy="195263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49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C7CD87C-5FD8-4421-A283-8DCC6E87FFE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7414874" y="31631325"/>
            <a:ext cx="177025" cy="171589"/>
            <a:chOff x="11434733" y="29797375"/>
            <a:chExt cx="193676" cy="193676"/>
          </a:xfrm>
        </p:grpSpPr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AD04B15B-D881-4EFA-9BF9-F83A39135A3B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11434733" y="29797375"/>
              <a:ext cx="7938" cy="193676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2E78AA42-53F3-418E-A818-21B7F2DACA79}"/>
                </a:ext>
              </a:extLst>
            </p:cNvPr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11476008" y="29813250"/>
              <a:ext cx="87313" cy="133351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59 h 343"/>
                <a:gd name="T8" fmla="*/ 0 w 210"/>
                <a:gd name="T9" fmla="*/ 173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7 h 343"/>
                <a:gd name="T24" fmla="*/ 46 w 210"/>
                <a:gd name="T25" fmla="*/ 75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59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5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7"/>
                  </a:cubicBezTo>
                  <a:cubicBezTo>
                    <a:pt x="42" y="135"/>
                    <a:pt x="42" y="102"/>
                    <a:pt x="46" y="75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1BC419A9-3644-4771-825F-3B6123551543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11582371" y="29797375"/>
              <a:ext cx="46038" cy="193676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1 w 111"/>
                <a:gd name="T15" fmla="*/ 249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1" y="249"/>
                  </a:lnTo>
                  <a:lnTo>
                    <a:pt x="2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08E28DF-178C-4A19-A449-8962A8214E0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4275038" y="31480339"/>
            <a:ext cx="177025" cy="172995"/>
            <a:chOff x="7685068" y="29730700"/>
            <a:chExt cx="193676" cy="195263"/>
          </a:xfrm>
        </p:grpSpPr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1021139D-82E8-4576-A658-A9843F621CA2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7685068" y="29730700"/>
              <a:ext cx="7938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DC05588-C12E-42FF-9023-02A97BE3C1F4}"/>
                </a:ext>
              </a:extLst>
            </p:cNvPr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7726343" y="29746575"/>
              <a:ext cx="87313" cy="134938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59 h 343"/>
                <a:gd name="T8" fmla="*/ 0 w 210"/>
                <a:gd name="T9" fmla="*/ 173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7 h 343"/>
                <a:gd name="T24" fmla="*/ 46 w 210"/>
                <a:gd name="T25" fmla="*/ 75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59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5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7"/>
                  </a:cubicBezTo>
                  <a:cubicBezTo>
                    <a:pt x="42" y="135"/>
                    <a:pt x="42" y="102"/>
                    <a:pt x="46" y="75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4">
              <a:extLst>
                <a:ext uri="{FF2B5EF4-FFF2-40B4-BE49-F238E27FC236}">
                  <a16:creationId xmlns:a16="http://schemas.microsoft.com/office/drawing/2014/main" id="{89196C0D-1063-4642-B8B8-27F577945490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832706" y="29730700"/>
              <a:ext cx="46038" cy="195263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1 w 111"/>
                <a:gd name="T15" fmla="*/ 249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1" y="249"/>
                  </a:lnTo>
                  <a:lnTo>
                    <a:pt x="2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8" name="Graphic 157">
            <a:extLst>
              <a:ext uri="{FF2B5EF4-FFF2-40B4-BE49-F238E27FC236}">
                <a16:creationId xmlns:a16="http://schemas.microsoft.com/office/drawing/2014/main" id="{970658D7-194D-4AD8-A120-D8E706C60400}"/>
              </a:ext>
            </a:extLst>
          </p:cNvPr>
          <p:cNvPicPr>
            <a:picLocks noChangeAspect="1"/>
          </p:cNvPicPr>
          <p:nvPr/>
        </p:nvPicPr>
        <p:blipFill>
          <a:blip r:embed="rId355" cstate="print">
            <a:extLst>
              <a:ext uri="{96DAC541-7B7A-43D3-8B79-37D633B846F1}">
                <asvg:svgBlip xmlns:asvg="http://schemas.microsoft.com/office/drawing/2016/SVG/main" r:embed="rId356"/>
              </a:ext>
            </a:extLst>
          </a:blip>
          <a:stretch>
            <a:fillRect/>
          </a:stretch>
        </p:blipFill>
        <p:spPr>
          <a:xfrm>
            <a:off x="25992529" y="29895456"/>
            <a:ext cx="3152157" cy="1757878"/>
          </a:xfrm>
          <a:prstGeom prst="rect">
            <a:avLst/>
          </a:prstGeom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322E63D-62F5-41D0-B3CA-2E1A0891B9C6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4697533" y="31464535"/>
            <a:ext cx="799512" cy="172995"/>
            <a:chOff x="11839582" y="29778325"/>
            <a:chExt cx="874713" cy="195263"/>
          </a:xfrm>
        </p:grpSpPr>
        <p:sp>
          <p:nvSpPr>
            <p:cNvPr id="160" name="Freeform 55 2">
              <a:extLst>
                <a:ext uri="{FF2B5EF4-FFF2-40B4-BE49-F238E27FC236}">
                  <a16:creationId xmlns:a16="http://schemas.microsoft.com/office/drawing/2014/main" id="{DB29422A-7AC1-487D-8B3A-19A1D144CD79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1839582" y="29778325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6 2">
              <a:extLst>
                <a:ext uri="{FF2B5EF4-FFF2-40B4-BE49-F238E27FC236}">
                  <a16:creationId xmlns:a16="http://schemas.microsoft.com/office/drawing/2014/main" id="{A935F005-34A4-4911-877C-7ABE5B1C4E8B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11877682" y="29810075"/>
              <a:ext cx="119063" cy="131763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7 2">
              <a:extLst>
                <a:ext uri="{FF2B5EF4-FFF2-40B4-BE49-F238E27FC236}">
                  <a16:creationId xmlns:a16="http://schemas.microsoft.com/office/drawing/2014/main" id="{0EACA02D-24F4-48FC-9607-9694198CD2C8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12023732" y="29794200"/>
              <a:ext cx="58738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8 2">
              <a:extLst>
                <a:ext uri="{FF2B5EF4-FFF2-40B4-BE49-F238E27FC236}">
                  <a16:creationId xmlns:a16="http://schemas.microsoft.com/office/drawing/2014/main" id="{71FCA62E-F075-4EC0-B249-8186BB8E1CAD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12106282" y="29778325"/>
              <a:ext cx="41275" cy="195263"/>
            </a:xfrm>
            <a:custGeom>
              <a:avLst/>
              <a:gdLst>
                <a:gd name="T0" fmla="*/ 109 w 112"/>
                <a:gd name="T1" fmla="*/ 258 h 499"/>
                <a:gd name="T2" fmla="*/ 112 w 112"/>
                <a:gd name="T3" fmla="*/ 249 h 499"/>
                <a:gd name="T4" fmla="*/ 109 w 112"/>
                <a:gd name="T5" fmla="*/ 241 h 499"/>
                <a:gd name="T6" fmla="*/ 22 w 112"/>
                <a:gd name="T7" fmla="*/ 12 h 499"/>
                <a:gd name="T8" fmla="*/ 10 w 112"/>
                <a:gd name="T9" fmla="*/ 0 h 499"/>
                <a:gd name="T10" fmla="*/ 0 w 112"/>
                <a:gd name="T11" fmla="*/ 10 h 499"/>
                <a:gd name="T12" fmla="*/ 3 w 112"/>
                <a:gd name="T13" fmla="*/ 18 h 499"/>
                <a:gd name="T14" fmla="*/ 91 w 112"/>
                <a:gd name="T15" fmla="*/ 249 h 499"/>
                <a:gd name="T16" fmla="*/ 3 w 112"/>
                <a:gd name="T17" fmla="*/ 480 h 499"/>
                <a:gd name="T18" fmla="*/ 0 w 112"/>
                <a:gd name="T19" fmla="*/ 489 h 499"/>
                <a:gd name="T20" fmla="*/ 10 w 112"/>
                <a:gd name="T21" fmla="*/ 499 h 499"/>
                <a:gd name="T22" fmla="*/ 21 w 112"/>
                <a:gd name="T23" fmla="*/ 489 h 499"/>
                <a:gd name="T24" fmla="*/ 109 w 112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99">
                  <a:moveTo>
                    <a:pt x="109" y="258"/>
                  </a:moveTo>
                  <a:cubicBezTo>
                    <a:pt x="112" y="252"/>
                    <a:pt x="112" y="251"/>
                    <a:pt x="112" y="249"/>
                  </a:cubicBezTo>
                  <a:cubicBezTo>
                    <a:pt x="112" y="248"/>
                    <a:pt x="112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9 2">
              <a:extLst>
                <a:ext uri="{FF2B5EF4-FFF2-40B4-BE49-F238E27FC236}">
                  <a16:creationId xmlns:a16="http://schemas.microsoft.com/office/drawing/2014/main" id="{216D213D-8F49-4131-BBD1-F90BF5973770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12222170" y="29871988"/>
              <a:ext cx="109538" cy="7938"/>
            </a:xfrm>
            <a:custGeom>
              <a:avLst/>
              <a:gdLst>
                <a:gd name="T0" fmla="*/ 287 w 305"/>
                <a:gd name="T1" fmla="*/ 20 h 20"/>
                <a:gd name="T2" fmla="*/ 305 w 305"/>
                <a:gd name="T3" fmla="*/ 10 h 20"/>
                <a:gd name="T4" fmla="*/ 287 w 305"/>
                <a:gd name="T5" fmla="*/ 0 h 20"/>
                <a:gd name="T6" fmla="*/ 17 w 305"/>
                <a:gd name="T7" fmla="*/ 0 h 20"/>
                <a:gd name="T8" fmla="*/ 0 w 305"/>
                <a:gd name="T9" fmla="*/ 10 h 20"/>
                <a:gd name="T10" fmla="*/ 17 w 305"/>
                <a:gd name="T11" fmla="*/ 20 h 20"/>
                <a:gd name="T12" fmla="*/ 287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7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0 2">
              <a:extLst>
                <a:ext uri="{FF2B5EF4-FFF2-40B4-BE49-F238E27FC236}">
                  <a16:creationId xmlns:a16="http://schemas.microsoft.com/office/drawing/2014/main" id="{F3A198AB-2660-4F99-B4C6-1E68330A1553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2407907" y="29778325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1 2">
              <a:extLst>
                <a:ext uri="{FF2B5EF4-FFF2-40B4-BE49-F238E27FC236}">
                  <a16:creationId xmlns:a16="http://schemas.microsoft.com/office/drawing/2014/main" id="{C9F17F4D-C1AF-459F-8FC2-FA26B067B3C1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2450770" y="29871988"/>
              <a:ext cx="109538" cy="7938"/>
            </a:xfrm>
            <a:custGeom>
              <a:avLst/>
              <a:gdLst>
                <a:gd name="T0" fmla="*/ 288 w 305"/>
                <a:gd name="T1" fmla="*/ 20 h 20"/>
                <a:gd name="T2" fmla="*/ 305 w 305"/>
                <a:gd name="T3" fmla="*/ 10 h 20"/>
                <a:gd name="T4" fmla="*/ 288 w 305"/>
                <a:gd name="T5" fmla="*/ 0 h 20"/>
                <a:gd name="T6" fmla="*/ 18 w 305"/>
                <a:gd name="T7" fmla="*/ 0 h 20"/>
                <a:gd name="T8" fmla="*/ 0 w 305"/>
                <a:gd name="T9" fmla="*/ 10 h 20"/>
                <a:gd name="T10" fmla="*/ 18 w 305"/>
                <a:gd name="T11" fmla="*/ 20 h 20"/>
                <a:gd name="T12" fmla="*/ 288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8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88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2 2">
              <a:extLst>
                <a:ext uri="{FF2B5EF4-FFF2-40B4-BE49-F238E27FC236}">
                  <a16:creationId xmlns:a16="http://schemas.microsoft.com/office/drawing/2014/main" id="{D5F68A76-1FBE-497D-9D34-05A04A375930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12590470" y="29794200"/>
              <a:ext cx="60325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3 2">
              <a:extLst>
                <a:ext uri="{FF2B5EF4-FFF2-40B4-BE49-F238E27FC236}">
                  <a16:creationId xmlns:a16="http://schemas.microsoft.com/office/drawing/2014/main" id="{80D065AF-4F1A-4372-9C5B-4670D455A09C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2674607" y="29778325"/>
              <a:ext cx="39688" cy="195263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49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18A852AA-2662-4770-BCEE-16B0D322164B}"/>
              </a:ext>
            </a:extLst>
          </p:cNvPr>
          <p:cNvSpPr txBox="1"/>
          <p:nvPr/>
        </p:nvSpPr>
        <p:spPr>
          <a:xfrm>
            <a:off x="10460811" y="29210483"/>
            <a:ext cx="9779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dobe Kaiti Std R" panose="02020400000000000000"/>
              </a:rPr>
              <a:t>ACME III planned improvement: </a:t>
            </a:r>
            <a:r>
              <a:rPr lang="en-US" sz="2800" dirty="0">
                <a:latin typeface="+mj-lt"/>
                <a:ea typeface="Adobe Kaiti Std R" panose="02020400000000000000"/>
              </a:rPr>
              <a:t>Improve collimation of molecular beam by applying a hexapole electric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/>
              </a:rPr>
              <a:t>Requires compact rotational cooling to maximize input flux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/>
              </a:rPr>
              <a:t>Molecules are transferred efficiently from the ground state (X) to the lensing state Q and back using X-C-Q STIRAP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/>
              </a:rPr>
              <a:t>Demonstrated double </a:t>
            </a:r>
            <a:r>
              <a:rPr lang="en-US" sz="2800" b="1" dirty="0">
                <a:latin typeface="+mj-lt"/>
                <a:ea typeface="Adobe Kaiti Std R" panose="02020400000000000000"/>
              </a:rPr>
              <a:t>STIRAP efficiency &gt;75%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/>
              </a:rPr>
              <a:t>Expected increase of molecular flux by a factor of 15 vs. ACME II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CD40914F-60CE-4CE4-95B8-A3379BC79F7C}"/>
              </a:ext>
            </a:extLst>
          </p:cNvPr>
          <p:cNvPicPr>
            <a:picLocks noChangeAspect="1"/>
          </p:cNvPicPr>
          <p:nvPr/>
        </p:nvPicPr>
        <p:blipFill>
          <a:blip r:embed="rId357"/>
          <a:stretch>
            <a:fillRect/>
          </a:stretch>
        </p:blipFill>
        <p:spPr>
          <a:xfrm>
            <a:off x="10595466" y="25837899"/>
            <a:ext cx="6237948" cy="2956949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E036EDB-BF0A-4E0E-A599-6D5961895679}"/>
              </a:ext>
            </a:extLst>
          </p:cNvPr>
          <p:cNvGrpSpPr/>
          <p:nvPr/>
        </p:nvGrpSpPr>
        <p:grpSpPr>
          <a:xfrm>
            <a:off x="17218365" y="26055073"/>
            <a:ext cx="2366524" cy="2393178"/>
            <a:chOff x="19212798" y="18901106"/>
            <a:chExt cx="2181225" cy="223798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84900803-D149-429B-95BA-759E86BEE59C}"/>
                </a:ext>
              </a:extLst>
            </p:cNvPr>
            <p:cNvGrpSpPr/>
            <p:nvPr/>
          </p:nvGrpSpPr>
          <p:grpSpPr>
            <a:xfrm>
              <a:off x="19212798" y="18901106"/>
              <a:ext cx="2181225" cy="2237984"/>
              <a:chOff x="5664811" y="1806845"/>
              <a:chExt cx="2181225" cy="2237984"/>
            </a:xfrm>
          </p:grpSpPr>
          <p:pic>
            <p:nvPicPr>
              <p:cNvPr id="130" name="Picture 2">
                <a:extLst>
                  <a:ext uri="{FF2B5EF4-FFF2-40B4-BE49-F238E27FC236}">
                    <a16:creationId xmlns:a16="http://schemas.microsoft.com/office/drawing/2014/main" id="{10E3D97F-D8A2-4CCD-90D2-83F172F2EF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4811" y="1863604"/>
                <a:ext cx="2181225" cy="2181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7BF205F-1E1D-4B7C-B99B-766D2588AC46}"/>
                  </a:ext>
                </a:extLst>
              </p:cNvPr>
              <p:cNvSpPr/>
              <p:nvPr/>
            </p:nvSpPr>
            <p:spPr>
              <a:xfrm>
                <a:off x="6488723" y="1943101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C5F3EC48-8D4E-4662-AD88-F264B77A69BF}"/>
                  </a:ext>
                </a:extLst>
              </p:cNvPr>
              <p:cNvSpPr/>
              <p:nvPr/>
            </p:nvSpPr>
            <p:spPr>
              <a:xfrm>
                <a:off x="6488723" y="3440723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9D6C292-B0FC-40DF-B3B1-5C33548EFF5C}"/>
                  </a:ext>
                </a:extLst>
              </p:cNvPr>
              <p:cNvSpPr/>
              <p:nvPr/>
            </p:nvSpPr>
            <p:spPr>
              <a:xfrm>
                <a:off x="7145215" y="3083170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72BD069-67FC-425F-880F-C7A66B89080E}"/>
                  </a:ext>
                </a:extLst>
              </p:cNvPr>
              <p:cNvSpPr/>
              <p:nvPr/>
            </p:nvSpPr>
            <p:spPr>
              <a:xfrm>
                <a:off x="7177453" y="2324100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90C2ECB-0EAB-4250-B6C5-396EE1D46AE7}"/>
                  </a:ext>
                </a:extLst>
              </p:cNvPr>
              <p:cNvSpPr/>
              <p:nvPr/>
            </p:nvSpPr>
            <p:spPr>
              <a:xfrm>
                <a:off x="5832230" y="3083169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DCEAFC5-E619-4747-B6A4-378FAACA8D89}"/>
                  </a:ext>
                </a:extLst>
              </p:cNvPr>
              <p:cNvSpPr/>
              <p:nvPr/>
            </p:nvSpPr>
            <p:spPr>
              <a:xfrm>
                <a:off x="5832230" y="2321168"/>
                <a:ext cx="533400" cy="50995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FDE8CCD-94D9-49B3-8810-7E0BA28CB3E0}"/>
                  </a:ext>
                </a:extLst>
              </p:cNvPr>
              <p:cNvSpPr txBox="1"/>
              <p:nvPr/>
            </p:nvSpPr>
            <p:spPr>
              <a:xfrm>
                <a:off x="6517004" y="1806845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+</a:t>
                </a:r>
                <a:endParaRPr lang="en-GB" sz="3200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5AB546D-35DA-4D32-B67A-5ECD20A59208}"/>
                  </a:ext>
                </a:extLst>
              </p:cNvPr>
              <p:cNvSpPr txBox="1"/>
              <p:nvPr/>
            </p:nvSpPr>
            <p:spPr>
              <a:xfrm>
                <a:off x="7165378" y="2938678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+</a:t>
                </a:r>
                <a:endParaRPr lang="en-GB" sz="3200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28BF5A6-076B-4C1B-ACC0-B5AF63354263}"/>
                  </a:ext>
                </a:extLst>
              </p:cNvPr>
              <p:cNvSpPr txBox="1"/>
              <p:nvPr/>
            </p:nvSpPr>
            <p:spPr>
              <a:xfrm>
                <a:off x="5844274" y="2938677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+</a:t>
                </a:r>
                <a:endParaRPr lang="en-GB" sz="3200" dirty="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394DEBA-2DF5-497B-A593-2E1AFA10EF1F}"/>
                  </a:ext>
                </a:extLst>
              </p:cNvPr>
              <p:cNvSpPr txBox="1"/>
              <p:nvPr/>
            </p:nvSpPr>
            <p:spPr>
              <a:xfrm>
                <a:off x="7259396" y="2184914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-</a:t>
                </a:r>
                <a:endParaRPr lang="en-GB" sz="3200" dirty="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2613569-6C2C-4328-8640-76FEBEF7B268}"/>
                  </a:ext>
                </a:extLst>
              </p:cNvPr>
              <p:cNvSpPr txBox="1"/>
              <p:nvPr/>
            </p:nvSpPr>
            <p:spPr>
              <a:xfrm>
                <a:off x="5896910" y="2184934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-</a:t>
                </a:r>
                <a:endParaRPr lang="en-GB" sz="3200" dirty="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3F5B4D6-8AE2-4183-A526-CE24C4C65FCA}"/>
                  </a:ext>
                </a:extLst>
              </p:cNvPr>
              <p:cNvSpPr txBox="1"/>
              <p:nvPr/>
            </p:nvSpPr>
            <p:spPr>
              <a:xfrm>
                <a:off x="6576292" y="3308243"/>
                <a:ext cx="3956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-</a:t>
                </a:r>
                <a:endParaRPr lang="en-GB" sz="3200" dirty="0"/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A4ADA0E-6AD2-4837-8DF6-A2EABF40F8C9}"/>
                </a:ext>
              </a:extLst>
            </p:cNvPr>
            <p:cNvSpPr txBox="1"/>
            <p:nvPr/>
          </p:nvSpPr>
          <p:spPr>
            <a:xfrm>
              <a:off x="19277355" y="20687627"/>
              <a:ext cx="292182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E</a:t>
              </a:r>
              <a:endParaRPr lang="en-US" sz="2000" dirty="0"/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DF2B29DC-1559-49FB-BB68-543CF04E1B71}"/>
              </a:ext>
            </a:extLst>
          </p:cNvPr>
          <p:cNvSpPr txBox="1"/>
          <p:nvPr/>
        </p:nvSpPr>
        <p:spPr>
          <a:xfrm>
            <a:off x="10130754" y="24869997"/>
            <a:ext cx="10083154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2. Molecular Lens</a:t>
            </a:r>
            <a:endParaRPr lang="en-GB" sz="4400" b="1" dirty="0">
              <a:solidFill>
                <a:schemeClr val="bg1"/>
              </a:solidFill>
              <a:latin typeface="+mj-lt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3A3BEF2-FBDB-4DB3-B573-C2D95DB5EB2F}"/>
                  </a:ext>
                </a:extLst>
              </p:cNvPr>
              <p:cNvSpPr/>
              <p:nvPr/>
            </p:nvSpPr>
            <p:spPr>
              <a:xfrm>
                <a:off x="1157792" y="7443254"/>
                <a:ext cx="470801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800" dirty="0">
                    <a:solidFill>
                      <a:prstClr val="black"/>
                    </a:solidFill>
                    <a:latin typeface="+mj-lt"/>
                    <a:ea typeface="Adobe Kaiti Std R" panose="02020400000000000000" pitchFamily="18" charset="-128"/>
                  </a:rPr>
                  <a:t>SUSY particle bounds from this result.</a:t>
                </a:r>
              </a:p>
              <a:p>
                <a:pPr lvl="0"/>
                <a:r>
                  <a:rPr lang="en-US" sz="1800" dirty="0">
                    <a:solidFill>
                      <a:prstClr val="black"/>
                    </a:solidFill>
                    <a:latin typeface="+mj-lt"/>
                    <a:ea typeface="Adobe Kaiti Std R" panose="02020400000000000000" pitchFamily="18" charset="-128"/>
                  </a:rPr>
                  <a:t>Fig. from Matt Reece (unpublished)</a:t>
                </a:r>
              </a:p>
              <a:p>
                <a:pPr lvl="0"/>
                <a:r>
                  <a:rPr lang="en-US" sz="1800" dirty="0">
                    <a:solidFill>
                      <a:prstClr val="black"/>
                    </a:solidFill>
                    <a:latin typeface="+mj-lt"/>
                    <a:ea typeface="Adobe Kaiti Std R" panose="02020400000000000000" pitchFamily="18" charset="-128"/>
                  </a:rPr>
                  <a:t>ACME III projection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~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−30</m:t>
                        </m:r>
                      </m:sup>
                    </m:sSup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𝑒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⋅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𝑐𝑚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+mj-lt"/>
                    <a:ea typeface="Adobe Kaiti Std R" panose="02020400000000000000" pitchFamily="18" charset="-128"/>
                  </a:rPr>
                  <a:t>) dashed.</a:t>
                </a:r>
              </a:p>
            </p:txBody>
          </p:sp>
        </mc:Choice>
        <mc:Fallback xmlns=""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3A3BEF2-FBDB-4DB3-B573-C2D95DB5E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92" y="7443254"/>
                <a:ext cx="4708018" cy="923330"/>
              </a:xfrm>
              <a:prstGeom prst="rect">
                <a:avLst/>
              </a:prstGeom>
              <a:blipFill>
                <a:blip r:embed="rId363"/>
                <a:stretch>
                  <a:fillRect l="-116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32F38E7-8B9B-4DC6-8FFA-66D9B8E96D04}"/>
              </a:ext>
            </a:extLst>
          </p:cNvPr>
          <p:cNvGrpSpPr/>
          <p:nvPr/>
        </p:nvGrpSpPr>
        <p:grpSpPr>
          <a:xfrm>
            <a:off x="29832798" y="14170207"/>
            <a:ext cx="7270927" cy="10280868"/>
            <a:chOff x="20570062" y="10491242"/>
            <a:chExt cx="11095471" cy="5936794"/>
          </a:xfrm>
          <a:effectLst/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C2EA3A1-31D3-4A91-81AB-51C8F65712AD}"/>
                </a:ext>
              </a:extLst>
            </p:cNvPr>
            <p:cNvSpPr txBox="1"/>
            <p:nvPr/>
          </p:nvSpPr>
          <p:spPr>
            <a:xfrm>
              <a:off x="20926355" y="10601891"/>
              <a:ext cx="10471051" cy="44432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4. State Precession</a:t>
              </a:r>
              <a:endParaRPr lang="en-GB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CEEBC6A-19BB-4BB0-A28C-DB2CE5A9F542}"/>
                </a:ext>
              </a:extLst>
            </p:cNvPr>
            <p:cNvSpPr/>
            <p:nvPr/>
          </p:nvSpPr>
          <p:spPr>
            <a:xfrm>
              <a:off x="20570062" y="10491242"/>
              <a:ext cx="11095471" cy="5936794"/>
            </a:xfrm>
            <a:prstGeom prst="rect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595E3DEA-73E9-4929-9AC8-AA5DB641D436}"/>
              </a:ext>
            </a:extLst>
          </p:cNvPr>
          <p:cNvSpPr txBox="1"/>
          <p:nvPr/>
        </p:nvSpPr>
        <p:spPr>
          <a:xfrm>
            <a:off x="30066279" y="15220510"/>
            <a:ext cx="6718758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The molecules in the prepared state 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acquire phase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as they fly through the electric and magnetic fields of the interaction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dobe Kaiti Std R" panose="02020400000000000000" pitchFamily="18" charset="-128"/>
              </a:rPr>
              <a:t>ACME III planned improvement: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Recent measurements determined that the lifetime of the H-state is 4-6 </a:t>
            </a:r>
            <a:r>
              <a:rPr lang="en-US" sz="2800" dirty="0" err="1">
                <a:latin typeface="+mj-lt"/>
                <a:ea typeface="Adobe Kaiti Std R" panose="02020400000000000000" pitchFamily="18" charset="-128"/>
              </a:rPr>
              <a:t>ms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, allowing us to 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increase precession time by a factor of 4-6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compared to ACME II (improved lifetime measurements are underway)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Increased precession time decreases solid angle that reaches the detection region (see table below)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Molecular lens will help to counteract this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Requires new interaction region design to accommodate increased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F1AD0C16-550F-4717-BCE6-D13424834CC7}"/>
              </a:ext>
            </a:extLst>
          </p:cNvPr>
          <p:cNvSpPr txBox="1"/>
          <p:nvPr/>
        </p:nvSpPr>
        <p:spPr>
          <a:xfrm>
            <a:off x="33790216" y="969778"/>
            <a:ext cx="895797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Systematic Search &amp; Characterization</a:t>
            </a:r>
            <a:endParaRPr lang="en-GB" sz="4400" b="1" u="sng" dirty="0">
              <a:latin typeface="+mj-lt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42" name="Picture 241" descr="IguanaTex_tmp.png">
            <a:extLst>
              <a:ext uri="{FF2B5EF4-FFF2-40B4-BE49-F238E27FC236}">
                <a16:creationId xmlns:a16="http://schemas.microsoft.com/office/drawing/2014/main" id="{9012DE1B-F94F-4B08-B899-A7AFFCE0CA9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4" cstate="print"/>
          <a:stretch>
            <a:fillRect/>
          </a:stretch>
        </p:blipFill>
        <p:spPr>
          <a:xfrm>
            <a:off x="33729368" y="2551477"/>
            <a:ext cx="12588439" cy="330010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BECFE-C2AC-4405-91D8-CD66939757F0}"/>
              </a:ext>
            </a:extLst>
          </p:cNvPr>
          <p:cNvCxnSpPr>
            <a:cxnSpLocks/>
          </p:cNvCxnSpPr>
          <p:nvPr/>
        </p:nvCxnSpPr>
        <p:spPr>
          <a:xfrm>
            <a:off x="14821828" y="7380277"/>
            <a:ext cx="17845816" cy="0"/>
          </a:xfrm>
          <a:prstGeom prst="line">
            <a:avLst/>
          </a:prstGeom>
          <a:ln w="127000"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7" name="Table 236">
                <a:extLst>
                  <a:ext uri="{FF2B5EF4-FFF2-40B4-BE49-F238E27FC236}">
                    <a16:creationId xmlns:a16="http://schemas.microsoft.com/office/drawing/2014/main" id="{22F8D2AC-16B7-4ACD-91BE-488394D58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069591"/>
                  </p:ext>
                </p:extLst>
              </p:nvPr>
            </p:nvGraphicFramePr>
            <p:xfrm>
              <a:off x="29923295" y="25765952"/>
              <a:ext cx="11603933" cy="573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0345">
                      <a:extLst>
                        <a:ext uri="{9D8B030D-6E8A-4147-A177-3AD203B41FA5}">
                          <a16:colId xmlns:a16="http://schemas.microsoft.com/office/drawing/2014/main" val="3668107878"/>
                        </a:ext>
                      </a:extLst>
                    </a:gridCol>
                    <a:gridCol w="2461503">
                      <a:extLst>
                        <a:ext uri="{9D8B030D-6E8A-4147-A177-3AD203B41FA5}">
                          <a16:colId xmlns:a16="http://schemas.microsoft.com/office/drawing/2014/main" val="1924242473"/>
                        </a:ext>
                      </a:extLst>
                    </a:gridCol>
                    <a:gridCol w="3242085">
                      <a:extLst>
                        <a:ext uri="{9D8B030D-6E8A-4147-A177-3AD203B41FA5}">
                          <a16:colId xmlns:a16="http://schemas.microsoft.com/office/drawing/2014/main" val="804263461"/>
                        </a:ext>
                      </a:extLst>
                    </a:gridCol>
                  </a:tblGrid>
                  <a:tr h="9233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Improvement</a:t>
                          </a:r>
                        </a:p>
                      </a:txBody>
                      <a:tcPr anchor="ctr"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Signal Gain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EDM Sensitivity Gain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62080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Increased precession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2.3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81039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Electrostatic lens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20.5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71260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+mj-lt"/>
                              <a:ea typeface="Adobe Kaiti Std R" panose="02020400000000000000"/>
                            </a:rPr>
                            <a:t>SiPM</a:t>
                          </a:r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 detector upgrade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33307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Timing jitter noise reduction*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1.7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35638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9.4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26.4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154534"/>
                      </a:ext>
                    </a:extLst>
                  </a:tr>
                  <a:tr h="548640">
                    <a:tc gridSpan="2"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0" dirty="0">
                              <a:latin typeface="+mj-lt"/>
                              <a:ea typeface="Adobe Kaiti Std R" panose="02020400000000000000"/>
                            </a:rPr>
                            <a:t>ACME II daily statistical sensitivity</a:t>
                          </a:r>
                        </a:p>
                        <a:p>
                          <a:pPr algn="ctr"/>
                          <a:endParaRPr lang="en-US" sz="3200" b="0" dirty="0">
                            <a:latin typeface="+mj-lt"/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~1×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  <m:t>−29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en-US" sz="3200" b="0" dirty="0">
                            <a:latin typeface="+mj-lt"/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799415"/>
                      </a:ext>
                    </a:extLst>
                  </a:tr>
                  <a:tr h="548640">
                    <a:tc gridSpan="2"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Projected ACME III daily sensitivity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~4×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  <m:t>−3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en-US" sz="3200" b="0" dirty="0">
                            <a:latin typeface="+mj-lt"/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035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7" name="Table 236">
                <a:extLst>
                  <a:ext uri="{FF2B5EF4-FFF2-40B4-BE49-F238E27FC236}">
                    <a16:creationId xmlns:a16="http://schemas.microsoft.com/office/drawing/2014/main" id="{22F8D2AC-16B7-4ACD-91BE-488394D58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069591"/>
                  </p:ext>
                </p:extLst>
              </p:nvPr>
            </p:nvGraphicFramePr>
            <p:xfrm>
              <a:off x="29923295" y="25765952"/>
              <a:ext cx="11603933" cy="573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0345">
                      <a:extLst>
                        <a:ext uri="{9D8B030D-6E8A-4147-A177-3AD203B41FA5}">
                          <a16:colId xmlns:a16="http://schemas.microsoft.com/office/drawing/2014/main" val="3668107878"/>
                        </a:ext>
                      </a:extLst>
                    </a:gridCol>
                    <a:gridCol w="2461503">
                      <a:extLst>
                        <a:ext uri="{9D8B030D-6E8A-4147-A177-3AD203B41FA5}">
                          <a16:colId xmlns:a16="http://schemas.microsoft.com/office/drawing/2014/main" val="1924242473"/>
                        </a:ext>
                      </a:extLst>
                    </a:gridCol>
                    <a:gridCol w="3242085">
                      <a:extLst>
                        <a:ext uri="{9D8B030D-6E8A-4147-A177-3AD203B41FA5}">
                          <a16:colId xmlns:a16="http://schemas.microsoft.com/office/drawing/2014/main" val="804263461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Improvement</a:t>
                          </a:r>
                        </a:p>
                      </a:txBody>
                      <a:tcPr anchor="ctr"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Signal Gain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EDM Sensitivity Gain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62080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Increased precession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2.3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81039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Electrostatic lens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20.5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7126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+mj-lt"/>
                              <a:ea typeface="Adobe Kaiti Std R" panose="02020400000000000000"/>
                            </a:rPr>
                            <a:t>SiPM</a:t>
                          </a:r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 detector upgrade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33307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Timing jitter noise reduction*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1.7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3563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9.4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26.4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154534"/>
                      </a:ext>
                    </a:extLst>
                  </a:tr>
                  <a:tr h="1066800">
                    <a:tc gridSpan="2"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0" dirty="0">
                              <a:latin typeface="+mj-lt"/>
                              <a:ea typeface="Adobe Kaiti Std R" panose="02020400000000000000"/>
                            </a:rPr>
                            <a:t>ACME II daily statistical sensitivity</a:t>
                          </a:r>
                        </a:p>
                        <a:p>
                          <a:pPr algn="ctr"/>
                          <a:endParaRPr lang="en-US" sz="3200" b="0" dirty="0">
                            <a:latin typeface="+mj-lt"/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5"/>
                          <a:stretch>
                            <a:fillRect l="-258271" t="-392000" r="-752" b="-73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799415"/>
                      </a:ext>
                    </a:extLst>
                  </a:tr>
                  <a:tr h="579120">
                    <a:tc gridSpan="2"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Projected ACME III daily sensitivity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5"/>
                          <a:stretch>
                            <a:fillRect l="-258271" t="-906316" r="-752" b="-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035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4" name="TextBox 243">
            <a:extLst>
              <a:ext uri="{FF2B5EF4-FFF2-40B4-BE49-F238E27FC236}">
                <a16:creationId xmlns:a16="http://schemas.microsoft.com/office/drawing/2014/main" id="{2EA8B4F0-B640-4112-BBD7-6B1FB2F6509B}"/>
              </a:ext>
            </a:extLst>
          </p:cNvPr>
          <p:cNvSpPr txBox="1"/>
          <p:nvPr/>
        </p:nvSpPr>
        <p:spPr>
          <a:xfrm>
            <a:off x="29924683" y="24714628"/>
            <a:ext cx="757214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Overall projected sensitivity</a:t>
            </a:r>
            <a:endParaRPr lang="en-GB" sz="4800" b="1" u="sng" dirty="0">
              <a:latin typeface="+mj-lt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72022D4E-21A7-463B-A5A6-292BA30F97DA}"/>
                  </a:ext>
                </a:extLst>
              </p:cNvPr>
              <p:cNvSpPr txBox="1"/>
              <p:nvPr/>
            </p:nvSpPr>
            <p:spPr>
              <a:xfrm>
                <a:off x="33649898" y="6588486"/>
                <a:ext cx="12379370" cy="6697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In ACME II, </a:t>
                </a:r>
                <a:r>
                  <a:rPr lang="en-US" sz="2800" b="1" dirty="0">
                    <a:latin typeface="+mj-lt"/>
                    <a:ea typeface="Adobe Kaiti Std R" panose="02020400000000000000"/>
                  </a:rPr>
                  <a:t>we varied 40 different experiment parameters </a:t>
                </a:r>
                <a:r>
                  <a:rPr lang="en-US" sz="2800" dirty="0">
                    <a:latin typeface="+mj-lt"/>
                    <a:ea typeface="Adobe Kaiti Std R" panose="02020400000000000000"/>
                  </a:rPr>
                  <a:t>in the search for systematic errors (e.g. electric &amp; magnetic fields, laser powers, </a:t>
                </a:r>
                <a:r>
                  <a:rPr lang="en-US" sz="2800" dirty="0" err="1">
                    <a:latin typeface="+mj-lt"/>
                    <a:ea typeface="Adobe Kaiti Std R" panose="02020400000000000000"/>
                  </a:rPr>
                  <a:t>detunings</a:t>
                </a:r>
                <a:r>
                  <a:rPr lang="en-US" sz="2800" dirty="0">
                    <a:latin typeface="+mj-lt"/>
                    <a:ea typeface="Adobe Kaiti Std R" panose="02020400000000000000"/>
                  </a:rPr>
                  <a:t>, pointing, polarization, molecular beam clipping, experiment timing, and analysis parameters)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ea typeface="Adobe Kaiti Std R" panose="02020400000000000000" pitchFamily="18" charset="-128"/>
                  </a:rPr>
                  <a:t>Where possible, we intentionally exaggerate the parameter and assume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 </m:t>
                    </m:r>
                  </m:oMath>
                </a14:m>
                <a:r>
                  <a:rPr lang="en-US" sz="2800" dirty="0">
                    <a:ea typeface="Adobe Kaiti Std R" panose="02020400000000000000" pitchFamily="18" charset="-128"/>
                  </a:rPr>
                  <a:t>depends linearly on the parameter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𝑃</m:t>
                    </m:r>
                  </m:oMath>
                </a14:m>
                <a:r>
                  <a:rPr lang="en-US" sz="2800" dirty="0">
                    <a:ea typeface="Adobe Kaiti Std R" panose="02020400000000000000" pitchFamily="18" charset="-128"/>
                  </a:rPr>
                  <a:t>. The systematic error under optimal conditions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𝑃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)</m:t>
                    </m:r>
                  </m:oMath>
                </a14:m>
                <a:r>
                  <a:rPr lang="en-GB" sz="2800" dirty="0">
                    <a:ea typeface="Adobe Kaiti Std R" panose="02020400000000000000" pitchFamily="18" charset="-128"/>
                  </a:rPr>
                  <a:t> is given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  <m:t>𝑃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Adobe Kaiti Std R" panose="02020400000000000000" pitchFamily="18" charset="-128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Adobe Kaiti Std R" panose="02020400000000000000" pitchFamily="18" charset="-128"/>
                                </a:rPr>
                                <m:t>𝑁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Adobe Kaiti Std R" panose="02020400000000000000" pitchFamily="18" charset="-128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Adobe Kaiti Std R" panose="02020400000000000000" pitchFamily="18" charset="-128"/>
                                </a:rPr>
                                <m:t>𝐸</m:t>
                              </m:r>
                            </m:e>
                          </m:acc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Adobe Kaiti Std R" panose="02020400000000000000" pitchFamily="18" charset="-128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Adobe Kaiti Std R" panose="02020400000000000000" pitchFamily="18" charset="-128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Adobe Kaiti Std R" panose="02020400000000000000" pitchFamily="18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Adobe Kaiti Std R" panose="02020400000000000000" pitchFamily="18" charset="-128"/>
                                    </a:rPr>
                                    <m:t>𝜔</m:t>
                                  </m:r>
                                </m:e>
                                <m:sup>
                                  <m:acc>
                                    <m:accPr>
                                      <m:chr m:val="̃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Adobe Kaiti Std R" panose="02020400000000000000" pitchFamily="18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Adobe Kaiti Std R" panose="02020400000000000000" pitchFamily="18" charset="-128"/>
                                        </a:rPr>
                                        <m:t>𝑁</m:t>
                                      </m:r>
                                    </m:e>
                                  </m:acc>
                                  <m:acc>
                                    <m:accPr>
                                      <m:chr m:val="̃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Adobe Kaiti Std R" panose="02020400000000000000" pitchFamily="18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Adobe Kaiti Std R" panose="02020400000000000000" pitchFamily="18" charset="-128"/>
                                        </a:rPr>
                                        <m:t>𝐸</m:t>
                                      </m:r>
                                    </m:e>
                                  </m:acc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GB" sz="2800" dirty="0">
                  <a:ea typeface="Adobe Kaiti Std R" panose="02020400000000000000" pitchFamily="18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ea typeface="Adobe Kaiti Std R" panose="02020400000000000000" pitchFamily="18" charset="-128"/>
                  </a:rPr>
                  <a:t>The final contribution to the systematic uncertainty is computed from the linear error propagation of the two variables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GB" sz="2800" dirty="0">
                    <a:ea typeface="Adobe Kaiti Std R" panose="02020400000000000000" pitchFamily="18" charset="-128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𝜔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Adobe Kaiti Std R" panose="02020400000000000000" pitchFamily="18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Adobe Kaiti Std R" panose="02020400000000000000" pitchFamily="18" charset="-128"/>
                                  </a:rPr>
                                  <m:t>𝑁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Adobe Kaiti Std R" panose="02020400000000000000" pitchFamily="18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Adobe Kaiti Std R" panose="02020400000000000000" pitchFamily="18" charset="-128"/>
                                  </a:rPr>
                                  <m:t>𝐸</m:t>
                                </m:r>
                              </m:e>
                            </m:acc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GB" sz="2800" dirty="0">
                    <a:ea typeface="Adobe Kaiti Std R" panose="02020400000000000000" pitchFamily="18" charset="-128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ea typeface="Adobe Kaiti Std R" panose="02020400000000000000" pitchFamily="18" charset="-128"/>
                  </a:rPr>
                  <a:t>ACME III planned improvement: </a:t>
                </a:r>
                <a:r>
                  <a:rPr lang="en-GB" sz="2800" dirty="0">
                    <a:ea typeface="Adobe Kaiti Std R" panose="02020400000000000000" pitchFamily="18" charset="-128"/>
                  </a:rPr>
                  <a:t>further suppress systematics related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𝑛𝑟</m:t>
                        </m:r>
                      </m:sup>
                    </m:sSup>
                  </m:oMath>
                </a14:m>
                <a:r>
                  <a:rPr lang="en-GB" sz="2800" b="1" dirty="0">
                    <a:ea typeface="Adobe Kaiti Std R" panose="02020400000000000000" pitchFamily="18" charset="-128"/>
                  </a:rPr>
                  <a:t> </a:t>
                </a:r>
                <a:r>
                  <a:rPr lang="en-GB" sz="2800" dirty="0">
                    <a:ea typeface="Adobe Kaiti Std R" panose="02020400000000000000" pitchFamily="18" charset="-128"/>
                  </a:rPr>
                  <a:t>using </a:t>
                </a:r>
                <a:r>
                  <a:rPr lang="en-GB" sz="2800" b="1" dirty="0">
                    <a:ea typeface="Adobe Kaiti Std R" panose="02020400000000000000" pitchFamily="18" charset="-128"/>
                  </a:rPr>
                  <a:t>improved electric field plates </a:t>
                </a:r>
                <a:r>
                  <a:rPr lang="en-GB" sz="2800" dirty="0">
                    <a:ea typeface="Adobe Kaiti Std R" panose="02020400000000000000" pitchFamily="18" charset="-128"/>
                  </a:rPr>
                  <a:t>and </a:t>
                </a:r>
                <a:r>
                  <a:rPr lang="en-GB" sz="2800" b="1" dirty="0">
                    <a:ea typeface="Adobe Kaiti Std R" panose="02020400000000000000" pitchFamily="18" charset="-128"/>
                  </a:rPr>
                  <a:t>horizontal STIRAP</a:t>
                </a:r>
              </a:p>
              <a:p>
                <a:pPr marL="2431115" lvl="1" indent="-342900">
                  <a:buFont typeface="Arial" panose="020B0604020202020204" pitchFamily="34" charset="0"/>
                  <a:buChar char="•"/>
                </a:pPr>
                <a:endParaRPr lang="en-GB" sz="2800" b="1" dirty="0">
                  <a:ea typeface="Adobe Kaiti Std R" panose="02020400000000000000" pitchFamily="18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800" dirty="0">
                  <a:ea typeface="Adobe Kaiti Std R" panose="02020400000000000000" pitchFamily="18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>
                  <a:latin typeface="+mj-lt"/>
                  <a:ea typeface="Adobe Kaiti Std R" panose="02020400000000000000"/>
                </a:endParaRPr>
              </a:p>
            </p:txBody>
          </p:sp>
        </mc:Choice>
        <mc:Fallback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72022D4E-21A7-463B-A5A6-292BA30F9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9898" y="6588486"/>
                <a:ext cx="12379370" cy="6697731"/>
              </a:xfrm>
              <a:prstGeom prst="rect">
                <a:avLst/>
              </a:prstGeom>
              <a:blipFill>
                <a:blip r:embed="rId366"/>
                <a:stretch>
                  <a:fillRect l="-886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B419038-0732-45EF-81C6-9015D0BF5988}"/>
              </a:ext>
            </a:extLst>
          </p:cNvPr>
          <p:cNvGrpSpPr/>
          <p:nvPr/>
        </p:nvGrpSpPr>
        <p:grpSpPr>
          <a:xfrm>
            <a:off x="30324708" y="17206282"/>
            <a:ext cx="5915931" cy="1009202"/>
            <a:chOff x="20706823" y="28154057"/>
            <a:chExt cx="5915931" cy="100920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D41D51A-301B-4050-AF41-EDA92B21E0AA}"/>
                </a:ext>
              </a:extLst>
            </p:cNvPr>
            <p:cNvGrpSpPr/>
            <p:nvPr/>
          </p:nvGrpSpPr>
          <p:grpSpPr>
            <a:xfrm>
              <a:off x="20706823" y="28154057"/>
              <a:ext cx="5915931" cy="449588"/>
              <a:chOff x="21204523" y="28327677"/>
              <a:chExt cx="5915931" cy="449588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FB932FCD-8DDA-4099-8C28-4D5608BAC270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9"/>
                </p:custDataLst>
              </p:nvPr>
            </p:nvGrpSpPr>
            <p:grpSpPr>
              <a:xfrm>
                <a:off x="21204523" y="28327677"/>
                <a:ext cx="2046288" cy="433387"/>
                <a:chOff x="13928725" y="22166263"/>
                <a:chExt cx="2046288" cy="433387"/>
              </a:xfrm>
            </p:grpSpPr>
            <p:sp>
              <p:nvSpPr>
                <p:cNvPr id="293" name="Freeform 99 1">
                  <a:extLst>
                    <a:ext uri="{FF2B5EF4-FFF2-40B4-BE49-F238E27FC236}">
                      <a16:creationId xmlns:a16="http://schemas.microsoft.com/office/drawing/2014/main" id="{373EA85A-62D6-4307-A27D-48224BE14C13}"/>
                    </a:ext>
                  </a:extLst>
                </p:cNvPr>
                <p:cNvSpPr>
                  <a:spLocks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4047788" y="22166263"/>
                  <a:ext cx="74613" cy="142875"/>
                </a:xfrm>
                <a:custGeom>
                  <a:avLst/>
                  <a:gdLst>
                    <a:gd name="T0" fmla="*/ 79 w 127"/>
                    <a:gd name="T1" fmla="*/ 10 h 232"/>
                    <a:gd name="T2" fmla="*/ 68 w 127"/>
                    <a:gd name="T3" fmla="*/ 0 h 232"/>
                    <a:gd name="T4" fmla="*/ 0 w 127"/>
                    <a:gd name="T5" fmla="*/ 22 h 232"/>
                    <a:gd name="T6" fmla="*/ 0 w 127"/>
                    <a:gd name="T7" fmla="*/ 35 h 232"/>
                    <a:gd name="T8" fmla="*/ 50 w 127"/>
                    <a:gd name="T9" fmla="*/ 25 h 232"/>
                    <a:gd name="T10" fmla="*/ 50 w 127"/>
                    <a:gd name="T11" fmla="*/ 203 h 232"/>
                    <a:gd name="T12" fmla="*/ 16 w 127"/>
                    <a:gd name="T13" fmla="*/ 219 h 232"/>
                    <a:gd name="T14" fmla="*/ 2 w 127"/>
                    <a:gd name="T15" fmla="*/ 219 h 232"/>
                    <a:gd name="T16" fmla="*/ 2 w 127"/>
                    <a:gd name="T17" fmla="*/ 232 h 232"/>
                    <a:gd name="T18" fmla="*/ 64 w 127"/>
                    <a:gd name="T19" fmla="*/ 230 h 232"/>
                    <a:gd name="T20" fmla="*/ 127 w 127"/>
                    <a:gd name="T21" fmla="*/ 232 h 232"/>
                    <a:gd name="T22" fmla="*/ 127 w 127"/>
                    <a:gd name="T23" fmla="*/ 219 h 232"/>
                    <a:gd name="T24" fmla="*/ 114 w 127"/>
                    <a:gd name="T25" fmla="*/ 219 h 232"/>
                    <a:gd name="T26" fmla="*/ 79 w 127"/>
                    <a:gd name="T27" fmla="*/ 203 h 232"/>
                    <a:gd name="T28" fmla="*/ 79 w 127"/>
                    <a:gd name="T29" fmla="*/ 1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" h="232">
                      <a:moveTo>
                        <a:pt x="79" y="10"/>
                      </a:moveTo>
                      <a:cubicBezTo>
                        <a:pt x="79" y="1"/>
                        <a:pt x="78" y="0"/>
                        <a:pt x="68" y="0"/>
                      </a:cubicBezTo>
                      <a:cubicBezTo>
                        <a:pt x="46" y="22"/>
                        <a:pt x="14" y="22"/>
                        <a:pt x="0" y="22"/>
                      </a:cubicBezTo>
                      <a:lnTo>
                        <a:pt x="0" y="35"/>
                      </a:lnTo>
                      <a:cubicBezTo>
                        <a:pt x="8" y="35"/>
                        <a:pt x="31" y="35"/>
                        <a:pt x="50" y="25"/>
                      </a:cubicBezTo>
                      <a:lnTo>
                        <a:pt x="50" y="203"/>
                      </a:lnTo>
                      <a:cubicBezTo>
                        <a:pt x="50" y="215"/>
                        <a:pt x="50" y="219"/>
                        <a:pt x="16" y="219"/>
                      </a:cubicBezTo>
                      <a:lnTo>
                        <a:pt x="2" y="219"/>
                      </a:lnTo>
                      <a:lnTo>
                        <a:pt x="2" y="232"/>
                      </a:lnTo>
                      <a:cubicBezTo>
                        <a:pt x="9" y="231"/>
                        <a:pt x="51" y="230"/>
                        <a:pt x="64" y="230"/>
                      </a:cubicBezTo>
                      <a:cubicBezTo>
                        <a:pt x="75" y="230"/>
                        <a:pt x="119" y="231"/>
                        <a:pt x="127" y="232"/>
                      </a:cubicBezTo>
                      <a:lnTo>
                        <a:pt x="127" y="219"/>
                      </a:lnTo>
                      <a:lnTo>
                        <a:pt x="114" y="219"/>
                      </a:lnTo>
                      <a:cubicBezTo>
                        <a:pt x="79" y="219"/>
                        <a:pt x="79" y="215"/>
                        <a:pt x="79" y="203"/>
                      </a:cubicBezTo>
                      <a:lnTo>
                        <a:pt x="79" y="1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01 1">
                  <a:extLst>
                    <a:ext uri="{FF2B5EF4-FFF2-40B4-BE49-F238E27FC236}">
                      <a16:creationId xmlns:a16="http://schemas.microsoft.com/office/drawing/2014/main" id="{7CE5B771-8AA3-43A7-BC7D-C73F8D06933A}"/>
                    </a:ext>
                  </a:extLst>
                </p:cNvPr>
                <p:cNvSpPr>
                  <a:spLocks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3947775" y="22382163"/>
                  <a:ext cx="179388" cy="217487"/>
                </a:xfrm>
                <a:custGeom>
                  <a:avLst/>
                  <a:gdLst>
                    <a:gd name="T0" fmla="*/ 122 w 303"/>
                    <a:gd name="T1" fmla="*/ 311 h 349"/>
                    <a:gd name="T2" fmla="*/ 53 w 303"/>
                    <a:gd name="T3" fmla="*/ 175 h 349"/>
                    <a:gd name="T4" fmla="*/ 48 w 303"/>
                    <a:gd name="T5" fmla="*/ 170 h 349"/>
                    <a:gd name="T6" fmla="*/ 42 w 303"/>
                    <a:gd name="T7" fmla="*/ 172 h 349"/>
                    <a:gd name="T8" fmla="*/ 5 w 303"/>
                    <a:gd name="T9" fmla="*/ 197 h 349"/>
                    <a:gd name="T10" fmla="*/ 0 w 303"/>
                    <a:gd name="T11" fmla="*/ 203 h 349"/>
                    <a:gd name="T12" fmla="*/ 5 w 303"/>
                    <a:gd name="T13" fmla="*/ 208 h 349"/>
                    <a:gd name="T14" fmla="*/ 11 w 303"/>
                    <a:gd name="T15" fmla="*/ 205 h 349"/>
                    <a:gd name="T16" fmla="*/ 30 w 303"/>
                    <a:gd name="T17" fmla="*/ 192 h 349"/>
                    <a:gd name="T18" fmla="*/ 106 w 303"/>
                    <a:gd name="T19" fmla="*/ 343 h 349"/>
                    <a:gd name="T20" fmla="*/ 114 w 303"/>
                    <a:gd name="T21" fmla="*/ 349 h 349"/>
                    <a:gd name="T22" fmla="*/ 124 w 303"/>
                    <a:gd name="T23" fmla="*/ 342 h 349"/>
                    <a:gd name="T24" fmla="*/ 300 w 303"/>
                    <a:gd name="T25" fmla="*/ 16 h 349"/>
                    <a:gd name="T26" fmla="*/ 303 w 303"/>
                    <a:gd name="T27" fmla="*/ 9 h 349"/>
                    <a:gd name="T28" fmla="*/ 294 w 303"/>
                    <a:gd name="T29" fmla="*/ 0 h 349"/>
                    <a:gd name="T30" fmla="*/ 285 w 303"/>
                    <a:gd name="T31" fmla="*/ 7 h 349"/>
                    <a:gd name="T32" fmla="*/ 122 w 303"/>
                    <a:gd name="T33" fmla="*/ 31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3" h="349">
                      <a:moveTo>
                        <a:pt x="122" y="311"/>
                      </a:moveTo>
                      <a:lnTo>
                        <a:pt x="53" y="175"/>
                      </a:lnTo>
                      <a:cubicBezTo>
                        <a:pt x="52" y="172"/>
                        <a:pt x="51" y="170"/>
                        <a:pt x="48" y="170"/>
                      </a:cubicBezTo>
                      <a:cubicBezTo>
                        <a:pt x="46" y="170"/>
                        <a:pt x="46" y="170"/>
                        <a:pt x="42" y="172"/>
                      </a:cubicBezTo>
                      <a:lnTo>
                        <a:pt x="5" y="197"/>
                      </a:lnTo>
                      <a:cubicBezTo>
                        <a:pt x="0" y="200"/>
                        <a:pt x="0" y="202"/>
                        <a:pt x="0" y="203"/>
                      </a:cubicBezTo>
                      <a:cubicBezTo>
                        <a:pt x="0" y="205"/>
                        <a:pt x="2" y="208"/>
                        <a:pt x="5" y="208"/>
                      </a:cubicBezTo>
                      <a:cubicBezTo>
                        <a:pt x="6" y="208"/>
                        <a:pt x="7" y="208"/>
                        <a:pt x="11" y="205"/>
                      </a:cubicBezTo>
                      <a:cubicBezTo>
                        <a:pt x="15" y="202"/>
                        <a:pt x="25" y="195"/>
                        <a:pt x="30" y="192"/>
                      </a:cubicBezTo>
                      <a:lnTo>
                        <a:pt x="106" y="343"/>
                      </a:lnTo>
                      <a:cubicBezTo>
                        <a:pt x="108" y="348"/>
                        <a:pt x="109" y="349"/>
                        <a:pt x="114" y="349"/>
                      </a:cubicBezTo>
                      <a:cubicBezTo>
                        <a:pt x="117" y="349"/>
                        <a:pt x="121" y="349"/>
                        <a:pt x="124" y="342"/>
                      </a:cubicBezTo>
                      <a:lnTo>
                        <a:pt x="300" y="16"/>
                      </a:lnTo>
                      <a:cubicBezTo>
                        <a:pt x="303" y="11"/>
                        <a:pt x="303" y="11"/>
                        <a:pt x="303" y="9"/>
                      </a:cubicBezTo>
                      <a:cubicBezTo>
                        <a:pt x="303" y="3"/>
                        <a:pt x="298" y="0"/>
                        <a:pt x="294" y="0"/>
                      </a:cubicBezTo>
                      <a:cubicBezTo>
                        <a:pt x="289" y="0"/>
                        <a:pt x="287" y="3"/>
                        <a:pt x="285" y="7"/>
                      </a:cubicBezTo>
                      <a:lnTo>
                        <a:pt x="122" y="311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03 1">
                  <a:extLst>
                    <a:ext uri="{FF2B5EF4-FFF2-40B4-BE49-F238E27FC236}">
                      <a16:creationId xmlns:a16="http://schemas.microsoft.com/office/drawing/2014/main" id="{BAFAF5F1-2D31-4D02-AD9E-56FBC49DFC34}"/>
                    </a:ext>
                  </a:extLst>
                </p:cNvPr>
                <p:cNvSpPr>
                  <a:spLocks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135100" y="22429788"/>
                  <a:ext cx="90488" cy="142875"/>
                </a:xfrm>
                <a:custGeom>
                  <a:avLst/>
                  <a:gdLst>
                    <a:gd name="T0" fmla="*/ 154 w 154"/>
                    <a:gd name="T1" fmla="*/ 168 h 231"/>
                    <a:gd name="T2" fmla="*/ 142 w 154"/>
                    <a:gd name="T3" fmla="*/ 168 h 231"/>
                    <a:gd name="T4" fmla="*/ 133 w 154"/>
                    <a:gd name="T5" fmla="*/ 199 h 231"/>
                    <a:gd name="T6" fmla="*/ 98 w 154"/>
                    <a:gd name="T7" fmla="*/ 202 h 231"/>
                    <a:gd name="T8" fmla="*/ 34 w 154"/>
                    <a:gd name="T9" fmla="*/ 202 h 231"/>
                    <a:gd name="T10" fmla="*/ 104 w 154"/>
                    <a:gd name="T11" fmla="*/ 143 h 231"/>
                    <a:gd name="T12" fmla="*/ 154 w 154"/>
                    <a:gd name="T13" fmla="*/ 68 h 231"/>
                    <a:gd name="T14" fmla="*/ 72 w 154"/>
                    <a:gd name="T15" fmla="*/ 0 h 231"/>
                    <a:gd name="T16" fmla="*/ 0 w 154"/>
                    <a:gd name="T17" fmla="*/ 62 h 231"/>
                    <a:gd name="T18" fmla="*/ 18 w 154"/>
                    <a:gd name="T19" fmla="*/ 82 h 231"/>
                    <a:gd name="T20" fmla="*/ 37 w 154"/>
                    <a:gd name="T21" fmla="*/ 63 h 231"/>
                    <a:gd name="T22" fmla="*/ 16 w 154"/>
                    <a:gd name="T23" fmla="*/ 45 h 231"/>
                    <a:gd name="T24" fmla="*/ 67 w 154"/>
                    <a:gd name="T25" fmla="*/ 12 h 231"/>
                    <a:gd name="T26" fmla="*/ 120 w 154"/>
                    <a:gd name="T27" fmla="*/ 68 h 231"/>
                    <a:gd name="T28" fmla="*/ 87 w 154"/>
                    <a:gd name="T29" fmla="*/ 135 h 231"/>
                    <a:gd name="T30" fmla="*/ 3 w 154"/>
                    <a:gd name="T31" fmla="*/ 218 h 231"/>
                    <a:gd name="T32" fmla="*/ 0 w 154"/>
                    <a:gd name="T33" fmla="*/ 231 h 231"/>
                    <a:gd name="T34" fmla="*/ 143 w 154"/>
                    <a:gd name="T35" fmla="*/ 231 h 231"/>
                    <a:gd name="T36" fmla="*/ 154 w 154"/>
                    <a:gd name="T37" fmla="*/ 16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4" h="231">
                      <a:moveTo>
                        <a:pt x="154" y="168"/>
                      </a:moveTo>
                      <a:lnTo>
                        <a:pt x="142" y="168"/>
                      </a:lnTo>
                      <a:cubicBezTo>
                        <a:pt x="141" y="175"/>
                        <a:pt x="137" y="196"/>
                        <a:pt x="133" y="199"/>
                      </a:cubicBezTo>
                      <a:cubicBezTo>
                        <a:pt x="130" y="202"/>
                        <a:pt x="103" y="202"/>
                        <a:pt x="98" y="202"/>
                      </a:cubicBezTo>
                      <a:lnTo>
                        <a:pt x="34" y="202"/>
                      </a:lnTo>
                      <a:cubicBezTo>
                        <a:pt x="71" y="169"/>
                        <a:pt x="83" y="159"/>
                        <a:pt x="104" y="143"/>
                      </a:cubicBezTo>
                      <a:cubicBezTo>
                        <a:pt x="130" y="122"/>
                        <a:pt x="154" y="101"/>
                        <a:pt x="154" y="68"/>
                      </a:cubicBezTo>
                      <a:cubicBezTo>
                        <a:pt x="154" y="25"/>
                        <a:pt x="117" y="0"/>
                        <a:pt x="72" y="0"/>
                      </a:cubicBezTo>
                      <a:cubicBezTo>
                        <a:pt x="29" y="0"/>
                        <a:pt x="0" y="30"/>
                        <a:pt x="0" y="62"/>
                      </a:cubicBezTo>
                      <a:cubicBezTo>
                        <a:pt x="0" y="80"/>
                        <a:pt x="15" y="82"/>
                        <a:pt x="18" y="82"/>
                      </a:cubicBezTo>
                      <a:cubicBezTo>
                        <a:pt x="26" y="82"/>
                        <a:pt x="37" y="76"/>
                        <a:pt x="37" y="63"/>
                      </a:cubicBezTo>
                      <a:cubicBezTo>
                        <a:pt x="37" y="57"/>
                        <a:pt x="34" y="45"/>
                        <a:pt x="16" y="45"/>
                      </a:cubicBezTo>
                      <a:cubicBezTo>
                        <a:pt x="27" y="20"/>
                        <a:pt x="50" y="12"/>
                        <a:pt x="67" y="12"/>
                      </a:cubicBezTo>
                      <a:cubicBezTo>
                        <a:pt x="102" y="12"/>
                        <a:pt x="120" y="39"/>
                        <a:pt x="120" y="68"/>
                      </a:cubicBezTo>
                      <a:cubicBezTo>
                        <a:pt x="120" y="98"/>
                        <a:pt x="98" y="122"/>
                        <a:pt x="87" y="135"/>
                      </a:cubicBezTo>
                      <a:lnTo>
                        <a:pt x="3" y="218"/>
                      </a:lnTo>
                      <a:cubicBezTo>
                        <a:pt x="0" y="221"/>
                        <a:pt x="0" y="221"/>
                        <a:pt x="0" y="231"/>
                      </a:cubicBezTo>
                      <a:lnTo>
                        <a:pt x="143" y="231"/>
                      </a:lnTo>
                      <a:lnTo>
                        <a:pt x="154" y="16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04 1">
                  <a:extLst>
                    <a:ext uri="{FF2B5EF4-FFF2-40B4-BE49-F238E27FC236}">
                      <a16:creationId xmlns:a16="http://schemas.microsoft.com/office/drawing/2014/main" id="{BE209370-ECA0-4698-B4E7-E3B72B62570C}"/>
                    </a:ext>
                  </a:extLst>
                </p:cNvPr>
                <p:cNvSpPr>
                  <a:spLocks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303375" y="22199600"/>
                  <a:ext cx="68263" cy="309562"/>
                </a:xfrm>
                <a:custGeom>
                  <a:avLst/>
                  <a:gdLst>
                    <a:gd name="T0" fmla="*/ 116 w 116"/>
                    <a:gd name="T1" fmla="*/ 494 h 499"/>
                    <a:gd name="T2" fmla="*/ 107 w 116"/>
                    <a:gd name="T3" fmla="*/ 483 h 499"/>
                    <a:gd name="T4" fmla="*/ 29 w 116"/>
                    <a:gd name="T5" fmla="*/ 249 h 499"/>
                    <a:gd name="T6" fmla="*/ 109 w 116"/>
                    <a:gd name="T7" fmla="*/ 13 h 499"/>
                    <a:gd name="T8" fmla="*/ 116 w 116"/>
                    <a:gd name="T9" fmla="*/ 5 h 499"/>
                    <a:gd name="T10" fmla="*/ 111 w 116"/>
                    <a:gd name="T11" fmla="*/ 0 h 499"/>
                    <a:gd name="T12" fmla="*/ 32 w 116"/>
                    <a:gd name="T13" fmla="*/ 97 h 499"/>
                    <a:gd name="T14" fmla="*/ 0 w 116"/>
                    <a:gd name="T15" fmla="*/ 249 h 499"/>
                    <a:gd name="T16" fmla="*/ 33 w 116"/>
                    <a:gd name="T17" fmla="*/ 405 h 499"/>
                    <a:gd name="T18" fmla="*/ 111 w 116"/>
                    <a:gd name="T19" fmla="*/ 499 h 499"/>
                    <a:gd name="T20" fmla="*/ 116 w 116"/>
                    <a:gd name="T21" fmla="*/ 494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499">
                      <a:moveTo>
                        <a:pt x="116" y="494"/>
                      </a:moveTo>
                      <a:cubicBezTo>
                        <a:pt x="116" y="492"/>
                        <a:pt x="116" y="491"/>
                        <a:pt x="107" y="483"/>
                      </a:cubicBezTo>
                      <a:cubicBezTo>
                        <a:pt x="45" y="420"/>
                        <a:pt x="29" y="326"/>
                        <a:pt x="29" y="249"/>
                      </a:cubicBezTo>
                      <a:cubicBezTo>
                        <a:pt x="29" y="162"/>
                        <a:pt x="48" y="76"/>
                        <a:pt x="109" y="13"/>
                      </a:cubicBezTo>
                      <a:cubicBezTo>
                        <a:pt x="116" y="7"/>
                        <a:pt x="116" y="6"/>
                        <a:pt x="116" y="5"/>
                      </a:cubicBezTo>
                      <a:cubicBezTo>
                        <a:pt x="116" y="1"/>
                        <a:pt x="114" y="0"/>
                        <a:pt x="111" y="0"/>
                      </a:cubicBezTo>
                      <a:cubicBezTo>
                        <a:pt x="106" y="0"/>
                        <a:pt x="61" y="34"/>
                        <a:pt x="32" y="97"/>
                      </a:cubicBezTo>
                      <a:cubicBezTo>
                        <a:pt x="6" y="152"/>
                        <a:pt x="0" y="207"/>
                        <a:pt x="0" y="249"/>
                      </a:cubicBezTo>
                      <a:cubicBezTo>
                        <a:pt x="0" y="288"/>
                        <a:pt x="6" y="349"/>
                        <a:pt x="33" y="405"/>
                      </a:cubicBezTo>
                      <a:cubicBezTo>
                        <a:pt x="63" y="466"/>
                        <a:pt x="106" y="499"/>
                        <a:pt x="111" y="499"/>
                      </a:cubicBezTo>
                      <a:cubicBezTo>
                        <a:pt x="114" y="499"/>
                        <a:pt x="116" y="497"/>
                        <a:pt x="116" y="494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05 1">
                  <a:extLst>
                    <a:ext uri="{FF2B5EF4-FFF2-40B4-BE49-F238E27FC236}">
                      <a16:creationId xmlns:a16="http://schemas.microsoft.com/office/drawing/2014/main" id="{D22352B9-0E33-4855-8403-510A130757A9}"/>
                    </a:ext>
                  </a:extLst>
                </p:cNvPr>
                <p:cNvSpPr>
                  <a:spLocks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4424025" y="22199600"/>
                  <a:ext cx="11113" cy="309562"/>
                </a:xfrm>
                <a:custGeom>
                  <a:avLst/>
                  <a:gdLst>
                    <a:gd name="T0" fmla="*/ 20 w 20"/>
                    <a:gd name="T1" fmla="*/ 18 h 499"/>
                    <a:gd name="T2" fmla="*/ 10 w 20"/>
                    <a:gd name="T3" fmla="*/ 0 h 499"/>
                    <a:gd name="T4" fmla="*/ 0 w 20"/>
                    <a:gd name="T5" fmla="*/ 18 h 499"/>
                    <a:gd name="T6" fmla="*/ 0 w 20"/>
                    <a:gd name="T7" fmla="*/ 481 h 499"/>
                    <a:gd name="T8" fmla="*/ 10 w 20"/>
                    <a:gd name="T9" fmla="*/ 499 h 499"/>
                    <a:gd name="T10" fmla="*/ 20 w 20"/>
                    <a:gd name="T11" fmla="*/ 481 h 499"/>
                    <a:gd name="T12" fmla="*/ 20 w 20"/>
                    <a:gd name="T13" fmla="*/ 1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99">
                      <a:moveTo>
                        <a:pt x="20" y="18"/>
                      </a:moveTo>
                      <a:cubicBezTo>
                        <a:pt x="20" y="9"/>
                        <a:pt x="20" y="0"/>
                        <a:pt x="10" y="0"/>
                      </a:cubicBezTo>
                      <a:cubicBezTo>
                        <a:pt x="0" y="0"/>
                        <a:pt x="0" y="9"/>
                        <a:pt x="0" y="18"/>
                      </a:cubicBezTo>
                      <a:lnTo>
                        <a:pt x="0" y="481"/>
                      </a:lnTo>
                      <a:cubicBezTo>
                        <a:pt x="0" y="490"/>
                        <a:pt x="0" y="499"/>
                        <a:pt x="10" y="499"/>
                      </a:cubicBezTo>
                      <a:cubicBezTo>
                        <a:pt x="20" y="499"/>
                        <a:pt x="20" y="490"/>
                        <a:pt x="20" y="481"/>
                      </a:cubicBezTo>
                      <a:lnTo>
                        <a:pt x="20" y="1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06 1">
                  <a:extLst>
                    <a:ext uri="{FF2B5EF4-FFF2-40B4-BE49-F238E27FC236}">
                      <a16:creationId xmlns:a16="http://schemas.microsoft.com/office/drawing/2014/main" id="{58B3717D-F8D2-4216-9CAF-D450C07EC74F}"/>
                    </a:ext>
                  </a:extLst>
                </p:cNvPr>
                <p:cNvSpPr>
                  <a:spLocks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14493875" y="22347238"/>
                  <a:ext cx="180975" cy="12700"/>
                </a:xfrm>
                <a:custGeom>
                  <a:avLst/>
                  <a:gdLst>
                    <a:gd name="T0" fmla="*/ 288 w 305"/>
                    <a:gd name="T1" fmla="*/ 20 h 20"/>
                    <a:gd name="T2" fmla="*/ 305 w 305"/>
                    <a:gd name="T3" fmla="*/ 10 h 20"/>
                    <a:gd name="T4" fmla="*/ 288 w 305"/>
                    <a:gd name="T5" fmla="*/ 0 h 20"/>
                    <a:gd name="T6" fmla="*/ 18 w 305"/>
                    <a:gd name="T7" fmla="*/ 0 h 20"/>
                    <a:gd name="T8" fmla="*/ 0 w 305"/>
                    <a:gd name="T9" fmla="*/ 10 h 20"/>
                    <a:gd name="T10" fmla="*/ 18 w 305"/>
                    <a:gd name="T11" fmla="*/ 20 h 20"/>
                    <a:gd name="T12" fmla="*/ 288 w 305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20">
                      <a:moveTo>
                        <a:pt x="288" y="20"/>
                      </a:moveTo>
                      <a:cubicBezTo>
                        <a:pt x="296" y="20"/>
                        <a:pt x="305" y="20"/>
                        <a:pt x="305" y="10"/>
                      </a:cubicBezTo>
                      <a:cubicBezTo>
                        <a:pt x="305" y="0"/>
                        <a:pt x="296" y="0"/>
                        <a:pt x="288" y="0"/>
                      </a:cubicBezTo>
                      <a:lnTo>
                        <a:pt x="18" y="0"/>
                      </a:lnTo>
                      <a:cubicBezTo>
                        <a:pt x="9" y="0"/>
                        <a:pt x="0" y="0"/>
                        <a:pt x="0" y="10"/>
                      </a:cubicBezTo>
                      <a:cubicBezTo>
                        <a:pt x="0" y="20"/>
                        <a:pt x="9" y="20"/>
                        <a:pt x="18" y="20"/>
                      </a:cubicBezTo>
                      <a:lnTo>
                        <a:pt x="288" y="2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07 1">
                  <a:extLst>
                    <a:ext uri="{FF2B5EF4-FFF2-40B4-BE49-F238E27FC236}">
                      <a16:creationId xmlns:a16="http://schemas.microsoft.com/office/drawing/2014/main" id="{715A6A79-DDEC-44DD-A666-786283F8FEAF}"/>
                    </a:ext>
                  </a:extLst>
                </p:cNvPr>
                <p:cNvSpPr>
                  <a:spLocks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4725650" y="22225000"/>
                  <a:ext cx="95250" cy="206375"/>
                </a:xfrm>
                <a:custGeom>
                  <a:avLst/>
                  <a:gdLst>
                    <a:gd name="T0" fmla="*/ 102 w 164"/>
                    <a:gd name="T1" fmla="*/ 13 h 332"/>
                    <a:gd name="T2" fmla="*/ 91 w 164"/>
                    <a:gd name="T3" fmla="*/ 0 h 332"/>
                    <a:gd name="T4" fmla="*/ 0 w 164"/>
                    <a:gd name="T5" fmla="*/ 32 h 332"/>
                    <a:gd name="T6" fmla="*/ 0 w 164"/>
                    <a:gd name="T7" fmla="*/ 47 h 332"/>
                    <a:gd name="T8" fmla="*/ 65 w 164"/>
                    <a:gd name="T9" fmla="*/ 34 h 332"/>
                    <a:gd name="T10" fmla="*/ 65 w 164"/>
                    <a:gd name="T11" fmla="*/ 293 h 332"/>
                    <a:gd name="T12" fmla="*/ 19 w 164"/>
                    <a:gd name="T13" fmla="*/ 317 h 332"/>
                    <a:gd name="T14" fmla="*/ 3 w 164"/>
                    <a:gd name="T15" fmla="*/ 317 h 332"/>
                    <a:gd name="T16" fmla="*/ 3 w 164"/>
                    <a:gd name="T17" fmla="*/ 332 h 332"/>
                    <a:gd name="T18" fmla="*/ 84 w 164"/>
                    <a:gd name="T19" fmla="*/ 331 h 332"/>
                    <a:gd name="T20" fmla="*/ 164 w 164"/>
                    <a:gd name="T21" fmla="*/ 332 h 332"/>
                    <a:gd name="T22" fmla="*/ 164 w 164"/>
                    <a:gd name="T23" fmla="*/ 317 h 332"/>
                    <a:gd name="T24" fmla="*/ 148 w 164"/>
                    <a:gd name="T25" fmla="*/ 317 h 332"/>
                    <a:gd name="T26" fmla="*/ 102 w 164"/>
                    <a:gd name="T27" fmla="*/ 293 h 332"/>
                    <a:gd name="T28" fmla="*/ 102 w 164"/>
                    <a:gd name="T29" fmla="*/ 13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4" h="332">
                      <a:moveTo>
                        <a:pt x="102" y="13"/>
                      </a:moveTo>
                      <a:cubicBezTo>
                        <a:pt x="102" y="1"/>
                        <a:pt x="102" y="0"/>
                        <a:pt x="91" y="0"/>
                      </a:cubicBezTo>
                      <a:cubicBezTo>
                        <a:pt x="60" y="32"/>
                        <a:pt x="16" y="32"/>
                        <a:pt x="0" y="32"/>
                      </a:cubicBezTo>
                      <a:lnTo>
                        <a:pt x="0" y="47"/>
                      </a:lnTo>
                      <a:cubicBezTo>
                        <a:pt x="10" y="47"/>
                        <a:pt x="39" y="47"/>
                        <a:pt x="65" y="34"/>
                      </a:cubicBezTo>
                      <a:lnTo>
                        <a:pt x="65" y="293"/>
                      </a:lnTo>
                      <a:cubicBezTo>
                        <a:pt x="65" y="311"/>
                        <a:pt x="64" y="317"/>
                        <a:pt x="19" y="317"/>
                      </a:cubicBezTo>
                      <a:lnTo>
                        <a:pt x="3" y="317"/>
                      </a:lnTo>
                      <a:lnTo>
                        <a:pt x="3" y="332"/>
                      </a:lnTo>
                      <a:cubicBezTo>
                        <a:pt x="20" y="331"/>
                        <a:pt x="64" y="331"/>
                        <a:pt x="84" y="331"/>
                      </a:cubicBezTo>
                      <a:cubicBezTo>
                        <a:pt x="104" y="331"/>
                        <a:pt x="147" y="331"/>
                        <a:pt x="164" y="332"/>
                      </a:cubicBezTo>
                      <a:lnTo>
                        <a:pt x="164" y="317"/>
                      </a:lnTo>
                      <a:lnTo>
                        <a:pt x="148" y="317"/>
                      </a:lnTo>
                      <a:cubicBezTo>
                        <a:pt x="104" y="317"/>
                        <a:pt x="102" y="311"/>
                        <a:pt x="102" y="293"/>
                      </a:cubicBezTo>
                      <a:lnTo>
                        <a:pt x="102" y="13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08 1">
                  <a:extLst>
                    <a:ext uri="{FF2B5EF4-FFF2-40B4-BE49-F238E27FC236}">
                      <a16:creationId xmlns:a16="http://schemas.microsoft.com/office/drawing/2014/main" id="{DD941E0A-BAC5-4914-8CFA-B70B3B42325B}"/>
                    </a:ext>
                  </a:extLst>
                </p:cNvPr>
                <p:cNvSpPr>
                  <a:spLocks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862175" y="22199600"/>
                  <a:ext cx="65088" cy="309562"/>
                </a:xfrm>
                <a:custGeom>
                  <a:avLst/>
                  <a:gdLst>
                    <a:gd name="T0" fmla="*/ 109 w 111"/>
                    <a:gd name="T1" fmla="*/ 258 h 499"/>
                    <a:gd name="T2" fmla="*/ 111 w 111"/>
                    <a:gd name="T3" fmla="*/ 249 h 499"/>
                    <a:gd name="T4" fmla="*/ 109 w 111"/>
                    <a:gd name="T5" fmla="*/ 241 h 499"/>
                    <a:gd name="T6" fmla="*/ 21 w 111"/>
                    <a:gd name="T7" fmla="*/ 11 h 499"/>
                    <a:gd name="T8" fmla="*/ 10 w 111"/>
                    <a:gd name="T9" fmla="*/ 0 h 499"/>
                    <a:gd name="T10" fmla="*/ 0 w 111"/>
                    <a:gd name="T11" fmla="*/ 10 h 499"/>
                    <a:gd name="T12" fmla="*/ 2 w 111"/>
                    <a:gd name="T13" fmla="*/ 18 h 499"/>
                    <a:gd name="T14" fmla="*/ 91 w 111"/>
                    <a:gd name="T15" fmla="*/ 249 h 499"/>
                    <a:gd name="T16" fmla="*/ 2 w 111"/>
                    <a:gd name="T17" fmla="*/ 480 h 499"/>
                    <a:gd name="T18" fmla="*/ 0 w 111"/>
                    <a:gd name="T19" fmla="*/ 489 h 499"/>
                    <a:gd name="T20" fmla="*/ 10 w 111"/>
                    <a:gd name="T21" fmla="*/ 499 h 499"/>
                    <a:gd name="T22" fmla="*/ 20 w 111"/>
                    <a:gd name="T23" fmla="*/ 489 h 499"/>
                    <a:gd name="T24" fmla="*/ 109 w 111"/>
                    <a:gd name="T25" fmla="*/ 25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499">
                      <a:moveTo>
                        <a:pt x="109" y="258"/>
                      </a:moveTo>
                      <a:cubicBezTo>
                        <a:pt x="111" y="252"/>
                        <a:pt x="111" y="251"/>
                        <a:pt x="111" y="249"/>
                      </a:cubicBezTo>
                      <a:cubicBezTo>
                        <a:pt x="111" y="248"/>
                        <a:pt x="111" y="247"/>
                        <a:pt x="109" y="241"/>
                      </a:cubicBezTo>
                      <a:lnTo>
                        <a:pt x="21" y="11"/>
                      </a:lnTo>
                      <a:cubicBezTo>
                        <a:pt x="18" y="3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1"/>
                        <a:pt x="0" y="12"/>
                        <a:pt x="2" y="18"/>
                      </a:cubicBezTo>
                      <a:lnTo>
                        <a:pt x="91" y="249"/>
                      </a:lnTo>
                      <a:lnTo>
                        <a:pt x="2" y="480"/>
                      </a:lnTo>
                      <a:cubicBezTo>
                        <a:pt x="0" y="485"/>
                        <a:pt x="0" y="486"/>
                        <a:pt x="0" y="489"/>
                      </a:cubicBezTo>
                      <a:cubicBezTo>
                        <a:pt x="0" y="494"/>
                        <a:pt x="4" y="499"/>
                        <a:pt x="10" y="499"/>
                      </a:cubicBezTo>
                      <a:cubicBezTo>
                        <a:pt x="16" y="499"/>
                        <a:pt x="18" y="494"/>
                        <a:pt x="20" y="489"/>
                      </a:cubicBezTo>
                      <a:lnTo>
                        <a:pt x="109" y="25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09 1">
                  <a:extLst>
                    <a:ext uri="{FF2B5EF4-FFF2-40B4-BE49-F238E27FC236}">
                      <a16:creationId xmlns:a16="http://schemas.microsoft.com/office/drawing/2014/main" id="{47FE5809-D1EB-47CC-948A-9DE8F88B3691}"/>
                    </a:ext>
                  </a:extLst>
                </p:cNvPr>
                <p:cNvSpPr>
                  <a:spLocks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041563" y="22250400"/>
                  <a:ext cx="195263" cy="206375"/>
                </a:xfrm>
                <a:custGeom>
                  <a:avLst/>
                  <a:gdLst>
                    <a:gd name="T0" fmla="*/ 176 w 332"/>
                    <a:gd name="T1" fmla="*/ 176 h 332"/>
                    <a:gd name="T2" fmla="*/ 315 w 332"/>
                    <a:gd name="T3" fmla="*/ 176 h 332"/>
                    <a:gd name="T4" fmla="*/ 332 w 332"/>
                    <a:gd name="T5" fmla="*/ 166 h 332"/>
                    <a:gd name="T6" fmla="*/ 315 w 332"/>
                    <a:gd name="T7" fmla="*/ 156 h 332"/>
                    <a:gd name="T8" fmla="*/ 176 w 332"/>
                    <a:gd name="T9" fmla="*/ 156 h 332"/>
                    <a:gd name="T10" fmla="*/ 176 w 332"/>
                    <a:gd name="T11" fmla="*/ 17 h 332"/>
                    <a:gd name="T12" fmla="*/ 166 w 332"/>
                    <a:gd name="T13" fmla="*/ 0 h 332"/>
                    <a:gd name="T14" fmla="*/ 156 w 332"/>
                    <a:gd name="T15" fmla="*/ 17 h 332"/>
                    <a:gd name="T16" fmla="*/ 156 w 332"/>
                    <a:gd name="T17" fmla="*/ 156 h 332"/>
                    <a:gd name="T18" fmla="*/ 16 w 332"/>
                    <a:gd name="T19" fmla="*/ 156 h 332"/>
                    <a:gd name="T20" fmla="*/ 0 w 332"/>
                    <a:gd name="T21" fmla="*/ 166 h 332"/>
                    <a:gd name="T22" fmla="*/ 16 w 332"/>
                    <a:gd name="T23" fmla="*/ 176 h 332"/>
                    <a:gd name="T24" fmla="*/ 156 w 332"/>
                    <a:gd name="T25" fmla="*/ 176 h 332"/>
                    <a:gd name="T26" fmla="*/ 156 w 332"/>
                    <a:gd name="T27" fmla="*/ 316 h 332"/>
                    <a:gd name="T28" fmla="*/ 166 w 332"/>
                    <a:gd name="T29" fmla="*/ 332 h 332"/>
                    <a:gd name="T30" fmla="*/ 176 w 332"/>
                    <a:gd name="T31" fmla="*/ 316 h 332"/>
                    <a:gd name="T32" fmla="*/ 176 w 332"/>
                    <a:gd name="T33" fmla="*/ 176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2" h="332">
                      <a:moveTo>
                        <a:pt x="176" y="176"/>
                      </a:moveTo>
                      <a:lnTo>
                        <a:pt x="315" y="176"/>
                      </a:lnTo>
                      <a:cubicBezTo>
                        <a:pt x="322" y="176"/>
                        <a:pt x="332" y="176"/>
                        <a:pt x="332" y="166"/>
                      </a:cubicBezTo>
                      <a:cubicBezTo>
                        <a:pt x="332" y="156"/>
                        <a:pt x="322" y="156"/>
                        <a:pt x="315" y="156"/>
                      </a:cubicBezTo>
                      <a:lnTo>
                        <a:pt x="176" y="156"/>
                      </a:lnTo>
                      <a:lnTo>
                        <a:pt x="176" y="17"/>
                      </a:lnTo>
                      <a:cubicBezTo>
                        <a:pt x="176" y="10"/>
                        <a:pt x="176" y="0"/>
                        <a:pt x="166" y="0"/>
                      </a:cubicBezTo>
                      <a:cubicBezTo>
                        <a:pt x="156" y="0"/>
                        <a:pt x="156" y="10"/>
                        <a:pt x="156" y="17"/>
                      </a:cubicBezTo>
                      <a:lnTo>
                        <a:pt x="156" y="156"/>
                      </a:lnTo>
                      <a:lnTo>
                        <a:pt x="16" y="156"/>
                      </a:lnTo>
                      <a:cubicBezTo>
                        <a:pt x="9" y="156"/>
                        <a:pt x="0" y="156"/>
                        <a:pt x="0" y="166"/>
                      </a:cubicBezTo>
                      <a:cubicBezTo>
                        <a:pt x="0" y="176"/>
                        <a:pt x="9" y="176"/>
                        <a:pt x="16" y="176"/>
                      </a:cubicBezTo>
                      <a:lnTo>
                        <a:pt x="156" y="176"/>
                      </a:lnTo>
                      <a:lnTo>
                        <a:pt x="156" y="316"/>
                      </a:lnTo>
                      <a:cubicBezTo>
                        <a:pt x="156" y="323"/>
                        <a:pt x="156" y="332"/>
                        <a:pt x="166" y="332"/>
                      </a:cubicBezTo>
                      <a:cubicBezTo>
                        <a:pt x="176" y="332"/>
                        <a:pt x="176" y="323"/>
                        <a:pt x="176" y="316"/>
                      </a:cubicBezTo>
                      <a:lnTo>
                        <a:pt x="176" y="176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10 1">
                  <a:extLst>
                    <a:ext uri="{FF2B5EF4-FFF2-40B4-BE49-F238E27FC236}">
                      <a16:creationId xmlns:a16="http://schemas.microsoft.com/office/drawing/2014/main" id="{E94F0DFB-304B-46A8-87A8-EE67ED1C458C}"/>
                    </a:ext>
                  </a:extLst>
                </p:cNvPr>
                <p:cNvSpPr>
                  <a:spLocks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354300" y="22199600"/>
                  <a:ext cx="11113" cy="309562"/>
                </a:xfrm>
                <a:custGeom>
                  <a:avLst/>
                  <a:gdLst>
                    <a:gd name="T0" fmla="*/ 19 w 19"/>
                    <a:gd name="T1" fmla="*/ 18 h 499"/>
                    <a:gd name="T2" fmla="*/ 9 w 19"/>
                    <a:gd name="T3" fmla="*/ 0 h 499"/>
                    <a:gd name="T4" fmla="*/ 0 w 19"/>
                    <a:gd name="T5" fmla="*/ 18 h 499"/>
                    <a:gd name="T6" fmla="*/ 0 w 19"/>
                    <a:gd name="T7" fmla="*/ 481 h 499"/>
                    <a:gd name="T8" fmla="*/ 9 w 19"/>
                    <a:gd name="T9" fmla="*/ 499 h 499"/>
                    <a:gd name="T10" fmla="*/ 19 w 19"/>
                    <a:gd name="T11" fmla="*/ 481 h 499"/>
                    <a:gd name="T12" fmla="*/ 19 w 19"/>
                    <a:gd name="T13" fmla="*/ 1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499">
                      <a:moveTo>
                        <a:pt x="19" y="18"/>
                      </a:moveTo>
                      <a:cubicBezTo>
                        <a:pt x="19" y="9"/>
                        <a:pt x="19" y="0"/>
                        <a:pt x="9" y="0"/>
                      </a:cubicBezTo>
                      <a:cubicBezTo>
                        <a:pt x="0" y="0"/>
                        <a:pt x="0" y="9"/>
                        <a:pt x="0" y="18"/>
                      </a:cubicBezTo>
                      <a:lnTo>
                        <a:pt x="0" y="481"/>
                      </a:lnTo>
                      <a:cubicBezTo>
                        <a:pt x="0" y="490"/>
                        <a:pt x="0" y="499"/>
                        <a:pt x="9" y="499"/>
                      </a:cubicBezTo>
                      <a:cubicBezTo>
                        <a:pt x="19" y="499"/>
                        <a:pt x="19" y="490"/>
                        <a:pt x="19" y="481"/>
                      </a:cubicBezTo>
                      <a:lnTo>
                        <a:pt x="19" y="1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11 1">
                  <a:extLst>
                    <a:ext uri="{FF2B5EF4-FFF2-40B4-BE49-F238E27FC236}">
                      <a16:creationId xmlns:a16="http://schemas.microsoft.com/office/drawing/2014/main" id="{E420E8C7-D06E-45D8-87A5-1F691CA0C3B4}"/>
                    </a:ext>
                  </a:extLst>
                </p:cNvPr>
                <p:cNvSpPr>
                  <a:spLocks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417800" y="22250400"/>
                  <a:ext cx="195263" cy="206375"/>
                </a:xfrm>
                <a:custGeom>
                  <a:avLst/>
                  <a:gdLst>
                    <a:gd name="T0" fmla="*/ 176 w 331"/>
                    <a:gd name="T1" fmla="*/ 176 h 332"/>
                    <a:gd name="T2" fmla="*/ 315 w 331"/>
                    <a:gd name="T3" fmla="*/ 176 h 332"/>
                    <a:gd name="T4" fmla="*/ 331 w 331"/>
                    <a:gd name="T5" fmla="*/ 166 h 332"/>
                    <a:gd name="T6" fmla="*/ 315 w 331"/>
                    <a:gd name="T7" fmla="*/ 156 h 332"/>
                    <a:gd name="T8" fmla="*/ 176 w 331"/>
                    <a:gd name="T9" fmla="*/ 156 h 332"/>
                    <a:gd name="T10" fmla="*/ 176 w 331"/>
                    <a:gd name="T11" fmla="*/ 17 h 332"/>
                    <a:gd name="T12" fmla="*/ 166 w 331"/>
                    <a:gd name="T13" fmla="*/ 0 h 332"/>
                    <a:gd name="T14" fmla="*/ 156 w 331"/>
                    <a:gd name="T15" fmla="*/ 17 h 332"/>
                    <a:gd name="T16" fmla="*/ 156 w 331"/>
                    <a:gd name="T17" fmla="*/ 156 h 332"/>
                    <a:gd name="T18" fmla="*/ 16 w 331"/>
                    <a:gd name="T19" fmla="*/ 156 h 332"/>
                    <a:gd name="T20" fmla="*/ 0 w 331"/>
                    <a:gd name="T21" fmla="*/ 166 h 332"/>
                    <a:gd name="T22" fmla="*/ 16 w 331"/>
                    <a:gd name="T23" fmla="*/ 176 h 332"/>
                    <a:gd name="T24" fmla="*/ 156 w 331"/>
                    <a:gd name="T25" fmla="*/ 176 h 332"/>
                    <a:gd name="T26" fmla="*/ 156 w 331"/>
                    <a:gd name="T27" fmla="*/ 316 h 332"/>
                    <a:gd name="T28" fmla="*/ 166 w 331"/>
                    <a:gd name="T29" fmla="*/ 332 h 332"/>
                    <a:gd name="T30" fmla="*/ 176 w 331"/>
                    <a:gd name="T31" fmla="*/ 316 h 332"/>
                    <a:gd name="T32" fmla="*/ 176 w 331"/>
                    <a:gd name="T33" fmla="*/ 176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1" h="332">
                      <a:moveTo>
                        <a:pt x="176" y="176"/>
                      </a:moveTo>
                      <a:lnTo>
                        <a:pt x="315" y="176"/>
                      </a:lnTo>
                      <a:cubicBezTo>
                        <a:pt x="322" y="176"/>
                        <a:pt x="331" y="176"/>
                        <a:pt x="331" y="166"/>
                      </a:cubicBezTo>
                      <a:cubicBezTo>
                        <a:pt x="331" y="156"/>
                        <a:pt x="322" y="156"/>
                        <a:pt x="315" y="156"/>
                      </a:cubicBezTo>
                      <a:lnTo>
                        <a:pt x="176" y="156"/>
                      </a:lnTo>
                      <a:lnTo>
                        <a:pt x="176" y="17"/>
                      </a:lnTo>
                      <a:cubicBezTo>
                        <a:pt x="176" y="10"/>
                        <a:pt x="176" y="0"/>
                        <a:pt x="166" y="0"/>
                      </a:cubicBezTo>
                      <a:cubicBezTo>
                        <a:pt x="156" y="0"/>
                        <a:pt x="156" y="10"/>
                        <a:pt x="156" y="17"/>
                      </a:cubicBezTo>
                      <a:lnTo>
                        <a:pt x="156" y="156"/>
                      </a:lnTo>
                      <a:lnTo>
                        <a:pt x="16" y="156"/>
                      </a:lnTo>
                      <a:cubicBezTo>
                        <a:pt x="9" y="156"/>
                        <a:pt x="0" y="156"/>
                        <a:pt x="0" y="166"/>
                      </a:cubicBezTo>
                      <a:cubicBezTo>
                        <a:pt x="0" y="176"/>
                        <a:pt x="9" y="176"/>
                        <a:pt x="16" y="176"/>
                      </a:cubicBezTo>
                      <a:lnTo>
                        <a:pt x="156" y="176"/>
                      </a:lnTo>
                      <a:lnTo>
                        <a:pt x="156" y="316"/>
                      </a:lnTo>
                      <a:cubicBezTo>
                        <a:pt x="156" y="323"/>
                        <a:pt x="156" y="332"/>
                        <a:pt x="166" y="332"/>
                      </a:cubicBezTo>
                      <a:cubicBezTo>
                        <a:pt x="176" y="332"/>
                        <a:pt x="176" y="323"/>
                        <a:pt x="176" y="316"/>
                      </a:cubicBezTo>
                      <a:lnTo>
                        <a:pt x="176" y="176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12 1">
                  <a:extLst>
                    <a:ext uri="{FF2B5EF4-FFF2-40B4-BE49-F238E27FC236}">
                      <a16:creationId xmlns:a16="http://schemas.microsoft.com/office/drawing/2014/main" id="{62060937-62E8-493B-AC4B-181DACBB5151}"/>
                    </a:ext>
                  </a:extLst>
                </p:cNvPr>
                <p:cNvSpPr>
                  <a:spLocks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15655925" y="22225000"/>
                  <a:ext cx="96838" cy="206375"/>
                </a:xfrm>
                <a:custGeom>
                  <a:avLst/>
                  <a:gdLst>
                    <a:gd name="T0" fmla="*/ 102 w 164"/>
                    <a:gd name="T1" fmla="*/ 13 h 332"/>
                    <a:gd name="T2" fmla="*/ 90 w 164"/>
                    <a:gd name="T3" fmla="*/ 0 h 332"/>
                    <a:gd name="T4" fmla="*/ 0 w 164"/>
                    <a:gd name="T5" fmla="*/ 32 h 332"/>
                    <a:gd name="T6" fmla="*/ 0 w 164"/>
                    <a:gd name="T7" fmla="*/ 47 h 332"/>
                    <a:gd name="T8" fmla="*/ 65 w 164"/>
                    <a:gd name="T9" fmla="*/ 34 h 332"/>
                    <a:gd name="T10" fmla="*/ 65 w 164"/>
                    <a:gd name="T11" fmla="*/ 293 h 332"/>
                    <a:gd name="T12" fmla="*/ 18 w 164"/>
                    <a:gd name="T13" fmla="*/ 317 h 332"/>
                    <a:gd name="T14" fmla="*/ 3 w 164"/>
                    <a:gd name="T15" fmla="*/ 317 h 332"/>
                    <a:gd name="T16" fmla="*/ 3 w 164"/>
                    <a:gd name="T17" fmla="*/ 332 h 332"/>
                    <a:gd name="T18" fmla="*/ 83 w 164"/>
                    <a:gd name="T19" fmla="*/ 331 h 332"/>
                    <a:gd name="T20" fmla="*/ 164 w 164"/>
                    <a:gd name="T21" fmla="*/ 332 h 332"/>
                    <a:gd name="T22" fmla="*/ 164 w 164"/>
                    <a:gd name="T23" fmla="*/ 317 h 332"/>
                    <a:gd name="T24" fmla="*/ 148 w 164"/>
                    <a:gd name="T25" fmla="*/ 317 h 332"/>
                    <a:gd name="T26" fmla="*/ 102 w 164"/>
                    <a:gd name="T27" fmla="*/ 293 h 332"/>
                    <a:gd name="T28" fmla="*/ 102 w 164"/>
                    <a:gd name="T29" fmla="*/ 13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4" h="332">
                      <a:moveTo>
                        <a:pt x="102" y="13"/>
                      </a:moveTo>
                      <a:cubicBezTo>
                        <a:pt x="102" y="1"/>
                        <a:pt x="102" y="0"/>
                        <a:pt x="90" y="0"/>
                      </a:cubicBezTo>
                      <a:cubicBezTo>
                        <a:pt x="59" y="32"/>
                        <a:pt x="15" y="32"/>
                        <a:pt x="0" y="32"/>
                      </a:cubicBezTo>
                      <a:lnTo>
                        <a:pt x="0" y="47"/>
                      </a:lnTo>
                      <a:cubicBezTo>
                        <a:pt x="10" y="47"/>
                        <a:pt x="39" y="47"/>
                        <a:pt x="65" y="34"/>
                      </a:cubicBezTo>
                      <a:lnTo>
                        <a:pt x="65" y="293"/>
                      </a:lnTo>
                      <a:cubicBezTo>
                        <a:pt x="65" y="311"/>
                        <a:pt x="63" y="317"/>
                        <a:pt x="18" y="317"/>
                      </a:cubicBezTo>
                      <a:lnTo>
                        <a:pt x="3" y="317"/>
                      </a:lnTo>
                      <a:lnTo>
                        <a:pt x="3" y="332"/>
                      </a:lnTo>
                      <a:cubicBezTo>
                        <a:pt x="20" y="331"/>
                        <a:pt x="63" y="331"/>
                        <a:pt x="83" y="331"/>
                      </a:cubicBezTo>
                      <a:cubicBezTo>
                        <a:pt x="103" y="331"/>
                        <a:pt x="147" y="331"/>
                        <a:pt x="164" y="332"/>
                      </a:cubicBezTo>
                      <a:lnTo>
                        <a:pt x="164" y="317"/>
                      </a:lnTo>
                      <a:lnTo>
                        <a:pt x="148" y="317"/>
                      </a:lnTo>
                      <a:cubicBezTo>
                        <a:pt x="103" y="317"/>
                        <a:pt x="102" y="311"/>
                        <a:pt x="102" y="293"/>
                      </a:cubicBezTo>
                      <a:lnTo>
                        <a:pt x="102" y="13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13 1">
                  <a:extLst>
                    <a:ext uri="{FF2B5EF4-FFF2-40B4-BE49-F238E27FC236}">
                      <a16:creationId xmlns:a16="http://schemas.microsoft.com/office/drawing/2014/main" id="{3D3D579A-CAFA-477C-8EF2-D6EB215ED12B}"/>
                    </a:ext>
                  </a:extLst>
                </p:cNvPr>
                <p:cNvSpPr>
                  <a:spLocks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15792450" y="22199600"/>
                  <a:ext cx="65088" cy="309562"/>
                </a:xfrm>
                <a:custGeom>
                  <a:avLst/>
                  <a:gdLst>
                    <a:gd name="T0" fmla="*/ 108 w 111"/>
                    <a:gd name="T1" fmla="*/ 258 h 499"/>
                    <a:gd name="T2" fmla="*/ 111 w 111"/>
                    <a:gd name="T3" fmla="*/ 249 h 499"/>
                    <a:gd name="T4" fmla="*/ 108 w 111"/>
                    <a:gd name="T5" fmla="*/ 241 h 499"/>
                    <a:gd name="T6" fmla="*/ 21 w 111"/>
                    <a:gd name="T7" fmla="*/ 11 h 499"/>
                    <a:gd name="T8" fmla="*/ 10 w 111"/>
                    <a:gd name="T9" fmla="*/ 0 h 499"/>
                    <a:gd name="T10" fmla="*/ 0 w 111"/>
                    <a:gd name="T11" fmla="*/ 10 h 499"/>
                    <a:gd name="T12" fmla="*/ 2 w 111"/>
                    <a:gd name="T13" fmla="*/ 18 h 499"/>
                    <a:gd name="T14" fmla="*/ 90 w 111"/>
                    <a:gd name="T15" fmla="*/ 249 h 499"/>
                    <a:gd name="T16" fmla="*/ 2 w 111"/>
                    <a:gd name="T17" fmla="*/ 480 h 499"/>
                    <a:gd name="T18" fmla="*/ 0 w 111"/>
                    <a:gd name="T19" fmla="*/ 489 h 499"/>
                    <a:gd name="T20" fmla="*/ 10 w 111"/>
                    <a:gd name="T21" fmla="*/ 499 h 499"/>
                    <a:gd name="T22" fmla="*/ 20 w 111"/>
                    <a:gd name="T23" fmla="*/ 489 h 499"/>
                    <a:gd name="T24" fmla="*/ 108 w 111"/>
                    <a:gd name="T25" fmla="*/ 25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499">
                      <a:moveTo>
                        <a:pt x="108" y="258"/>
                      </a:moveTo>
                      <a:cubicBezTo>
                        <a:pt x="111" y="252"/>
                        <a:pt x="111" y="251"/>
                        <a:pt x="111" y="249"/>
                      </a:cubicBezTo>
                      <a:cubicBezTo>
                        <a:pt x="111" y="248"/>
                        <a:pt x="111" y="247"/>
                        <a:pt x="108" y="241"/>
                      </a:cubicBezTo>
                      <a:lnTo>
                        <a:pt x="21" y="11"/>
                      </a:lnTo>
                      <a:cubicBezTo>
                        <a:pt x="18" y="3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1"/>
                        <a:pt x="0" y="12"/>
                        <a:pt x="2" y="18"/>
                      </a:cubicBezTo>
                      <a:lnTo>
                        <a:pt x="90" y="249"/>
                      </a:lnTo>
                      <a:lnTo>
                        <a:pt x="2" y="480"/>
                      </a:lnTo>
                      <a:cubicBezTo>
                        <a:pt x="0" y="485"/>
                        <a:pt x="0" y="486"/>
                        <a:pt x="0" y="489"/>
                      </a:cubicBezTo>
                      <a:cubicBezTo>
                        <a:pt x="0" y="494"/>
                        <a:pt x="4" y="499"/>
                        <a:pt x="10" y="499"/>
                      </a:cubicBezTo>
                      <a:cubicBezTo>
                        <a:pt x="16" y="499"/>
                        <a:pt x="18" y="494"/>
                        <a:pt x="20" y="489"/>
                      </a:cubicBezTo>
                      <a:lnTo>
                        <a:pt x="108" y="25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14 1">
                  <a:extLst>
                    <a:ext uri="{FF2B5EF4-FFF2-40B4-BE49-F238E27FC236}">
                      <a16:creationId xmlns:a16="http://schemas.microsoft.com/office/drawing/2014/main" id="{246833E9-A500-4270-8DC8-F8D13B73F9FC}"/>
                    </a:ext>
                  </a:extLst>
                </p:cNvPr>
                <p:cNvSpPr>
                  <a:spLocks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5906750" y="22199600"/>
                  <a:ext cx="68263" cy="309562"/>
                </a:xfrm>
                <a:custGeom>
                  <a:avLst/>
                  <a:gdLst>
                    <a:gd name="T0" fmla="*/ 116 w 116"/>
                    <a:gd name="T1" fmla="*/ 249 h 499"/>
                    <a:gd name="T2" fmla="*/ 83 w 116"/>
                    <a:gd name="T3" fmla="*/ 94 h 499"/>
                    <a:gd name="T4" fmla="*/ 5 w 116"/>
                    <a:gd name="T5" fmla="*/ 0 h 499"/>
                    <a:gd name="T6" fmla="*/ 0 w 116"/>
                    <a:gd name="T7" fmla="*/ 5 h 499"/>
                    <a:gd name="T8" fmla="*/ 10 w 116"/>
                    <a:gd name="T9" fmla="*/ 16 h 499"/>
                    <a:gd name="T10" fmla="*/ 87 w 116"/>
                    <a:gd name="T11" fmla="*/ 249 h 499"/>
                    <a:gd name="T12" fmla="*/ 7 w 116"/>
                    <a:gd name="T13" fmla="*/ 485 h 499"/>
                    <a:gd name="T14" fmla="*/ 0 w 116"/>
                    <a:gd name="T15" fmla="*/ 494 h 499"/>
                    <a:gd name="T16" fmla="*/ 5 w 116"/>
                    <a:gd name="T17" fmla="*/ 499 h 499"/>
                    <a:gd name="T18" fmla="*/ 85 w 116"/>
                    <a:gd name="T19" fmla="*/ 401 h 499"/>
                    <a:gd name="T20" fmla="*/ 116 w 116"/>
                    <a:gd name="T21" fmla="*/ 24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499">
                      <a:moveTo>
                        <a:pt x="116" y="249"/>
                      </a:moveTo>
                      <a:cubicBezTo>
                        <a:pt x="116" y="210"/>
                        <a:pt x="111" y="150"/>
                        <a:pt x="83" y="94"/>
                      </a:cubicBezTo>
                      <a:cubicBezTo>
                        <a:pt x="53" y="32"/>
                        <a:pt x="10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6"/>
                        <a:pt x="0" y="7"/>
                        <a:pt x="10" y="16"/>
                      </a:cubicBezTo>
                      <a:cubicBezTo>
                        <a:pt x="59" y="66"/>
                        <a:pt x="87" y="145"/>
                        <a:pt x="87" y="249"/>
                      </a:cubicBezTo>
                      <a:cubicBezTo>
                        <a:pt x="87" y="335"/>
                        <a:pt x="69" y="422"/>
                        <a:pt x="7" y="485"/>
                      </a:cubicBezTo>
                      <a:cubicBezTo>
                        <a:pt x="0" y="491"/>
                        <a:pt x="0" y="492"/>
                        <a:pt x="0" y="494"/>
                      </a:cubicBezTo>
                      <a:cubicBezTo>
                        <a:pt x="0" y="497"/>
                        <a:pt x="2" y="499"/>
                        <a:pt x="5" y="499"/>
                      </a:cubicBezTo>
                      <a:cubicBezTo>
                        <a:pt x="10" y="499"/>
                        <a:pt x="55" y="465"/>
                        <a:pt x="85" y="401"/>
                      </a:cubicBezTo>
                      <a:cubicBezTo>
                        <a:pt x="110" y="347"/>
                        <a:pt x="116" y="291"/>
                        <a:pt x="116" y="24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98D16C28-F831-4AB2-BCCA-798F528C253B}"/>
                    </a:ext>
                  </a:extLst>
                </p:cNvPr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13928725" y="22348031"/>
                  <a:ext cx="309564" cy="111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9564" h="11114">
                      <a:moveTo>
                        <a:pt x="0" y="11113"/>
                      </a:moveTo>
                      <a:lnTo>
                        <a:pt x="309563" y="11113"/>
                      </a:lnTo>
                      <a:lnTo>
                        <a:pt x="30956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F655EB42-8FB5-4B49-B839-27E2A80015C0}"/>
                    </a:ext>
                  </a:extLst>
                </p:cNvPr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14120813" y="22383750"/>
                  <a:ext cx="117476" cy="95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7476" h="9526">
                      <a:moveTo>
                        <a:pt x="0" y="9525"/>
                      </a:moveTo>
                      <a:lnTo>
                        <a:pt x="117475" y="9525"/>
                      </a:lnTo>
                      <a:lnTo>
                        <a:pt x="11747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044C71FD-3F24-4B7C-AF61-EDC61A791EFD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0"/>
                </p:custDataLst>
              </p:nvPr>
            </p:nvGrpSpPr>
            <p:grpSpPr>
              <a:xfrm>
                <a:off x="24059756" y="28343878"/>
                <a:ext cx="3060698" cy="433387"/>
                <a:chOff x="16857664" y="22166263"/>
                <a:chExt cx="3060698" cy="433387"/>
              </a:xfrm>
            </p:grpSpPr>
            <p:sp>
              <p:nvSpPr>
                <p:cNvPr id="270" name="Freeform 70 1">
                  <a:extLst>
                    <a:ext uri="{FF2B5EF4-FFF2-40B4-BE49-F238E27FC236}">
                      <a16:creationId xmlns:a16="http://schemas.microsoft.com/office/drawing/2014/main" id="{E11919AE-191C-4C2C-ACB6-3CBEDCE23FD4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6976725" y="22166263"/>
                  <a:ext cx="73025" cy="142875"/>
                </a:xfrm>
                <a:custGeom>
                  <a:avLst/>
                  <a:gdLst>
                    <a:gd name="T0" fmla="*/ 79 w 127"/>
                    <a:gd name="T1" fmla="*/ 10 h 232"/>
                    <a:gd name="T2" fmla="*/ 68 w 127"/>
                    <a:gd name="T3" fmla="*/ 0 h 232"/>
                    <a:gd name="T4" fmla="*/ 0 w 127"/>
                    <a:gd name="T5" fmla="*/ 22 h 232"/>
                    <a:gd name="T6" fmla="*/ 0 w 127"/>
                    <a:gd name="T7" fmla="*/ 35 h 232"/>
                    <a:gd name="T8" fmla="*/ 50 w 127"/>
                    <a:gd name="T9" fmla="*/ 25 h 232"/>
                    <a:gd name="T10" fmla="*/ 50 w 127"/>
                    <a:gd name="T11" fmla="*/ 203 h 232"/>
                    <a:gd name="T12" fmla="*/ 16 w 127"/>
                    <a:gd name="T13" fmla="*/ 219 h 232"/>
                    <a:gd name="T14" fmla="*/ 2 w 127"/>
                    <a:gd name="T15" fmla="*/ 219 h 232"/>
                    <a:gd name="T16" fmla="*/ 2 w 127"/>
                    <a:gd name="T17" fmla="*/ 232 h 232"/>
                    <a:gd name="T18" fmla="*/ 64 w 127"/>
                    <a:gd name="T19" fmla="*/ 230 h 232"/>
                    <a:gd name="T20" fmla="*/ 127 w 127"/>
                    <a:gd name="T21" fmla="*/ 232 h 232"/>
                    <a:gd name="T22" fmla="*/ 127 w 127"/>
                    <a:gd name="T23" fmla="*/ 219 h 232"/>
                    <a:gd name="T24" fmla="*/ 114 w 127"/>
                    <a:gd name="T25" fmla="*/ 219 h 232"/>
                    <a:gd name="T26" fmla="*/ 79 w 127"/>
                    <a:gd name="T27" fmla="*/ 203 h 232"/>
                    <a:gd name="T28" fmla="*/ 79 w 127"/>
                    <a:gd name="T29" fmla="*/ 1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" h="232">
                      <a:moveTo>
                        <a:pt x="79" y="10"/>
                      </a:moveTo>
                      <a:cubicBezTo>
                        <a:pt x="79" y="1"/>
                        <a:pt x="78" y="0"/>
                        <a:pt x="68" y="0"/>
                      </a:cubicBezTo>
                      <a:cubicBezTo>
                        <a:pt x="46" y="22"/>
                        <a:pt x="14" y="22"/>
                        <a:pt x="0" y="22"/>
                      </a:cubicBezTo>
                      <a:lnTo>
                        <a:pt x="0" y="35"/>
                      </a:lnTo>
                      <a:cubicBezTo>
                        <a:pt x="8" y="35"/>
                        <a:pt x="31" y="35"/>
                        <a:pt x="50" y="25"/>
                      </a:cubicBezTo>
                      <a:lnTo>
                        <a:pt x="50" y="203"/>
                      </a:lnTo>
                      <a:cubicBezTo>
                        <a:pt x="50" y="215"/>
                        <a:pt x="50" y="219"/>
                        <a:pt x="16" y="219"/>
                      </a:cubicBezTo>
                      <a:lnTo>
                        <a:pt x="2" y="219"/>
                      </a:lnTo>
                      <a:lnTo>
                        <a:pt x="2" y="232"/>
                      </a:lnTo>
                      <a:cubicBezTo>
                        <a:pt x="9" y="231"/>
                        <a:pt x="52" y="230"/>
                        <a:pt x="64" y="230"/>
                      </a:cubicBezTo>
                      <a:cubicBezTo>
                        <a:pt x="75" y="230"/>
                        <a:pt x="119" y="231"/>
                        <a:pt x="127" y="232"/>
                      </a:cubicBezTo>
                      <a:lnTo>
                        <a:pt x="127" y="219"/>
                      </a:lnTo>
                      <a:lnTo>
                        <a:pt x="114" y="219"/>
                      </a:lnTo>
                      <a:cubicBezTo>
                        <a:pt x="79" y="219"/>
                        <a:pt x="79" y="215"/>
                        <a:pt x="79" y="203"/>
                      </a:cubicBezTo>
                      <a:lnTo>
                        <a:pt x="79" y="1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72 1">
                  <a:extLst>
                    <a:ext uri="{FF2B5EF4-FFF2-40B4-BE49-F238E27FC236}">
                      <a16:creationId xmlns:a16="http://schemas.microsoft.com/office/drawing/2014/main" id="{A8D62299-C417-405B-88A9-04ACE21A5304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6876713" y="22382163"/>
                  <a:ext cx="177800" cy="217487"/>
                </a:xfrm>
                <a:custGeom>
                  <a:avLst/>
                  <a:gdLst>
                    <a:gd name="T0" fmla="*/ 122 w 303"/>
                    <a:gd name="T1" fmla="*/ 311 h 349"/>
                    <a:gd name="T2" fmla="*/ 53 w 303"/>
                    <a:gd name="T3" fmla="*/ 175 h 349"/>
                    <a:gd name="T4" fmla="*/ 48 w 303"/>
                    <a:gd name="T5" fmla="*/ 170 h 349"/>
                    <a:gd name="T6" fmla="*/ 42 w 303"/>
                    <a:gd name="T7" fmla="*/ 172 h 349"/>
                    <a:gd name="T8" fmla="*/ 5 w 303"/>
                    <a:gd name="T9" fmla="*/ 197 h 349"/>
                    <a:gd name="T10" fmla="*/ 0 w 303"/>
                    <a:gd name="T11" fmla="*/ 203 h 349"/>
                    <a:gd name="T12" fmla="*/ 5 w 303"/>
                    <a:gd name="T13" fmla="*/ 208 h 349"/>
                    <a:gd name="T14" fmla="*/ 11 w 303"/>
                    <a:gd name="T15" fmla="*/ 205 h 349"/>
                    <a:gd name="T16" fmla="*/ 30 w 303"/>
                    <a:gd name="T17" fmla="*/ 192 h 349"/>
                    <a:gd name="T18" fmla="*/ 106 w 303"/>
                    <a:gd name="T19" fmla="*/ 343 h 349"/>
                    <a:gd name="T20" fmla="*/ 114 w 303"/>
                    <a:gd name="T21" fmla="*/ 349 h 349"/>
                    <a:gd name="T22" fmla="*/ 124 w 303"/>
                    <a:gd name="T23" fmla="*/ 342 h 349"/>
                    <a:gd name="T24" fmla="*/ 300 w 303"/>
                    <a:gd name="T25" fmla="*/ 16 h 349"/>
                    <a:gd name="T26" fmla="*/ 303 w 303"/>
                    <a:gd name="T27" fmla="*/ 9 h 349"/>
                    <a:gd name="T28" fmla="*/ 294 w 303"/>
                    <a:gd name="T29" fmla="*/ 0 h 349"/>
                    <a:gd name="T30" fmla="*/ 285 w 303"/>
                    <a:gd name="T31" fmla="*/ 7 h 349"/>
                    <a:gd name="T32" fmla="*/ 122 w 303"/>
                    <a:gd name="T33" fmla="*/ 31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3" h="349">
                      <a:moveTo>
                        <a:pt x="122" y="311"/>
                      </a:moveTo>
                      <a:lnTo>
                        <a:pt x="53" y="175"/>
                      </a:lnTo>
                      <a:cubicBezTo>
                        <a:pt x="52" y="172"/>
                        <a:pt x="51" y="170"/>
                        <a:pt x="48" y="170"/>
                      </a:cubicBezTo>
                      <a:cubicBezTo>
                        <a:pt x="46" y="170"/>
                        <a:pt x="46" y="170"/>
                        <a:pt x="42" y="172"/>
                      </a:cubicBezTo>
                      <a:lnTo>
                        <a:pt x="5" y="197"/>
                      </a:lnTo>
                      <a:cubicBezTo>
                        <a:pt x="0" y="200"/>
                        <a:pt x="0" y="202"/>
                        <a:pt x="0" y="203"/>
                      </a:cubicBezTo>
                      <a:cubicBezTo>
                        <a:pt x="0" y="205"/>
                        <a:pt x="2" y="208"/>
                        <a:pt x="5" y="208"/>
                      </a:cubicBezTo>
                      <a:cubicBezTo>
                        <a:pt x="6" y="208"/>
                        <a:pt x="7" y="208"/>
                        <a:pt x="11" y="205"/>
                      </a:cubicBezTo>
                      <a:cubicBezTo>
                        <a:pt x="15" y="202"/>
                        <a:pt x="25" y="195"/>
                        <a:pt x="30" y="192"/>
                      </a:cubicBezTo>
                      <a:lnTo>
                        <a:pt x="106" y="343"/>
                      </a:lnTo>
                      <a:cubicBezTo>
                        <a:pt x="108" y="348"/>
                        <a:pt x="109" y="349"/>
                        <a:pt x="114" y="349"/>
                      </a:cubicBezTo>
                      <a:cubicBezTo>
                        <a:pt x="117" y="349"/>
                        <a:pt x="121" y="349"/>
                        <a:pt x="124" y="342"/>
                      </a:cubicBezTo>
                      <a:lnTo>
                        <a:pt x="300" y="16"/>
                      </a:lnTo>
                      <a:cubicBezTo>
                        <a:pt x="303" y="11"/>
                        <a:pt x="303" y="11"/>
                        <a:pt x="303" y="9"/>
                      </a:cubicBezTo>
                      <a:cubicBezTo>
                        <a:pt x="303" y="3"/>
                        <a:pt x="298" y="0"/>
                        <a:pt x="294" y="0"/>
                      </a:cubicBezTo>
                      <a:cubicBezTo>
                        <a:pt x="289" y="0"/>
                        <a:pt x="287" y="3"/>
                        <a:pt x="285" y="7"/>
                      </a:cubicBezTo>
                      <a:lnTo>
                        <a:pt x="122" y="311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74 1">
                  <a:extLst>
                    <a:ext uri="{FF2B5EF4-FFF2-40B4-BE49-F238E27FC236}">
                      <a16:creationId xmlns:a16="http://schemas.microsoft.com/office/drawing/2014/main" id="{76224286-E2D0-4CB7-BEF3-ABE6ED2003C7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7062450" y="22429788"/>
                  <a:ext cx="90487" cy="142875"/>
                </a:xfrm>
                <a:custGeom>
                  <a:avLst/>
                  <a:gdLst>
                    <a:gd name="T0" fmla="*/ 154 w 154"/>
                    <a:gd name="T1" fmla="*/ 168 h 231"/>
                    <a:gd name="T2" fmla="*/ 142 w 154"/>
                    <a:gd name="T3" fmla="*/ 168 h 231"/>
                    <a:gd name="T4" fmla="*/ 133 w 154"/>
                    <a:gd name="T5" fmla="*/ 199 h 231"/>
                    <a:gd name="T6" fmla="*/ 98 w 154"/>
                    <a:gd name="T7" fmla="*/ 202 h 231"/>
                    <a:gd name="T8" fmla="*/ 34 w 154"/>
                    <a:gd name="T9" fmla="*/ 202 h 231"/>
                    <a:gd name="T10" fmla="*/ 104 w 154"/>
                    <a:gd name="T11" fmla="*/ 143 h 231"/>
                    <a:gd name="T12" fmla="*/ 154 w 154"/>
                    <a:gd name="T13" fmla="*/ 68 h 231"/>
                    <a:gd name="T14" fmla="*/ 72 w 154"/>
                    <a:gd name="T15" fmla="*/ 0 h 231"/>
                    <a:gd name="T16" fmla="*/ 0 w 154"/>
                    <a:gd name="T17" fmla="*/ 62 h 231"/>
                    <a:gd name="T18" fmla="*/ 18 w 154"/>
                    <a:gd name="T19" fmla="*/ 82 h 231"/>
                    <a:gd name="T20" fmla="*/ 37 w 154"/>
                    <a:gd name="T21" fmla="*/ 63 h 231"/>
                    <a:gd name="T22" fmla="*/ 16 w 154"/>
                    <a:gd name="T23" fmla="*/ 45 h 231"/>
                    <a:gd name="T24" fmla="*/ 67 w 154"/>
                    <a:gd name="T25" fmla="*/ 12 h 231"/>
                    <a:gd name="T26" fmla="*/ 120 w 154"/>
                    <a:gd name="T27" fmla="*/ 68 h 231"/>
                    <a:gd name="T28" fmla="*/ 87 w 154"/>
                    <a:gd name="T29" fmla="*/ 135 h 231"/>
                    <a:gd name="T30" fmla="*/ 3 w 154"/>
                    <a:gd name="T31" fmla="*/ 218 h 231"/>
                    <a:gd name="T32" fmla="*/ 0 w 154"/>
                    <a:gd name="T33" fmla="*/ 231 h 231"/>
                    <a:gd name="T34" fmla="*/ 143 w 154"/>
                    <a:gd name="T35" fmla="*/ 231 h 231"/>
                    <a:gd name="T36" fmla="*/ 154 w 154"/>
                    <a:gd name="T37" fmla="*/ 16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4" h="231">
                      <a:moveTo>
                        <a:pt x="154" y="168"/>
                      </a:moveTo>
                      <a:lnTo>
                        <a:pt x="142" y="168"/>
                      </a:lnTo>
                      <a:cubicBezTo>
                        <a:pt x="141" y="175"/>
                        <a:pt x="137" y="196"/>
                        <a:pt x="133" y="199"/>
                      </a:cubicBezTo>
                      <a:cubicBezTo>
                        <a:pt x="130" y="202"/>
                        <a:pt x="103" y="202"/>
                        <a:pt x="98" y="202"/>
                      </a:cubicBezTo>
                      <a:lnTo>
                        <a:pt x="34" y="202"/>
                      </a:lnTo>
                      <a:cubicBezTo>
                        <a:pt x="71" y="169"/>
                        <a:pt x="83" y="159"/>
                        <a:pt x="104" y="143"/>
                      </a:cubicBezTo>
                      <a:cubicBezTo>
                        <a:pt x="130" y="122"/>
                        <a:pt x="154" y="101"/>
                        <a:pt x="154" y="68"/>
                      </a:cubicBezTo>
                      <a:cubicBezTo>
                        <a:pt x="154" y="25"/>
                        <a:pt x="117" y="0"/>
                        <a:pt x="72" y="0"/>
                      </a:cubicBezTo>
                      <a:cubicBezTo>
                        <a:pt x="29" y="0"/>
                        <a:pt x="0" y="30"/>
                        <a:pt x="0" y="62"/>
                      </a:cubicBezTo>
                      <a:cubicBezTo>
                        <a:pt x="0" y="80"/>
                        <a:pt x="15" y="82"/>
                        <a:pt x="18" y="82"/>
                      </a:cubicBezTo>
                      <a:cubicBezTo>
                        <a:pt x="26" y="82"/>
                        <a:pt x="37" y="76"/>
                        <a:pt x="37" y="63"/>
                      </a:cubicBezTo>
                      <a:cubicBezTo>
                        <a:pt x="37" y="57"/>
                        <a:pt x="34" y="45"/>
                        <a:pt x="16" y="45"/>
                      </a:cubicBezTo>
                      <a:cubicBezTo>
                        <a:pt x="27" y="20"/>
                        <a:pt x="50" y="12"/>
                        <a:pt x="67" y="12"/>
                      </a:cubicBezTo>
                      <a:cubicBezTo>
                        <a:pt x="102" y="12"/>
                        <a:pt x="120" y="39"/>
                        <a:pt x="120" y="68"/>
                      </a:cubicBezTo>
                      <a:cubicBezTo>
                        <a:pt x="120" y="98"/>
                        <a:pt x="98" y="122"/>
                        <a:pt x="87" y="135"/>
                      </a:cubicBezTo>
                      <a:lnTo>
                        <a:pt x="3" y="218"/>
                      </a:lnTo>
                      <a:cubicBezTo>
                        <a:pt x="0" y="221"/>
                        <a:pt x="0" y="221"/>
                        <a:pt x="0" y="231"/>
                      </a:cubicBezTo>
                      <a:lnTo>
                        <a:pt x="143" y="231"/>
                      </a:lnTo>
                      <a:lnTo>
                        <a:pt x="154" y="16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75 1">
                  <a:extLst>
                    <a:ext uri="{FF2B5EF4-FFF2-40B4-BE49-F238E27FC236}">
                      <a16:creationId xmlns:a16="http://schemas.microsoft.com/office/drawing/2014/main" id="{E892F589-BA5C-4002-8D35-3B5F2E34E6E7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29138" y="22199600"/>
                  <a:ext cx="68262" cy="309562"/>
                </a:xfrm>
                <a:custGeom>
                  <a:avLst/>
                  <a:gdLst>
                    <a:gd name="T0" fmla="*/ 116 w 116"/>
                    <a:gd name="T1" fmla="*/ 494 h 499"/>
                    <a:gd name="T2" fmla="*/ 107 w 116"/>
                    <a:gd name="T3" fmla="*/ 483 h 499"/>
                    <a:gd name="T4" fmla="*/ 29 w 116"/>
                    <a:gd name="T5" fmla="*/ 249 h 499"/>
                    <a:gd name="T6" fmla="*/ 109 w 116"/>
                    <a:gd name="T7" fmla="*/ 13 h 499"/>
                    <a:gd name="T8" fmla="*/ 116 w 116"/>
                    <a:gd name="T9" fmla="*/ 5 h 499"/>
                    <a:gd name="T10" fmla="*/ 111 w 116"/>
                    <a:gd name="T11" fmla="*/ 0 h 499"/>
                    <a:gd name="T12" fmla="*/ 32 w 116"/>
                    <a:gd name="T13" fmla="*/ 97 h 499"/>
                    <a:gd name="T14" fmla="*/ 0 w 116"/>
                    <a:gd name="T15" fmla="*/ 249 h 499"/>
                    <a:gd name="T16" fmla="*/ 33 w 116"/>
                    <a:gd name="T17" fmla="*/ 405 h 499"/>
                    <a:gd name="T18" fmla="*/ 111 w 116"/>
                    <a:gd name="T19" fmla="*/ 499 h 499"/>
                    <a:gd name="T20" fmla="*/ 116 w 116"/>
                    <a:gd name="T21" fmla="*/ 494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499">
                      <a:moveTo>
                        <a:pt x="116" y="494"/>
                      </a:moveTo>
                      <a:cubicBezTo>
                        <a:pt x="116" y="492"/>
                        <a:pt x="116" y="491"/>
                        <a:pt x="107" y="483"/>
                      </a:cubicBezTo>
                      <a:cubicBezTo>
                        <a:pt x="45" y="420"/>
                        <a:pt x="29" y="326"/>
                        <a:pt x="29" y="249"/>
                      </a:cubicBezTo>
                      <a:cubicBezTo>
                        <a:pt x="29" y="162"/>
                        <a:pt x="48" y="76"/>
                        <a:pt x="109" y="13"/>
                      </a:cubicBezTo>
                      <a:cubicBezTo>
                        <a:pt x="116" y="7"/>
                        <a:pt x="116" y="6"/>
                        <a:pt x="116" y="5"/>
                      </a:cubicBezTo>
                      <a:cubicBezTo>
                        <a:pt x="116" y="1"/>
                        <a:pt x="114" y="0"/>
                        <a:pt x="111" y="0"/>
                      </a:cubicBezTo>
                      <a:cubicBezTo>
                        <a:pt x="106" y="0"/>
                        <a:pt x="61" y="34"/>
                        <a:pt x="32" y="97"/>
                      </a:cubicBezTo>
                      <a:cubicBezTo>
                        <a:pt x="6" y="152"/>
                        <a:pt x="0" y="207"/>
                        <a:pt x="0" y="249"/>
                      </a:cubicBezTo>
                      <a:cubicBezTo>
                        <a:pt x="0" y="288"/>
                        <a:pt x="6" y="349"/>
                        <a:pt x="33" y="405"/>
                      </a:cubicBezTo>
                      <a:cubicBezTo>
                        <a:pt x="63" y="466"/>
                        <a:pt x="106" y="499"/>
                        <a:pt x="111" y="499"/>
                      </a:cubicBezTo>
                      <a:cubicBezTo>
                        <a:pt x="114" y="499"/>
                        <a:pt x="116" y="497"/>
                        <a:pt x="116" y="494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76 1">
                  <a:extLst>
                    <a:ext uri="{FF2B5EF4-FFF2-40B4-BE49-F238E27FC236}">
                      <a16:creationId xmlns:a16="http://schemas.microsoft.com/office/drawing/2014/main" id="{4342232F-1362-4D3F-9CF7-F964853B8FE9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7327563" y="22294850"/>
                  <a:ext cx="112712" cy="139700"/>
                </a:xfrm>
                <a:custGeom>
                  <a:avLst/>
                  <a:gdLst>
                    <a:gd name="T0" fmla="*/ 70 w 191"/>
                    <a:gd name="T1" fmla="*/ 106 h 227"/>
                    <a:gd name="T2" fmla="*/ 146 w 191"/>
                    <a:gd name="T3" fmla="*/ 94 h 227"/>
                    <a:gd name="T4" fmla="*/ 184 w 191"/>
                    <a:gd name="T5" fmla="*/ 43 h 227"/>
                    <a:gd name="T6" fmla="*/ 130 w 191"/>
                    <a:gd name="T7" fmla="*/ 0 h 227"/>
                    <a:gd name="T8" fmla="*/ 0 w 191"/>
                    <a:gd name="T9" fmla="*/ 136 h 227"/>
                    <a:gd name="T10" fmla="*/ 78 w 191"/>
                    <a:gd name="T11" fmla="*/ 227 h 227"/>
                    <a:gd name="T12" fmla="*/ 191 w 191"/>
                    <a:gd name="T13" fmla="*/ 168 h 227"/>
                    <a:gd name="T14" fmla="*/ 185 w 191"/>
                    <a:gd name="T15" fmla="*/ 161 h 227"/>
                    <a:gd name="T16" fmla="*/ 179 w 191"/>
                    <a:gd name="T17" fmla="*/ 166 h 227"/>
                    <a:gd name="T18" fmla="*/ 79 w 191"/>
                    <a:gd name="T19" fmla="*/ 216 h 227"/>
                    <a:gd name="T20" fmla="*/ 36 w 191"/>
                    <a:gd name="T21" fmla="*/ 158 h 227"/>
                    <a:gd name="T22" fmla="*/ 43 w 191"/>
                    <a:gd name="T23" fmla="*/ 106 h 227"/>
                    <a:gd name="T24" fmla="*/ 70 w 191"/>
                    <a:gd name="T25" fmla="*/ 106 h 227"/>
                    <a:gd name="T26" fmla="*/ 46 w 191"/>
                    <a:gd name="T27" fmla="*/ 95 h 227"/>
                    <a:gd name="T28" fmla="*/ 130 w 191"/>
                    <a:gd name="T29" fmla="*/ 11 h 227"/>
                    <a:gd name="T30" fmla="*/ 167 w 191"/>
                    <a:gd name="T31" fmla="*/ 43 h 227"/>
                    <a:gd name="T32" fmla="*/ 67 w 191"/>
                    <a:gd name="T33" fmla="*/ 95 h 227"/>
                    <a:gd name="T34" fmla="*/ 46 w 191"/>
                    <a:gd name="T35" fmla="*/ 95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1" h="227">
                      <a:moveTo>
                        <a:pt x="70" y="106"/>
                      </a:moveTo>
                      <a:cubicBezTo>
                        <a:pt x="84" y="106"/>
                        <a:pt x="121" y="105"/>
                        <a:pt x="146" y="94"/>
                      </a:cubicBezTo>
                      <a:cubicBezTo>
                        <a:pt x="181" y="79"/>
                        <a:pt x="184" y="50"/>
                        <a:pt x="184" y="43"/>
                      </a:cubicBezTo>
                      <a:cubicBezTo>
                        <a:pt x="184" y="21"/>
                        <a:pt x="165" y="0"/>
                        <a:pt x="130" y="0"/>
                      </a:cubicBezTo>
                      <a:cubicBezTo>
                        <a:pt x="75" y="0"/>
                        <a:pt x="0" y="49"/>
                        <a:pt x="0" y="136"/>
                      </a:cubicBezTo>
                      <a:cubicBezTo>
                        <a:pt x="0" y="187"/>
                        <a:pt x="29" y="227"/>
                        <a:pt x="78" y="227"/>
                      </a:cubicBezTo>
                      <a:cubicBezTo>
                        <a:pt x="149" y="227"/>
                        <a:pt x="191" y="174"/>
                        <a:pt x="191" y="168"/>
                      </a:cubicBezTo>
                      <a:cubicBezTo>
                        <a:pt x="191" y="165"/>
                        <a:pt x="188" y="161"/>
                        <a:pt x="185" y="161"/>
                      </a:cubicBezTo>
                      <a:cubicBezTo>
                        <a:pt x="183" y="161"/>
                        <a:pt x="182" y="162"/>
                        <a:pt x="179" y="166"/>
                      </a:cubicBezTo>
                      <a:cubicBezTo>
                        <a:pt x="139" y="216"/>
                        <a:pt x="85" y="216"/>
                        <a:pt x="79" y="216"/>
                      </a:cubicBezTo>
                      <a:cubicBezTo>
                        <a:pt x="40" y="216"/>
                        <a:pt x="36" y="174"/>
                        <a:pt x="36" y="158"/>
                      </a:cubicBezTo>
                      <a:cubicBezTo>
                        <a:pt x="36" y="152"/>
                        <a:pt x="36" y="136"/>
                        <a:pt x="43" y="106"/>
                      </a:cubicBezTo>
                      <a:lnTo>
                        <a:pt x="70" y="106"/>
                      </a:lnTo>
                      <a:close/>
                      <a:moveTo>
                        <a:pt x="46" y="95"/>
                      </a:moveTo>
                      <a:cubicBezTo>
                        <a:pt x="66" y="19"/>
                        <a:pt x="117" y="11"/>
                        <a:pt x="130" y="11"/>
                      </a:cubicBezTo>
                      <a:cubicBezTo>
                        <a:pt x="154" y="11"/>
                        <a:pt x="167" y="26"/>
                        <a:pt x="167" y="43"/>
                      </a:cubicBezTo>
                      <a:cubicBezTo>
                        <a:pt x="167" y="95"/>
                        <a:pt x="87" y="95"/>
                        <a:pt x="67" y="95"/>
                      </a:cubicBezTo>
                      <a:lnTo>
                        <a:pt x="46" y="95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77 1">
                  <a:extLst>
                    <a:ext uri="{FF2B5EF4-FFF2-40B4-BE49-F238E27FC236}">
                      <a16:creationId xmlns:a16="http://schemas.microsoft.com/office/drawing/2014/main" id="{E02F9612-4F9F-4E24-A835-491CFD1FDDF6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7459325" y="22175788"/>
                  <a:ext cx="63500" cy="146050"/>
                </a:xfrm>
                <a:custGeom>
                  <a:avLst/>
                  <a:gdLst>
                    <a:gd name="T0" fmla="*/ 97 w 106"/>
                    <a:gd name="T1" fmla="*/ 13 h 235"/>
                    <a:gd name="T2" fmla="*/ 83 w 106"/>
                    <a:gd name="T3" fmla="*/ 0 h 235"/>
                    <a:gd name="T4" fmla="*/ 63 w 106"/>
                    <a:gd name="T5" fmla="*/ 19 h 235"/>
                    <a:gd name="T6" fmla="*/ 77 w 106"/>
                    <a:gd name="T7" fmla="*/ 32 h 235"/>
                    <a:gd name="T8" fmla="*/ 97 w 106"/>
                    <a:gd name="T9" fmla="*/ 13 h 235"/>
                    <a:gd name="T10" fmla="*/ 26 w 106"/>
                    <a:gd name="T11" fmla="*/ 190 h 235"/>
                    <a:gd name="T12" fmla="*/ 22 w 106"/>
                    <a:gd name="T13" fmla="*/ 205 h 235"/>
                    <a:gd name="T14" fmla="*/ 56 w 106"/>
                    <a:gd name="T15" fmla="*/ 235 h 235"/>
                    <a:gd name="T16" fmla="*/ 106 w 106"/>
                    <a:gd name="T17" fmla="*/ 181 h 235"/>
                    <a:gd name="T18" fmla="*/ 100 w 106"/>
                    <a:gd name="T19" fmla="*/ 177 h 235"/>
                    <a:gd name="T20" fmla="*/ 94 w 106"/>
                    <a:gd name="T21" fmla="*/ 183 h 235"/>
                    <a:gd name="T22" fmla="*/ 57 w 106"/>
                    <a:gd name="T23" fmla="*/ 225 h 235"/>
                    <a:gd name="T24" fmla="*/ 48 w 106"/>
                    <a:gd name="T25" fmla="*/ 213 h 235"/>
                    <a:gd name="T26" fmla="*/ 53 w 106"/>
                    <a:gd name="T27" fmla="*/ 190 h 235"/>
                    <a:gd name="T28" fmla="*/ 65 w 106"/>
                    <a:gd name="T29" fmla="*/ 162 h 235"/>
                    <a:gd name="T30" fmla="*/ 82 w 106"/>
                    <a:gd name="T31" fmla="*/ 118 h 235"/>
                    <a:gd name="T32" fmla="*/ 84 w 106"/>
                    <a:gd name="T33" fmla="*/ 107 h 235"/>
                    <a:gd name="T34" fmla="*/ 51 w 106"/>
                    <a:gd name="T35" fmla="*/ 77 h 235"/>
                    <a:gd name="T36" fmla="*/ 0 w 106"/>
                    <a:gd name="T37" fmla="*/ 131 h 235"/>
                    <a:gd name="T38" fmla="*/ 6 w 106"/>
                    <a:gd name="T39" fmla="*/ 135 h 235"/>
                    <a:gd name="T40" fmla="*/ 12 w 106"/>
                    <a:gd name="T41" fmla="*/ 130 h 235"/>
                    <a:gd name="T42" fmla="*/ 50 w 106"/>
                    <a:gd name="T43" fmla="*/ 87 h 235"/>
                    <a:gd name="T44" fmla="*/ 58 w 106"/>
                    <a:gd name="T45" fmla="*/ 99 h 235"/>
                    <a:gd name="T46" fmla="*/ 48 w 106"/>
                    <a:gd name="T47" fmla="*/ 134 h 235"/>
                    <a:gd name="T48" fmla="*/ 26 w 106"/>
                    <a:gd name="T49" fmla="*/ 19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6" h="235">
                      <a:moveTo>
                        <a:pt x="97" y="13"/>
                      </a:moveTo>
                      <a:cubicBezTo>
                        <a:pt x="97" y="7"/>
                        <a:pt x="93" y="0"/>
                        <a:pt x="83" y="0"/>
                      </a:cubicBezTo>
                      <a:cubicBezTo>
                        <a:pt x="73" y="0"/>
                        <a:pt x="63" y="9"/>
                        <a:pt x="63" y="19"/>
                      </a:cubicBezTo>
                      <a:cubicBezTo>
                        <a:pt x="63" y="25"/>
                        <a:pt x="68" y="32"/>
                        <a:pt x="77" y="32"/>
                      </a:cubicBezTo>
                      <a:cubicBezTo>
                        <a:pt x="87" y="32"/>
                        <a:pt x="97" y="23"/>
                        <a:pt x="97" y="13"/>
                      </a:cubicBezTo>
                      <a:close/>
                      <a:moveTo>
                        <a:pt x="26" y="190"/>
                      </a:moveTo>
                      <a:cubicBezTo>
                        <a:pt x="24" y="195"/>
                        <a:pt x="22" y="199"/>
                        <a:pt x="22" y="205"/>
                      </a:cubicBezTo>
                      <a:cubicBezTo>
                        <a:pt x="22" y="221"/>
                        <a:pt x="36" y="235"/>
                        <a:pt x="56" y="235"/>
                      </a:cubicBezTo>
                      <a:cubicBezTo>
                        <a:pt x="90" y="235"/>
                        <a:pt x="106" y="186"/>
                        <a:pt x="106" y="181"/>
                      </a:cubicBezTo>
                      <a:cubicBezTo>
                        <a:pt x="106" y="177"/>
                        <a:pt x="101" y="177"/>
                        <a:pt x="100" y="177"/>
                      </a:cubicBezTo>
                      <a:cubicBezTo>
                        <a:pt x="95" y="177"/>
                        <a:pt x="95" y="179"/>
                        <a:pt x="94" y="183"/>
                      </a:cubicBezTo>
                      <a:cubicBezTo>
                        <a:pt x="86" y="211"/>
                        <a:pt x="70" y="225"/>
                        <a:pt x="57" y="225"/>
                      </a:cubicBezTo>
                      <a:cubicBezTo>
                        <a:pt x="50" y="225"/>
                        <a:pt x="48" y="220"/>
                        <a:pt x="48" y="213"/>
                      </a:cubicBezTo>
                      <a:cubicBezTo>
                        <a:pt x="48" y="205"/>
                        <a:pt x="50" y="198"/>
                        <a:pt x="53" y="190"/>
                      </a:cubicBezTo>
                      <a:cubicBezTo>
                        <a:pt x="57" y="181"/>
                        <a:pt x="61" y="171"/>
                        <a:pt x="65" y="162"/>
                      </a:cubicBezTo>
                      <a:cubicBezTo>
                        <a:pt x="68" y="154"/>
                        <a:pt x="80" y="122"/>
                        <a:pt x="82" y="118"/>
                      </a:cubicBezTo>
                      <a:cubicBezTo>
                        <a:pt x="83" y="115"/>
                        <a:pt x="84" y="110"/>
                        <a:pt x="84" y="107"/>
                      </a:cubicBezTo>
                      <a:cubicBezTo>
                        <a:pt x="84" y="91"/>
                        <a:pt x="70" y="77"/>
                        <a:pt x="51" y="77"/>
                      </a:cubicBezTo>
                      <a:cubicBezTo>
                        <a:pt x="16" y="77"/>
                        <a:pt x="0" y="125"/>
                        <a:pt x="0" y="131"/>
                      </a:cubicBezTo>
                      <a:cubicBezTo>
                        <a:pt x="0" y="135"/>
                        <a:pt x="5" y="135"/>
                        <a:pt x="6" y="135"/>
                      </a:cubicBezTo>
                      <a:cubicBezTo>
                        <a:pt x="11" y="135"/>
                        <a:pt x="11" y="133"/>
                        <a:pt x="12" y="130"/>
                      </a:cubicBezTo>
                      <a:cubicBezTo>
                        <a:pt x="21" y="100"/>
                        <a:pt x="37" y="87"/>
                        <a:pt x="50" y="87"/>
                      </a:cubicBezTo>
                      <a:cubicBezTo>
                        <a:pt x="55" y="87"/>
                        <a:pt x="58" y="90"/>
                        <a:pt x="58" y="99"/>
                      </a:cubicBezTo>
                      <a:cubicBezTo>
                        <a:pt x="58" y="107"/>
                        <a:pt x="56" y="113"/>
                        <a:pt x="48" y="134"/>
                      </a:cubicBezTo>
                      <a:lnTo>
                        <a:pt x="26" y="19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78 1">
                  <a:extLst>
                    <a:ext uri="{FF2B5EF4-FFF2-40B4-BE49-F238E27FC236}">
                      <a16:creationId xmlns:a16="http://schemas.microsoft.com/office/drawing/2014/main" id="{EC140ED0-D723-4CBC-B464-B29FAFD4EB13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7546638" y="22169438"/>
                  <a:ext cx="119062" cy="193675"/>
                </a:xfrm>
                <a:custGeom>
                  <a:avLst/>
                  <a:gdLst>
                    <a:gd name="T0" fmla="*/ 147 w 201"/>
                    <a:gd name="T1" fmla="*/ 5 h 313"/>
                    <a:gd name="T2" fmla="*/ 141 w 201"/>
                    <a:gd name="T3" fmla="*/ 0 h 313"/>
                    <a:gd name="T4" fmla="*/ 134 w 201"/>
                    <a:gd name="T5" fmla="*/ 8 h 313"/>
                    <a:gd name="T6" fmla="*/ 114 w 201"/>
                    <a:gd name="T7" fmla="*/ 88 h 313"/>
                    <a:gd name="T8" fmla="*/ 0 w 201"/>
                    <a:gd name="T9" fmla="*/ 181 h 313"/>
                    <a:gd name="T10" fmla="*/ 75 w 201"/>
                    <a:gd name="T11" fmla="*/ 246 h 313"/>
                    <a:gd name="T12" fmla="*/ 67 w 201"/>
                    <a:gd name="T13" fmla="*/ 279 h 313"/>
                    <a:gd name="T14" fmla="*/ 59 w 201"/>
                    <a:gd name="T15" fmla="*/ 309 h 313"/>
                    <a:gd name="T16" fmla="*/ 65 w 201"/>
                    <a:gd name="T17" fmla="*/ 313 h 313"/>
                    <a:gd name="T18" fmla="*/ 72 w 201"/>
                    <a:gd name="T19" fmla="*/ 305 h 313"/>
                    <a:gd name="T20" fmla="*/ 87 w 201"/>
                    <a:gd name="T21" fmla="*/ 246 h 313"/>
                    <a:gd name="T22" fmla="*/ 201 w 201"/>
                    <a:gd name="T23" fmla="*/ 152 h 313"/>
                    <a:gd name="T24" fmla="*/ 127 w 201"/>
                    <a:gd name="T25" fmla="*/ 88 h 313"/>
                    <a:gd name="T26" fmla="*/ 147 w 201"/>
                    <a:gd name="T27" fmla="*/ 5 h 313"/>
                    <a:gd name="T28" fmla="*/ 77 w 201"/>
                    <a:gd name="T29" fmla="*/ 236 h 313"/>
                    <a:gd name="T30" fmla="*/ 25 w 201"/>
                    <a:gd name="T31" fmla="*/ 187 h 313"/>
                    <a:gd name="T32" fmla="*/ 112 w 201"/>
                    <a:gd name="T33" fmla="*/ 98 h 313"/>
                    <a:gd name="T34" fmla="*/ 77 w 201"/>
                    <a:gd name="T35" fmla="*/ 236 h 313"/>
                    <a:gd name="T36" fmla="*/ 124 w 201"/>
                    <a:gd name="T37" fmla="*/ 98 h 313"/>
                    <a:gd name="T38" fmla="*/ 176 w 201"/>
                    <a:gd name="T39" fmla="*/ 147 h 313"/>
                    <a:gd name="T40" fmla="*/ 89 w 201"/>
                    <a:gd name="T41" fmla="*/ 236 h 313"/>
                    <a:gd name="T42" fmla="*/ 124 w 201"/>
                    <a:gd name="T43" fmla="*/ 98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1" h="313">
                      <a:moveTo>
                        <a:pt x="147" y="5"/>
                      </a:moveTo>
                      <a:cubicBezTo>
                        <a:pt x="147" y="0"/>
                        <a:pt x="143" y="0"/>
                        <a:pt x="141" y="0"/>
                      </a:cubicBezTo>
                      <a:cubicBezTo>
                        <a:pt x="136" y="0"/>
                        <a:pt x="136" y="2"/>
                        <a:pt x="134" y="8"/>
                      </a:cubicBezTo>
                      <a:lnTo>
                        <a:pt x="114" y="88"/>
                      </a:lnTo>
                      <a:cubicBezTo>
                        <a:pt x="53" y="90"/>
                        <a:pt x="0" y="135"/>
                        <a:pt x="0" y="181"/>
                      </a:cubicBezTo>
                      <a:cubicBezTo>
                        <a:pt x="0" y="221"/>
                        <a:pt x="36" y="245"/>
                        <a:pt x="75" y="246"/>
                      </a:cubicBezTo>
                      <a:cubicBezTo>
                        <a:pt x="72" y="257"/>
                        <a:pt x="69" y="268"/>
                        <a:pt x="67" y="279"/>
                      </a:cubicBezTo>
                      <a:cubicBezTo>
                        <a:pt x="62" y="295"/>
                        <a:pt x="59" y="308"/>
                        <a:pt x="59" y="309"/>
                      </a:cubicBezTo>
                      <a:cubicBezTo>
                        <a:pt x="59" y="313"/>
                        <a:pt x="64" y="313"/>
                        <a:pt x="65" y="313"/>
                      </a:cubicBezTo>
                      <a:cubicBezTo>
                        <a:pt x="70" y="313"/>
                        <a:pt x="70" y="312"/>
                        <a:pt x="72" y="305"/>
                      </a:cubicBezTo>
                      <a:lnTo>
                        <a:pt x="87" y="246"/>
                      </a:lnTo>
                      <a:cubicBezTo>
                        <a:pt x="146" y="244"/>
                        <a:pt x="201" y="200"/>
                        <a:pt x="201" y="152"/>
                      </a:cubicBezTo>
                      <a:cubicBezTo>
                        <a:pt x="201" y="116"/>
                        <a:pt x="169" y="90"/>
                        <a:pt x="127" y="88"/>
                      </a:cubicBezTo>
                      <a:lnTo>
                        <a:pt x="147" y="5"/>
                      </a:lnTo>
                      <a:close/>
                      <a:moveTo>
                        <a:pt x="77" y="236"/>
                      </a:moveTo>
                      <a:cubicBezTo>
                        <a:pt x="50" y="235"/>
                        <a:pt x="25" y="220"/>
                        <a:pt x="25" y="187"/>
                      </a:cubicBezTo>
                      <a:cubicBezTo>
                        <a:pt x="25" y="152"/>
                        <a:pt x="52" y="103"/>
                        <a:pt x="112" y="98"/>
                      </a:cubicBezTo>
                      <a:lnTo>
                        <a:pt x="77" y="236"/>
                      </a:lnTo>
                      <a:close/>
                      <a:moveTo>
                        <a:pt x="124" y="98"/>
                      </a:moveTo>
                      <a:cubicBezTo>
                        <a:pt x="151" y="99"/>
                        <a:pt x="176" y="113"/>
                        <a:pt x="176" y="147"/>
                      </a:cubicBezTo>
                      <a:cubicBezTo>
                        <a:pt x="176" y="185"/>
                        <a:pt x="146" y="231"/>
                        <a:pt x="89" y="236"/>
                      </a:cubicBezTo>
                      <a:lnTo>
                        <a:pt x="124" y="9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79 1">
                  <a:extLst>
                    <a:ext uri="{FF2B5EF4-FFF2-40B4-BE49-F238E27FC236}">
                      <a16:creationId xmlns:a16="http://schemas.microsoft.com/office/drawing/2014/main" id="{3A8EFBCD-5A3B-48DD-95D6-FAC56A8F94A8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7770475" y="22199600"/>
                  <a:ext cx="12700" cy="309562"/>
                </a:xfrm>
                <a:custGeom>
                  <a:avLst/>
                  <a:gdLst>
                    <a:gd name="T0" fmla="*/ 20 w 20"/>
                    <a:gd name="T1" fmla="*/ 18 h 499"/>
                    <a:gd name="T2" fmla="*/ 10 w 20"/>
                    <a:gd name="T3" fmla="*/ 0 h 499"/>
                    <a:gd name="T4" fmla="*/ 0 w 20"/>
                    <a:gd name="T5" fmla="*/ 18 h 499"/>
                    <a:gd name="T6" fmla="*/ 0 w 20"/>
                    <a:gd name="T7" fmla="*/ 481 h 499"/>
                    <a:gd name="T8" fmla="*/ 10 w 20"/>
                    <a:gd name="T9" fmla="*/ 499 h 499"/>
                    <a:gd name="T10" fmla="*/ 20 w 20"/>
                    <a:gd name="T11" fmla="*/ 481 h 499"/>
                    <a:gd name="T12" fmla="*/ 20 w 20"/>
                    <a:gd name="T13" fmla="*/ 1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99">
                      <a:moveTo>
                        <a:pt x="20" y="18"/>
                      </a:moveTo>
                      <a:cubicBezTo>
                        <a:pt x="20" y="9"/>
                        <a:pt x="20" y="0"/>
                        <a:pt x="10" y="0"/>
                      </a:cubicBezTo>
                      <a:cubicBezTo>
                        <a:pt x="0" y="0"/>
                        <a:pt x="0" y="9"/>
                        <a:pt x="0" y="18"/>
                      </a:cubicBezTo>
                      <a:lnTo>
                        <a:pt x="0" y="481"/>
                      </a:lnTo>
                      <a:cubicBezTo>
                        <a:pt x="0" y="490"/>
                        <a:pt x="0" y="499"/>
                        <a:pt x="10" y="499"/>
                      </a:cubicBezTo>
                      <a:cubicBezTo>
                        <a:pt x="20" y="499"/>
                        <a:pt x="20" y="490"/>
                        <a:pt x="20" y="481"/>
                      </a:cubicBezTo>
                      <a:lnTo>
                        <a:pt x="20" y="1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80 1">
                  <a:extLst>
                    <a:ext uri="{FF2B5EF4-FFF2-40B4-BE49-F238E27FC236}">
                      <a16:creationId xmlns:a16="http://schemas.microsoft.com/office/drawing/2014/main" id="{A35EF0FD-53EB-4BD3-8FB9-FE5A27D66331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7841913" y="22347238"/>
                  <a:ext cx="179387" cy="12700"/>
                </a:xfrm>
                <a:custGeom>
                  <a:avLst/>
                  <a:gdLst>
                    <a:gd name="T0" fmla="*/ 287 w 305"/>
                    <a:gd name="T1" fmla="*/ 20 h 20"/>
                    <a:gd name="T2" fmla="*/ 305 w 305"/>
                    <a:gd name="T3" fmla="*/ 10 h 20"/>
                    <a:gd name="T4" fmla="*/ 287 w 305"/>
                    <a:gd name="T5" fmla="*/ 0 h 20"/>
                    <a:gd name="T6" fmla="*/ 17 w 305"/>
                    <a:gd name="T7" fmla="*/ 0 h 20"/>
                    <a:gd name="T8" fmla="*/ 0 w 305"/>
                    <a:gd name="T9" fmla="*/ 10 h 20"/>
                    <a:gd name="T10" fmla="*/ 17 w 305"/>
                    <a:gd name="T11" fmla="*/ 20 h 20"/>
                    <a:gd name="T12" fmla="*/ 287 w 305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20">
                      <a:moveTo>
                        <a:pt x="287" y="20"/>
                      </a:moveTo>
                      <a:cubicBezTo>
                        <a:pt x="296" y="20"/>
                        <a:pt x="305" y="20"/>
                        <a:pt x="305" y="10"/>
                      </a:cubicBezTo>
                      <a:cubicBezTo>
                        <a:pt x="305" y="0"/>
                        <a:pt x="296" y="0"/>
                        <a:pt x="287" y="0"/>
                      </a:cubicBezTo>
                      <a:lnTo>
                        <a:pt x="17" y="0"/>
                      </a:lnTo>
                      <a:cubicBezTo>
                        <a:pt x="9" y="0"/>
                        <a:pt x="0" y="0"/>
                        <a:pt x="0" y="10"/>
                      </a:cubicBezTo>
                      <a:cubicBezTo>
                        <a:pt x="0" y="20"/>
                        <a:pt x="9" y="20"/>
                        <a:pt x="17" y="20"/>
                      </a:cubicBezTo>
                      <a:lnTo>
                        <a:pt x="287" y="2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81 1">
                  <a:extLst>
                    <a:ext uri="{FF2B5EF4-FFF2-40B4-BE49-F238E27FC236}">
                      <a16:creationId xmlns:a16="http://schemas.microsoft.com/office/drawing/2014/main" id="{4AF1E93A-B8E9-436D-A6E0-D9187B377DFF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8070513" y="22225000"/>
                  <a:ext cx="96837" cy="206375"/>
                </a:xfrm>
                <a:custGeom>
                  <a:avLst/>
                  <a:gdLst>
                    <a:gd name="T0" fmla="*/ 103 w 165"/>
                    <a:gd name="T1" fmla="*/ 13 h 332"/>
                    <a:gd name="T2" fmla="*/ 91 w 165"/>
                    <a:gd name="T3" fmla="*/ 0 h 332"/>
                    <a:gd name="T4" fmla="*/ 0 w 165"/>
                    <a:gd name="T5" fmla="*/ 32 h 332"/>
                    <a:gd name="T6" fmla="*/ 0 w 165"/>
                    <a:gd name="T7" fmla="*/ 47 h 332"/>
                    <a:gd name="T8" fmla="*/ 66 w 165"/>
                    <a:gd name="T9" fmla="*/ 34 h 332"/>
                    <a:gd name="T10" fmla="*/ 66 w 165"/>
                    <a:gd name="T11" fmla="*/ 293 h 332"/>
                    <a:gd name="T12" fmla="*/ 19 w 165"/>
                    <a:gd name="T13" fmla="*/ 317 h 332"/>
                    <a:gd name="T14" fmla="*/ 3 w 165"/>
                    <a:gd name="T15" fmla="*/ 317 h 332"/>
                    <a:gd name="T16" fmla="*/ 3 w 165"/>
                    <a:gd name="T17" fmla="*/ 332 h 332"/>
                    <a:gd name="T18" fmla="*/ 84 w 165"/>
                    <a:gd name="T19" fmla="*/ 331 h 332"/>
                    <a:gd name="T20" fmla="*/ 165 w 165"/>
                    <a:gd name="T21" fmla="*/ 332 h 332"/>
                    <a:gd name="T22" fmla="*/ 165 w 165"/>
                    <a:gd name="T23" fmla="*/ 317 h 332"/>
                    <a:gd name="T24" fmla="*/ 149 w 165"/>
                    <a:gd name="T25" fmla="*/ 317 h 332"/>
                    <a:gd name="T26" fmla="*/ 103 w 165"/>
                    <a:gd name="T27" fmla="*/ 293 h 332"/>
                    <a:gd name="T28" fmla="*/ 103 w 165"/>
                    <a:gd name="T29" fmla="*/ 13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5" h="332">
                      <a:moveTo>
                        <a:pt x="103" y="13"/>
                      </a:moveTo>
                      <a:cubicBezTo>
                        <a:pt x="103" y="1"/>
                        <a:pt x="103" y="0"/>
                        <a:pt x="91" y="0"/>
                      </a:cubicBezTo>
                      <a:cubicBezTo>
                        <a:pt x="60" y="32"/>
                        <a:pt x="16" y="32"/>
                        <a:pt x="0" y="32"/>
                      </a:cubicBezTo>
                      <a:lnTo>
                        <a:pt x="0" y="47"/>
                      </a:lnTo>
                      <a:cubicBezTo>
                        <a:pt x="10" y="47"/>
                        <a:pt x="40" y="47"/>
                        <a:pt x="66" y="34"/>
                      </a:cubicBezTo>
                      <a:lnTo>
                        <a:pt x="66" y="293"/>
                      </a:lnTo>
                      <a:cubicBezTo>
                        <a:pt x="66" y="311"/>
                        <a:pt x="64" y="317"/>
                        <a:pt x="19" y="317"/>
                      </a:cubicBezTo>
                      <a:lnTo>
                        <a:pt x="3" y="317"/>
                      </a:lnTo>
                      <a:lnTo>
                        <a:pt x="3" y="332"/>
                      </a:lnTo>
                      <a:cubicBezTo>
                        <a:pt x="21" y="331"/>
                        <a:pt x="64" y="331"/>
                        <a:pt x="84" y="331"/>
                      </a:cubicBezTo>
                      <a:cubicBezTo>
                        <a:pt x="104" y="331"/>
                        <a:pt x="148" y="331"/>
                        <a:pt x="165" y="332"/>
                      </a:cubicBezTo>
                      <a:lnTo>
                        <a:pt x="165" y="317"/>
                      </a:lnTo>
                      <a:lnTo>
                        <a:pt x="149" y="317"/>
                      </a:lnTo>
                      <a:cubicBezTo>
                        <a:pt x="104" y="317"/>
                        <a:pt x="103" y="311"/>
                        <a:pt x="103" y="293"/>
                      </a:cubicBezTo>
                      <a:lnTo>
                        <a:pt x="103" y="13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82 1">
                  <a:extLst>
                    <a:ext uri="{FF2B5EF4-FFF2-40B4-BE49-F238E27FC236}">
                      <a16:creationId xmlns:a16="http://schemas.microsoft.com/office/drawing/2014/main" id="{30512379-3013-4AF6-8893-DC8621A257AD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8207038" y="22199600"/>
                  <a:ext cx="65087" cy="309562"/>
                </a:xfrm>
                <a:custGeom>
                  <a:avLst/>
                  <a:gdLst>
                    <a:gd name="T0" fmla="*/ 108 w 111"/>
                    <a:gd name="T1" fmla="*/ 258 h 499"/>
                    <a:gd name="T2" fmla="*/ 111 w 111"/>
                    <a:gd name="T3" fmla="*/ 249 h 499"/>
                    <a:gd name="T4" fmla="*/ 108 w 111"/>
                    <a:gd name="T5" fmla="*/ 241 h 499"/>
                    <a:gd name="T6" fmla="*/ 21 w 111"/>
                    <a:gd name="T7" fmla="*/ 11 h 499"/>
                    <a:gd name="T8" fmla="*/ 9 w 111"/>
                    <a:gd name="T9" fmla="*/ 0 h 499"/>
                    <a:gd name="T10" fmla="*/ 0 w 111"/>
                    <a:gd name="T11" fmla="*/ 10 h 499"/>
                    <a:gd name="T12" fmla="*/ 2 w 111"/>
                    <a:gd name="T13" fmla="*/ 18 h 499"/>
                    <a:gd name="T14" fmla="*/ 90 w 111"/>
                    <a:gd name="T15" fmla="*/ 249 h 499"/>
                    <a:gd name="T16" fmla="*/ 2 w 111"/>
                    <a:gd name="T17" fmla="*/ 480 h 499"/>
                    <a:gd name="T18" fmla="*/ 0 w 111"/>
                    <a:gd name="T19" fmla="*/ 489 h 499"/>
                    <a:gd name="T20" fmla="*/ 9 w 111"/>
                    <a:gd name="T21" fmla="*/ 499 h 499"/>
                    <a:gd name="T22" fmla="*/ 20 w 111"/>
                    <a:gd name="T23" fmla="*/ 489 h 499"/>
                    <a:gd name="T24" fmla="*/ 108 w 111"/>
                    <a:gd name="T25" fmla="*/ 25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499">
                      <a:moveTo>
                        <a:pt x="108" y="258"/>
                      </a:moveTo>
                      <a:cubicBezTo>
                        <a:pt x="111" y="252"/>
                        <a:pt x="111" y="251"/>
                        <a:pt x="111" y="249"/>
                      </a:cubicBezTo>
                      <a:cubicBezTo>
                        <a:pt x="111" y="248"/>
                        <a:pt x="111" y="247"/>
                        <a:pt x="108" y="241"/>
                      </a:cubicBezTo>
                      <a:lnTo>
                        <a:pt x="21" y="11"/>
                      </a:lnTo>
                      <a:cubicBezTo>
                        <a:pt x="18" y="3"/>
                        <a:pt x="15" y="0"/>
                        <a:pt x="9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1"/>
                        <a:pt x="0" y="12"/>
                        <a:pt x="2" y="18"/>
                      </a:cubicBezTo>
                      <a:lnTo>
                        <a:pt x="90" y="249"/>
                      </a:lnTo>
                      <a:lnTo>
                        <a:pt x="2" y="480"/>
                      </a:lnTo>
                      <a:cubicBezTo>
                        <a:pt x="0" y="485"/>
                        <a:pt x="0" y="486"/>
                        <a:pt x="0" y="489"/>
                      </a:cubicBezTo>
                      <a:cubicBezTo>
                        <a:pt x="0" y="494"/>
                        <a:pt x="4" y="499"/>
                        <a:pt x="9" y="499"/>
                      </a:cubicBezTo>
                      <a:cubicBezTo>
                        <a:pt x="16" y="499"/>
                        <a:pt x="18" y="494"/>
                        <a:pt x="20" y="489"/>
                      </a:cubicBezTo>
                      <a:lnTo>
                        <a:pt x="108" y="25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83 1">
                  <a:extLst>
                    <a:ext uri="{FF2B5EF4-FFF2-40B4-BE49-F238E27FC236}">
                      <a16:creationId xmlns:a16="http://schemas.microsoft.com/office/drawing/2014/main" id="{2327D5FD-6D13-4489-BE17-E7A1D428729E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8386425" y="22250400"/>
                  <a:ext cx="193675" cy="206375"/>
                </a:xfrm>
                <a:custGeom>
                  <a:avLst/>
                  <a:gdLst>
                    <a:gd name="T0" fmla="*/ 176 w 331"/>
                    <a:gd name="T1" fmla="*/ 176 h 332"/>
                    <a:gd name="T2" fmla="*/ 315 w 331"/>
                    <a:gd name="T3" fmla="*/ 176 h 332"/>
                    <a:gd name="T4" fmla="*/ 331 w 331"/>
                    <a:gd name="T5" fmla="*/ 166 h 332"/>
                    <a:gd name="T6" fmla="*/ 315 w 331"/>
                    <a:gd name="T7" fmla="*/ 156 h 332"/>
                    <a:gd name="T8" fmla="*/ 176 w 331"/>
                    <a:gd name="T9" fmla="*/ 156 h 332"/>
                    <a:gd name="T10" fmla="*/ 176 w 331"/>
                    <a:gd name="T11" fmla="*/ 17 h 332"/>
                    <a:gd name="T12" fmla="*/ 166 w 331"/>
                    <a:gd name="T13" fmla="*/ 0 h 332"/>
                    <a:gd name="T14" fmla="*/ 156 w 331"/>
                    <a:gd name="T15" fmla="*/ 17 h 332"/>
                    <a:gd name="T16" fmla="*/ 156 w 331"/>
                    <a:gd name="T17" fmla="*/ 156 h 332"/>
                    <a:gd name="T18" fmla="*/ 16 w 331"/>
                    <a:gd name="T19" fmla="*/ 156 h 332"/>
                    <a:gd name="T20" fmla="*/ 0 w 331"/>
                    <a:gd name="T21" fmla="*/ 166 h 332"/>
                    <a:gd name="T22" fmla="*/ 16 w 331"/>
                    <a:gd name="T23" fmla="*/ 176 h 332"/>
                    <a:gd name="T24" fmla="*/ 156 w 331"/>
                    <a:gd name="T25" fmla="*/ 176 h 332"/>
                    <a:gd name="T26" fmla="*/ 156 w 331"/>
                    <a:gd name="T27" fmla="*/ 316 h 332"/>
                    <a:gd name="T28" fmla="*/ 166 w 331"/>
                    <a:gd name="T29" fmla="*/ 332 h 332"/>
                    <a:gd name="T30" fmla="*/ 176 w 331"/>
                    <a:gd name="T31" fmla="*/ 316 h 332"/>
                    <a:gd name="T32" fmla="*/ 176 w 331"/>
                    <a:gd name="T33" fmla="*/ 176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1" h="332">
                      <a:moveTo>
                        <a:pt x="176" y="176"/>
                      </a:moveTo>
                      <a:lnTo>
                        <a:pt x="315" y="176"/>
                      </a:lnTo>
                      <a:cubicBezTo>
                        <a:pt x="322" y="176"/>
                        <a:pt x="331" y="176"/>
                        <a:pt x="331" y="166"/>
                      </a:cubicBezTo>
                      <a:cubicBezTo>
                        <a:pt x="331" y="156"/>
                        <a:pt x="322" y="156"/>
                        <a:pt x="315" y="156"/>
                      </a:cubicBezTo>
                      <a:lnTo>
                        <a:pt x="176" y="156"/>
                      </a:lnTo>
                      <a:lnTo>
                        <a:pt x="176" y="17"/>
                      </a:lnTo>
                      <a:cubicBezTo>
                        <a:pt x="176" y="10"/>
                        <a:pt x="176" y="0"/>
                        <a:pt x="166" y="0"/>
                      </a:cubicBezTo>
                      <a:cubicBezTo>
                        <a:pt x="156" y="0"/>
                        <a:pt x="156" y="10"/>
                        <a:pt x="156" y="17"/>
                      </a:cubicBezTo>
                      <a:lnTo>
                        <a:pt x="156" y="156"/>
                      </a:lnTo>
                      <a:lnTo>
                        <a:pt x="16" y="156"/>
                      </a:lnTo>
                      <a:cubicBezTo>
                        <a:pt x="9" y="156"/>
                        <a:pt x="0" y="156"/>
                        <a:pt x="0" y="166"/>
                      </a:cubicBezTo>
                      <a:cubicBezTo>
                        <a:pt x="0" y="176"/>
                        <a:pt x="9" y="176"/>
                        <a:pt x="16" y="176"/>
                      </a:cubicBezTo>
                      <a:lnTo>
                        <a:pt x="156" y="176"/>
                      </a:lnTo>
                      <a:lnTo>
                        <a:pt x="156" y="316"/>
                      </a:lnTo>
                      <a:cubicBezTo>
                        <a:pt x="156" y="323"/>
                        <a:pt x="156" y="332"/>
                        <a:pt x="166" y="332"/>
                      </a:cubicBezTo>
                      <a:cubicBezTo>
                        <a:pt x="176" y="332"/>
                        <a:pt x="176" y="323"/>
                        <a:pt x="176" y="316"/>
                      </a:cubicBezTo>
                      <a:lnTo>
                        <a:pt x="176" y="176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84 1">
                  <a:extLst>
                    <a:ext uri="{FF2B5EF4-FFF2-40B4-BE49-F238E27FC236}">
                      <a16:creationId xmlns:a16="http://schemas.microsoft.com/office/drawing/2014/main" id="{F1256943-9153-4F36-991C-DA7AAB597618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8675350" y="22294850"/>
                  <a:ext cx="111125" cy="139700"/>
                </a:xfrm>
                <a:custGeom>
                  <a:avLst/>
                  <a:gdLst>
                    <a:gd name="T0" fmla="*/ 70 w 191"/>
                    <a:gd name="T1" fmla="*/ 106 h 227"/>
                    <a:gd name="T2" fmla="*/ 146 w 191"/>
                    <a:gd name="T3" fmla="*/ 94 h 227"/>
                    <a:gd name="T4" fmla="*/ 184 w 191"/>
                    <a:gd name="T5" fmla="*/ 43 h 227"/>
                    <a:gd name="T6" fmla="*/ 131 w 191"/>
                    <a:gd name="T7" fmla="*/ 0 h 227"/>
                    <a:gd name="T8" fmla="*/ 0 w 191"/>
                    <a:gd name="T9" fmla="*/ 136 h 227"/>
                    <a:gd name="T10" fmla="*/ 78 w 191"/>
                    <a:gd name="T11" fmla="*/ 227 h 227"/>
                    <a:gd name="T12" fmla="*/ 191 w 191"/>
                    <a:gd name="T13" fmla="*/ 168 h 227"/>
                    <a:gd name="T14" fmla="*/ 185 w 191"/>
                    <a:gd name="T15" fmla="*/ 161 h 227"/>
                    <a:gd name="T16" fmla="*/ 179 w 191"/>
                    <a:gd name="T17" fmla="*/ 166 h 227"/>
                    <a:gd name="T18" fmla="*/ 79 w 191"/>
                    <a:gd name="T19" fmla="*/ 216 h 227"/>
                    <a:gd name="T20" fmla="*/ 36 w 191"/>
                    <a:gd name="T21" fmla="*/ 158 h 227"/>
                    <a:gd name="T22" fmla="*/ 44 w 191"/>
                    <a:gd name="T23" fmla="*/ 106 h 227"/>
                    <a:gd name="T24" fmla="*/ 70 w 191"/>
                    <a:gd name="T25" fmla="*/ 106 h 227"/>
                    <a:gd name="T26" fmla="*/ 47 w 191"/>
                    <a:gd name="T27" fmla="*/ 95 h 227"/>
                    <a:gd name="T28" fmla="*/ 131 w 191"/>
                    <a:gd name="T29" fmla="*/ 11 h 227"/>
                    <a:gd name="T30" fmla="*/ 167 w 191"/>
                    <a:gd name="T31" fmla="*/ 43 h 227"/>
                    <a:gd name="T32" fmla="*/ 67 w 191"/>
                    <a:gd name="T33" fmla="*/ 95 h 227"/>
                    <a:gd name="T34" fmla="*/ 47 w 191"/>
                    <a:gd name="T35" fmla="*/ 95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1" h="227">
                      <a:moveTo>
                        <a:pt x="70" y="106"/>
                      </a:moveTo>
                      <a:cubicBezTo>
                        <a:pt x="85" y="106"/>
                        <a:pt x="122" y="105"/>
                        <a:pt x="146" y="94"/>
                      </a:cubicBezTo>
                      <a:cubicBezTo>
                        <a:pt x="181" y="79"/>
                        <a:pt x="184" y="50"/>
                        <a:pt x="184" y="43"/>
                      </a:cubicBezTo>
                      <a:cubicBezTo>
                        <a:pt x="184" y="21"/>
                        <a:pt x="165" y="0"/>
                        <a:pt x="131" y="0"/>
                      </a:cubicBezTo>
                      <a:cubicBezTo>
                        <a:pt x="75" y="0"/>
                        <a:pt x="0" y="49"/>
                        <a:pt x="0" y="136"/>
                      </a:cubicBezTo>
                      <a:cubicBezTo>
                        <a:pt x="0" y="187"/>
                        <a:pt x="29" y="227"/>
                        <a:pt x="78" y="227"/>
                      </a:cubicBezTo>
                      <a:cubicBezTo>
                        <a:pt x="149" y="227"/>
                        <a:pt x="191" y="174"/>
                        <a:pt x="191" y="168"/>
                      </a:cubicBezTo>
                      <a:cubicBezTo>
                        <a:pt x="191" y="165"/>
                        <a:pt x="188" y="161"/>
                        <a:pt x="185" y="161"/>
                      </a:cubicBezTo>
                      <a:cubicBezTo>
                        <a:pt x="183" y="161"/>
                        <a:pt x="182" y="162"/>
                        <a:pt x="179" y="166"/>
                      </a:cubicBezTo>
                      <a:cubicBezTo>
                        <a:pt x="140" y="216"/>
                        <a:pt x="85" y="216"/>
                        <a:pt x="79" y="216"/>
                      </a:cubicBezTo>
                      <a:cubicBezTo>
                        <a:pt x="40" y="216"/>
                        <a:pt x="36" y="174"/>
                        <a:pt x="36" y="158"/>
                      </a:cubicBezTo>
                      <a:cubicBezTo>
                        <a:pt x="36" y="152"/>
                        <a:pt x="36" y="136"/>
                        <a:pt x="44" y="106"/>
                      </a:cubicBezTo>
                      <a:lnTo>
                        <a:pt x="70" y="106"/>
                      </a:lnTo>
                      <a:close/>
                      <a:moveTo>
                        <a:pt x="47" y="95"/>
                      </a:moveTo>
                      <a:cubicBezTo>
                        <a:pt x="66" y="19"/>
                        <a:pt x="118" y="11"/>
                        <a:pt x="131" y="11"/>
                      </a:cubicBezTo>
                      <a:cubicBezTo>
                        <a:pt x="154" y="11"/>
                        <a:pt x="167" y="26"/>
                        <a:pt x="167" y="43"/>
                      </a:cubicBezTo>
                      <a:cubicBezTo>
                        <a:pt x="167" y="95"/>
                        <a:pt x="88" y="95"/>
                        <a:pt x="67" y="95"/>
                      </a:cubicBezTo>
                      <a:lnTo>
                        <a:pt x="47" y="95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85 1">
                  <a:extLst>
                    <a:ext uri="{FF2B5EF4-FFF2-40B4-BE49-F238E27FC236}">
                      <a16:creationId xmlns:a16="http://schemas.microsoft.com/office/drawing/2014/main" id="{63DFE87C-BA97-41AB-9C17-0DF0297366AB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8818225" y="22259925"/>
                  <a:ext cx="139700" cy="9525"/>
                </a:xfrm>
                <a:custGeom>
                  <a:avLst/>
                  <a:gdLst>
                    <a:gd name="T0" fmla="*/ 222 w 236"/>
                    <a:gd name="T1" fmla="*/ 17 h 17"/>
                    <a:gd name="T2" fmla="*/ 236 w 236"/>
                    <a:gd name="T3" fmla="*/ 9 h 17"/>
                    <a:gd name="T4" fmla="*/ 222 w 236"/>
                    <a:gd name="T5" fmla="*/ 0 h 17"/>
                    <a:gd name="T6" fmla="*/ 14 w 236"/>
                    <a:gd name="T7" fmla="*/ 0 h 17"/>
                    <a:gd name="T8" fmla="*/ 0 w 236"/>
                    <a:gd name="T9" fmla="*/ 9 h 17"/>
                    <a:gd name="T10" fmla="*/ 14 w 236"/>
                    <a:gd name="T11" fmla="*/ 17 h 17"/>
                    <a:gd name="T12" fmla="*/ 222 w 236"/>
                    <a:gd name="T1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6" h="17">
                      <a:moveTo>
                        <a:pt x="222" y="17"/>
                      </a:moveTo>
                      <a:cubicBezTo>
                        <a:pt x="228" y="17"/>
                        <a:pt x="236" y="17"/>
                        <a:pt x="236" y="9"/>
                      </a:cubicBezTo>
                      <a:cubicBezTo>
                        <a:pt x="236" y="0"/>
                        <a:pt x="228" y="0"/>
                        <a:pt x="222" y="0"/>
                      </a:cubicBezTo>
                      <a:lnTo>
                        <a:pt x="14" y="0"/>
                      </a:lnTo>
                      <a:cubicBezTo>
                        <a:pt x="9" y="0"/>
                        <a:pt x="0" y="0"/>
                        <a:pt x="0" y="9"/>
                      </a:cubicBezTo>
                      <a:cubicBezTo>
                        <a:pt x="0" y="17"/>
                        <a:pt x="8" y="17"/>
                        <a:pt x="14" y="17"/>
                      </a:cubicBezTo>
                      <a:lnTo>
                        <a:pt x="222" y="17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86 1">
                  <a:extLst>
                    <a:ext uri="{FF2B5EF4-FFF2-40B4-BE49-F238E27FC236}">
                      <a16:creationId xmlns:a16="http://schemas.microsoft.com/office/drawing/2014/main" id="{CEDCA158-241A-4DA1-9518-503A1D5BC5E7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8989675" y="22175788"/>
                  <a:ext cx="61912" cy="146050"/>
                </a:xfrm>
                <a:custGeom>
                  <a:avLst/>
                  <a:gdLst>
                    <a:gd name="T0" fmla="*/ 96 w 105"/>
                    <a:gd name="T1" fmla="*/ 13 h 235"/>
                    <a:gd name="T2" fmla="*/ 82 w 105"/>
                    <a:gd name="T3" fmla="*/ 0 h 235"/>
                    <a:gd name="T4" fmla="*/ 63 w 105"/>
                    <a:gd name="T5" fmla="*/ 19 h 235"/>
                    <a:gd name="T6" fmla="*/ 77 w 105"/>
                    <a:gd name="T7" fmla="*/ 32 h 235"/>
                    <a:gd name="T8" fmla="*/ 96 w 105"/>
                    <a:gd name="T9" fmla="*/ 13 h 235"/>
                    <a:gd name="T10" fmla="*/ 25 w 105"/>
                    <a:gd name="T11" fmla="*/ 190 h 235"/>
                    <a:gd name="T12" fmla="*/ 22 w 105"/>
                    <a:gd name="T13" fmla="*/ 205 h 235"/>
                    <a:gd name="T14" fmla="*/ 55 w 105"/>
                    <a:gd name="T15" fmla="*/ 235 h 235"/>
                    <a:gd name="T16" fmla="*/ 105 w 105"/>
                    <a:gd name="T17" fmla="*/ 181 h 235"/>
                    <a:gd name="T18" fmla="*/ 100 w 105"/>
                    <a:gd name="T19" fmla="*/ 177 h 235"/>
                    <a:gd name="T20" fmla="*/ 93 w 105"/>
                    <a:gd name="T21" fmla="*/ 183 h 235"/>
                    <a:gd name="T22" fmla="*/ 56 w 105"/>
                    <a:gd name="T23" fmla="*/ 225 h 235"/>
                    <a:gd name="T24" fmla="*/ 47 w 105"/>
                    <a:gd name="T25" fmla="*/ 213 h 235"/>
                    <a:gd name="T26" fmla="*/ 53 w 105"/>
                    <a:gd name="T27" fmla="*/ 190 h 235"/>
                    <a:gd name="T28" fmla="*/ 64 w 105"/>
                    <a:gd name="T29" fmla="*/ 162 h 235"/>
                    <a:gd name="T30" fmla="*/ 81 w 105"/>
                    <a:gd name="T31" fmla="*/ 118 h 235"/>
                    <a:gd name="T32" fmla="*/ 83 w 105"/>
                    <a:gd name="T33" fmla="*/ 107 h 235"/>
                    <a:gd name="T34" fmla="*/ 50 w 105"/>
                    <a:gd name="T35" fmla="*/ 77 h 235"/>
                    <a:gd name="T36" fmla="*/ 0 w 105"/>
                    <a:gd name="T37" fmla="*/ 131 h 235"/>
                    <a:gd name="T38" fmla="*/ 6 w 105"/>
                    <a:gd name="T39" fmla="*/ 135 h 235"/>
                    <a:gd name="T40" fmla="*/ 12 w 105"/>
                    <a:gd name="T41" fmla="*/ 130 h 235"/>
                    <a:gd name="T42" fmla="*/ 49 w 105"/>
                    <a:gd name="T43" fmla="*/ 87 h 235"/>
                    <a:gd name="T44" fmla="*/ 58 w 105"/>
                    <a:gd name="T45" fmla="*/ 99 h 235"/>
                    <a:gd name="T46" fmla="*/ 47 w 105"/>
                    <a:gd name="T47" fmla="*/ 134 h 235"/>
                    <a:gd name="T48" fmla="*/ 25 w 105"/>
                    <a:gd name="T49" fmla="*/ 19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5" h="235">
                      <a:moveTo>
                        <a:pt x="96" y="13"/>
                      </a:moveTo>
                      <a:cubicBezTo>
                        <a:pt x="96" y="7"/>
                        <a:pt x="92" y="0"/>
                        <a:pt x="82" y="0"/>
                      </a:cubicBezTo>
                      <a:cubicBezTo>
                        <a:pt x="73" y="0"/>
                        <a:pt x="63" y="9"/>
                        <a:pt x="63" y="19"/>
                      </a:cubicBezTo>
                      <a:cubicBezTo>
                        <a:pt x="63" y="25"/>
                        <a:pt x="67" y="32"/>
                        <a:pt x="77" y="32"/>
                      </a:cubicBezTo>
                      <a:cubicBezTo>
                        <a:pt x="87" y="32"/>
                        <a:pt x="96" y="23"/>
                        <a:pt x="96" y="13"/>
                      </a:cubicBezTo>
                      <a:close/>
                      <a:moveTo>
                        <a:pt x="25" y="190"/>
                      </a:moveTo>
                      <a:cubicBezTo>
                        <a:pt x="24" y="195"/>
                        <a:pt x="22" y="199"/>
                        <a:pt x="22" y="205"/>
                      </a:cubicBezTo>
                      <a:cubicBezTo>
                        <a:pt x="22" y="221"/>
                        <a:pt x="36" y="235"/>
                        <a:pt x="55" y="235"/>
                      </a:cubicBezTo>
                      <a:cubicBezTo>
                        <a:pt x="90" y="235"/>
                        <a:pt x="105" y="186"/>
                        <a:pt x="105" y="181"/>
                      </a:cubicBezTo>
                      <a:cubicBezTo>
                        <a:pt x="105" y="177"/>
                        <a:pt x="101" y="177"/>
                        <a:pt x="100" y="177"/>
                      </a:cubicBezTo>
                      <a:cubicBezTo>
                        <a:pt x="95" y="177"/>
                        <a:pt x="94" y="179"/>
                        <a:pt x="93" y="183"/>
                      </a:cubicBezTo>
                      <a:cubicBezTo>
                        <a:pt x="85" y="211"/>
                        <a:pt x="70" y="225"/>
                        <a:pt x="56" y="225"/>
                      </a:cubicBezTo>
                      <a:cubicBezTo>
                        <a:pt x="49" y="225"/>
                        <a:pt x="47" y="220"/>
                        <a:pt x="47" y="213"/>
                      </a:cubicBezTo>
                      <a:cubicBezTo>
                        <a:pt x="47" y="205"/>
                        <a:pt x="50" y="198"/>
                        <a:pt x="53" y="190"/>
                      </a:cubicBezTo>
                      <a:cubicBezTo>
                        <a:pt x="56" y="181"/>
                        <a:pt x="60" y="171"/>
                        <a:pt x="64" y="162"/>
                      </a:cubicBezTo>
                      <a:cubicBezTo>
                        <a:pt x="67" y="154"/>
                        <a:pt x="80" y="122"/>
                        <a:pt x="81" y="118"/>
                      </a:cubicBezTo>
                      <a:cubicBezTo>
                        <a:pt x="82" y="115"/>
                        <a:pt x="83" y="110"/>
                        <a:pt x="83" y="107"/>
                      </a:cubicBezTo>
                      <a:cubicBezTo>
                        <a:pt x="83" y="91"/>
                        <a:pt x="69" y="77"/>
                        <a:pt x="50" y="77"/>
                      </a:cubicBezTo>
                      <a:cubicBezTo>
                        <a:pt x="16" y="77"/>
                        <a:pt x="0" y="125"/>
                        <a:pt x="0" y="131"/>
                      </a:cubicBezTo>
                      <a:cubicBezTo>
                        <a:pt x="0" y="135"/>
                        <a:pt x="4" y="135"/>
                        <a:pt x="6" y="135"/>
                      </a:cubicBezTo>
                      <a:cubicBezTo>
                        <a:pt x="10" y="135"/>
                        <a:pt x="11" y="133"/>
                        <a:pt x="12" y="130"/>
                      </a:cubicBezTo>
                      <a:cubicBezTo>
                        <a:pt x="21" y="100"/>
                        <a:pt x="36" y="87"/>
                        <a:pt x="49" y="87"/>
                      </a:cubicBezTo>
                      <a:cubicBezTo>
                        <a:pt x="55" y="87"/>
                        <a:pt x="58" y="90"/>
                        <a:pt x="58" y="99"/>
                      </a:cubicBezTo>
                      <a:cubicBezTo>
                        <a:pt x="58" y="107"/>
                        <a:pt x="56" y="113"/>
                        <a:pt x="47" y="134"/>
                      </a:cubicBezTo>
                      <a:lnTo>
                        <a:pt x="25" y="19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87 1">
                  <a:extLst>
                    <a:ext uri="{FF2B5EF4-FFF2-40B4-BE49-F238E27FC236}">
                      <a16:creationId xmlns:a16="http://schemas.microsoft.com/office/drawing/2014/main" id="{2DE18A3D-7408-4F1A-B49F-02288EC59802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9076987" y="22169438"/>
                  <a:ext cx="117475" cy="193675"/>
                </a:xfrm>
                <a:custGeom>
                  <a:avLst/>
                  <a:gdLst>
                    <a:gd name="T0" fmla="*/ 147 w 201"/>
                    <a:gd name="T1" fmla="*/ 5 h 313"/>
                    <a:gd name="T2" fmla="*/ 141 w 201"/>
                    <a:gd name="T3" fmla="*/ 0 h 313"/>
                    <a:gd name="T4" fmla="*/ 134 w 201"/>
                    <a:gd name="T5" fmla="*/ 8 h 313"/>
                    <a:gd name="T6" fmla="*/ 114 w 201"/>
                    <a:gd name="T7" fmla="*/ 88 h 313"/>
                    <a:gd name="T8" fmla="*/ 0 w 201"/>
                    <a:gd name="T9" fmla="*/ 181 h 313"/>
                    <a:gd name="T10" fmla="*/ 74 w 201"/>
                    <a:gd name="T11" fmla="*/ 246 h 313"/>
                    <a:gd name="T12" fmla="*/ 66 w 201"/>
                    <a:gd name="T13" fmla="*/ 279 h 313"/>
                    <a:gd name="T14" fmla="*/ 59 w 201"/>
                    <a:gd name="T15" fmla="*/ 309 h 313"/>
                    <a:gd name="T16" fmla="*/ 64 w 201"/>
                    <a:gd name="T17" fmla="*/ 313 h 313"/>
                    <a:gd name="T18" fmla="*/ 72 w 201"/>
                    <a:gd name="T19" fmla="*/ 305 h 313"/>
                    <a:gd name="T20" fmla="*/ 86 w 201"/>
                    <a:gd name="T21" fmla="*/ 246 h 313"/>
                    <a:gd name="T22" fmla="*/ 201 w 201"/>
                    <a:gd name="T23" fmla="*/ 152 h 313"/>
                    <a:gd name="T24" fmla="*/ 126 w 201"/>
                    <a:gd name="T25" fmla="*/ 88 h 313"/>
                    <a:gd name="T26" fmla="*/ 147 w 201"/>
                    <a:gd name="T27" fmla="*/ 5 h 313"/>
                    <a:gd name="T28" fmla="*/ 77 w 201"/>
                    <a:gd name="T29" fmla="*/ 236 h 313"/>
                    <a:gd name="T30" fmla="*/ 25 w 201"/>
                    <a:gd name="T31" fmla="*/ 187 h 313"/>
                    <a:gd name="T32" fmla="*/ 111 w 201"/>
                    <a:gd name="T33" fmla="*/ 98 h 313"/>
                    <a:gd name="T34" fmla="*/ 77 w 201"/>
                    <a:gd name="T35" fmla="*/ 236 h 313"/>
                    <a:gd name="T36" fmla="*/ 123 w 201"/>
                    <a:gd name="T37" fmla="*/ 98 h 313"/>
                    <a:gd name="T38" fmla="*/ 175 w 201"/>
                    <a:gd name="T39" fmla="*/ 147 h 313"/>
                    <a:gd name="T40" fmla="*/ 89 w 201"/>
                    <a:gd name="T41" fmla="*/ 236 h 313"/>
                    <a:gd name="T42" fmla="*/ 123 w 201"/>
                    <a:gd name="T43" fmla="*/ 98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1" h="313">
                      <a:moveTo>
                        <a:pt x="147" y="5"/>
                      </a:moveTo>
                      <a:cubicBezTo>
                        <a:pt x="147" y="0"/>
                        <a:pt x="143" y="0"/>
                        <a:pt x="141" y="0"/>
                      </a:cubicBezTo>
                      <a:cubicBezTo>
                        <a:pt x="136" y="0"/>
                        <a:pt x="135" y="2"/>
                        <a:pt x="134" y="8"/>
                      </a:cubicBezTo>
                      <a:lnTo>
                        <a:pt x="114" y="88"/>
                      </a:lnTo>
                      <a:cubicBezTo>
                        <a:pt x="52" y="90"/>
                        <a:pt x="0" y="135"/>
                        <a:pt x="0" y="181"/>
                      </a:cubicBezTo>
                      <a:cubicBezTo>
                        <a:pt x="0" y="221"/>
                        <a:pt x="36" y="245"/>
                        <a:pt x="74" y="246"/>
                      </a:cubicBezTo>
                      <a:cubicBezTo>
                        <a:pt x="71" y="257"/>
                        <a:pt x="69" y="268"/>
                        <a:pt x="66" y="279"/>
                      </a:cubicBezTo>
                      <a:cubicBezTo>
                        <a:pt x="62" y="295"/>
                        <a:pt x="59" y="308"/>
                        <a:pt x="59" y="309"/>
                      </a:cubicBezTo>
                      <a:cubicBezTo>
                        <a:pt x="59" y="313"/>
                        <a:pt x="63" y="313"/>
                        <a:pt x="64" y="313"/>
                      </a:cubicBezTo>
                      <a:cubicBezTo>
                        <a:pt x="70" y="313"/>
                        <a:pt x="70" y="312"/>
                        <a:pt x="72" y="305"/>
                      </a:cubicBezTo>
                      <a:lnTo>
                        <a:pt x="86" y="246"/>
                      </a:lnTo>
                      <a:cubicBezTo>
                        <a:pt x="146" y="244"/>
                        <a:pt x="201" y="200"/>
                        <a:pt x="201" y="152"/>
                      </a:cubicBezTo>
                      <a:cubicBezTo>
                        <a:pt x="201" y="116"/>
                        <a:pt x="169" y="90"/>
                        <a:pt x="126" y="88"/>
                      </a:cubicBezTo>
                      <a:lnTo>
                        <a:pt x="147" y="5"/>
                      </a:lnTo>
                      <a:close/>
                      <a:moveTo>
                        <a:pt x="77" y="236"/>
                      </a:moveTo>
                      <a:cubicBezTo>
                        <a:pt x="50" y="235"/>
                        <a:pt x="25" y="220"/>
                        <a:pt x="25" y="187"/>
                      </a:cubicBezTo>
                      <a:cubicBezTo>
                        <a:pt x="25" y="152"/>
                        <a:pt x="52" y="103"/>
                        <a:pt x="111" y="98"/>
                      </a:cubicBezTo>
                      <a:lnTo>
                        <a:pt x="77" y="236"/>
                      </a:lnTo>
                      <a:close/>
                      <a:moveTo>
                        <a:pt x="123" y="98"/>
                      </a:moveTo>
                      <a:cubicBezTo>
                        <a:pt x="150" y="99"/>
                        <a:pt x="175" y="113"/>
                        <a:pt x="175" y="147"/>
                      </a:cubicBezTo>
                      <a:cubicBezTo>
                        <a:pt x="175" y="185"/>
                        <a:pt x="145" y="231"/>
                        <a:pt x="89" y="236"/>
                      </a:cubicBezTo>
                      <a:lnTo>
                        <a:pt x="123" y="9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88 1">
                  <a:extLst>
                    <a:ext uri="{FF2B5EF4-FFF2-40B4-BE49-F238E27FC236}">
                      <a16:creationId xmlns:a16="http://schemas.microsoft.com/office/drawing/2014/main" id="{5D465F82-7D37-4D39-9A8B-AC54A39F420E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9300825" y="22199600"/>
                  <a:ext cx="11112" cy="309562"/>
                </a:xfrm>
                <a:custGeom>
                  <a:avLst/>
                  <a:gdLst>
                    <a:gd name="T0" fmla="*/ 20 w 20"/>
                    <a:gd name="T1" fmla="*/ 18 h 499"/>
                    <a:gd name="T2" fmla="*/ 10 w 20"/>
                    <a:gd name="T3" fmla="*/ 0 h 499"/>
                    <a:gd name="T4" fmla="*/ 0 w 20"/>
                    <a:gd name="T5" fmla="*/ 18 h 499"/>
                    <a:gd name="T6" fmla="*/ 0 w 20"/>
                    <a:gd name="T7" fmla="*/ 481 h 499"/>
                    <a:gd name="T8" fmla="*/ 10 w 20"/>
                    <a:gd name="T9" fmla="*/ 499 h 499"/>
                    <a:gd name="T10" fmla="*/ 20 w 20"/>
                    <a:gd name="T11" fmla="*/ 481 h 499"/>
                    <a:gd name="T12" fmla="*/ 20 w 20"/>
                    <a:gd name="T13" fmla="*/ 1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99">
                      <a:moveTo>
                        <a:pt x="20" y="18"/>
                      </a:moveTo>
                      <a:cubicBezTo>
                        <a:pt x="20" y="9"/>
                        <a:pt x="20" y="0"/>
                        <a:pt x="10" y="0"/>
                      </a:cubicBezTo>
                      <a:cubicBezTo>
                        <a:pt x="0" y="0"/>
                        <a:pt x="0" y="9"/>
                        <a:pt x="0" y="18"/>
                      </a:cubicBezTo>
                      <a:lnTo>
                        <a:pt x="0" y="481"/>
                      </a:lnTo>
                      <a:cubicBezTo>
                        <a:pt x="0" y="490"/>
                        <a:pt x="0" y="499"/>
                        <a:pt x="10" y="499"/>
                      </a:cubicBezTo>
                      <a:cubicBezTo>
                        <a:pt x="20" y="499"/>
                        <a:pt x="20" y="490"/>
                        <a:pt x="20" y="481"/>
                      </a:cubicBezTo>
                      <a:lnTo>
                        <a:pt x="20" y="1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89 1">
                  <a:extLst>
                    <a:ext uri="{FF2B5EF4-FFF2-40B4-BE49-F238E27FC236}">
                      <a16:creationId xmlns:a16="http://schemas.microsoft.com/office/drawing/2014/main" id="{9BA77EA1-2761-4010-A12E-9B4BCD116F43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9362737" y="22250400"/>
                  <a:ext cx="195262" cy="206375"/>
                </a:xfrm>
                <a:custGeom>
                  <a:avLst/>
                  <a:gdLst>
                    <a:gd name="T0" fmla="*/ 176 w 332"/>
                    <a:gd name="T1" fmla="*/ 176 h 332"/>
                    <a:gd name="T2" fmla="*/ 315 w 332"/>
                    <a:gd name="T3" fmla="*/ 176 h 332"/>
                    <a:gd name="T4" fmla="*/ 332 w 332"/>
                    <a:gd name="T5" fmla="*/ 166 h 332"/>
                    <a:gd name="T6" fmla="*/ 315 w 332"/>
                    <a:gd name="T7" fmla="*/ 156 h 332"/>
                    <a:gd name="T8" fmla="*/ 176 w 332"/>
                    <a:gd name="T9" fmla="*/ 156 h 332"/>
                    <a:gd name="T10" fmla="*/ 176 w 332"/>
                    <a:gd name="T11" fmla="*/ 17 h 332"/>
                    <a:gd name="T12" fmla="*/ 166 w 332"/>
                    <a:gd name="T13" fmla="*/ 0 h 332"/>
                    <a:gd name="T14" fmla="*/ 156 w 332"/>
                    <a:gd name="T15" fmla="*/ 17 h 332"/>
                    <a:gd name="T16" fmla="*/ 156 w 332"/>
                    <a:gd name="T17" fmla="*/ 156 h 332"/>
                    <a:gd name="T18" fmla="*/ 17 w 332"/>
                    <a:gd name="T19" fmla="*/ 156 h 332"/>
                    <a:gd name="T20" fmla="*/ 0 w 332"/>
                    <a:gd name="T21" fmla="*/ 166 h 332"/>
                    <a:gd name="T22" fmla="*/ 17 w 332"/>
                    <a:gd name="T23" fmla="*/ 176 h 332"/>
                    <a:gd name="T24" fmla="*/ 156 w 332"/>
                    <a:gd name="T25" fmla="*/ 176 h 332"/>
                    <a:gd name="T26" fmla="*/ 156 w 332"/>
                    <a:gd name="T27" fmla="*/ 316 h 332"/>
                    <a:gd name="T28" fmla="*/ 166 w 332"/>
                    <a:gd name="T29" fmla="*/ 332 h 332"/>
                    <a:gd name="T30" fmla="*/ 176 w 332"/>
                    <a:gd name="T31" fmla="*/ 316 h 332"/>
                    <a:gd name="T32" fmla="*/ 176 w 332"/>
                    <a:gd name="T33" fmla="*/ 176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2" h="332">
                      <a:moveTo>
                        <a:pt x="176" y="176"/>
                      </a:moveTo>
                      <a:lnTo>
                        <a:pt x="315" y="176"/>
                      </a:lnTo>
                      <a:cubicBezTo>
                        <a:pt x="322" y="176"/>
                        <a:pt x="332" y="176"/>
                        <a:pt x="332" y="166"/>
                      </a:cubicBezTo>
                      <a:cubicBezTo>
                        <a:pt x="332" y="156"/>
                        <a:pt x="322" y="156"/>
                        <a:pt x="315" y="156"/>
                      </a:cubicBezTo>
                      <a:lnTo>
                        <a:pt x="176" y="156"/>
                      </a:lnTo>
                      <a:lnTo>
                        <a:pt x="176" y="17"/>
                      </a:lnTo>
                      <a:cubicBezTo>
                        <a:pt x="176" y="10"/>
                        <a:pt x="176" y="0"/>
                        <a:pt x="166" y="0"/>
                      </a:cubicBezTo>
                      <a:cubicBezTo>
                        <a:pt x="156" y="0"/>
                        <a:pt x="156" y="10"/>
                        <a:pt x="156" y="17"/>
                      </a:cubicBezTo>
                      <a:lnTo>
                        <a:pt x="156" y="156"/>
                      </a:lnTo>
                      <a:lnTo>
                        <a:pt x="17" y="156"/>
                      </a:lnTo>
                      <a:cubicBezTo>
                        <a:pt x="10" y="156"/>
                        <a:pt x="0" y="156"/>
                        <a:pt x="0" y="166"/>
                      </a:cubicBezTo>
                      <a:cubicBezTo>
                        <a:pt x="0" y="176"/>
                        <a:pt x="10" y="176"/>
                        <a:pt x="17" y="176"/>
                      </a:cubicBezTo>
                      <a:lnTo>
                        <a:pt x="156" y="176"/>
                      </a:lnTo>
                      <a:lnTo>
                        <a:pt x="156" y="316"/>
                      </a:lnTo>
                      <a:cubicBezTo>
                        <a:pt x="156" y="323"/>
                        <a:pt x="156" y="332"/>
                        <a:pt x="166" y="332"/>
                      </a:cubicBezTo>
                      <a:cubicBezTo>
                        <a:pt x="176" y="332"/>
                        <a:pt x="176" y="323"/>
                        <a:pt x="176" y="316"/>
                      </a:cubicBezTo>
                      <a:lnTo>
                        <a:pt x="176" y="176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90 1">
                  <a:extLst>
                    <a:ext uri="{FF2B5EF4-FFF2-40B4-BE49-F238E27FC236}">
                      <a16:creationId xmlns:a16="http://schemas.microsoft.com/office/drawing/2014/main" id="{5678DC18-5D5F-42B1-9E9B-CB0229FC3822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9599275" y="22225000"/>
                  <a:ext cx="96837" cy="206375"/>
                </a:xfrm>
                <a:custGeom>
                  <a:avLst/>
                  <a:gdLst>
                    <a:gd name="T0" fmla="*/ 102 w 165"/>
                    <a:gd name="T1" fmla="*/ 13 h 332"/>
                    <a:gd name="T2" fmla="*/ 91 w 165"/>
                    <a:gd name="T3" fmla="*/ 0 h 332"/>
                    <a:gd name="T4" fmla="*/ 0 w 165"/>
                    <a:gd name="T5" fmla="*/ 32 h 332"/>
                    <a:gd name="T6" fmla="*/ 0 w 165"/>
                    <a:gd name="T7" fmla="*/ 47 h 332"/>
                    <a:gd name="T8" fmla="*/ 65 w 165"/>
                    <a:gd name="T9" fmla="*/ 34 h 332"/>
                    <a:gd name="T10" fmla="*/ 65 w 165"/>
                    <a:gd name="T11" fmla="*/ 293 h 332"/>
                    <a:gd name="T12" fmla="*/ 19 w 165"/>
                    <a:gd name="T13" fmla="*/ 317 h 332"/>
                    <a:gd name="T14" fmla="*/ 3 w 165"/>
                    <a:gd name="T15" fmla="*/ 317 h 332"/>
                    <a:gd name="T16" fmla="*/ 3 w 165"/>
                    <a:gd name="T17" fmla="*/ 332 h 332"/>
                    <a:gd name="T18" fmla="*/ 84 w 165"/>
                    <a:gd name="T19" fmla="*/ 331 h 332"/>
                    <a:gd name="T20" fmla="*/ 165 w 165"/>
                    <a:gd name="T21" fmla="*/ 332 h 332"/>
                    <a:gd name="T22" fmla="*/ 165 w 165"/>
                    <a:gd name="T23" fmla="*/ 317 h 332"/>
                    <a:gd name="T24" fmla="*/ 149 w 165"/>
                    <a:gd name="T25" fmla="*/ 317 h 332"/>
                    <a:gd name="T26" fmla="*/ 102 w 165"/>
                    <a:gd name="T27" fmla="*/ 293 h 332"/>
                    <a:gd name="T28" fmla="*/ 102 w 165"/>
                    <a:gd name="T29" fmla="*/ 13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5" h="332">
                      <a:moveTo>
                        <a:pt x="102" y="13"/>
                      </a:moveTo>
                      <a:cubicBezTo>
                        <a:pt x="102" y="1"/>
                        <a:pt x="102" y="0"/>
                        <a:pt x="91" y="0"/>
                      </a:cubicBezTo>
                      <a:cubicBezTo>
                        <a:pt x="60" y="32"/>
                        <a:pt x="16" y="32"/>
                        <a:pt x="0" y="32"/>
                      </a:cubicBezTo>
                      <a:lnTo>
                        <a:pt x="0" y="47"/>
                      </a:lnTo>
                      <a:cubicBezTo>
                        <a:pt x="10" y="47"/>
                        <a:pt x="39" y="47"/>
                        <a:pt x="65" y="34"/>
                      </a:cubicBezTo>
                      <a:lnTo>
                        <a:pt x="65" y="293"/>
                      </a:lnTo>
                      <a:cubicBezTo>
                        <a:pt x="65" y="311"/>
                        <a:pt x="64" y="317"/>
                        <a:pt x="19" y="317"/>
                      </a:cubicBezTo>
                      <a:lnTo>
                        <a:pt x="3" y="317"/>
                      </a:lnTo>
                      <a:lnTo>
                        <a:pt x="3" y="332"/>
                      </a:lnTo>
                      <a:cubicBezTo>
                        <a:pt x="20" y="331"/>
                        <a:pt x="64" y="331"/>
                        <a:pt x="84" y="331"/>
                      </a:cubicBezTo>
                      <a:cubicBezTo>
                        <a:pt x="104" y="331"/>
                        <a:pt x="147" y="331"/>
                        <a:pt x="165" y="332"/>
                      </a:cubicBezTo>
                      <a:lnTo>
                        <a:pt x="165" y="317"/>
                      </a:lnTo>
                      <a:lnTo>
                        <a:pt x="149" y="317"/>
                      </a:lnTo>
                      <a:cubicBezTo>
                        <a:pt x="104" y="317"/>
                        <a:pt x="102" y="311"/>
                        <a:pt x="102" y="293"/>
                      </a:cubicBezTo>
                      <a:lnTo>
                        <a:pt x="102" y="13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91 1">
                  <a:extLst>
                    <a:ext uri="{FF2B5EF4-FFF2-40B4-BE49-F238E27FC236}">
                      <a16:creationId xmlns:a16="http://schemas.microsoft.com/office/drawing/2014/main" id="{B3F1D4E4-6007-42D0-9FC5-7B99126AFD81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9735800" y="22199600"/>
                  <a:ext cx="65087" cy="309562"/>
                </a:xfrm>
                <a:custGeom>
                  <a:avLst/>
                  <a:gdLst>
                    <a:gd name="T0" fmla="*/ 109 w 111"/>
                    <a:gd name="T1" fmla="*/ 258 h 499"/>
                    <a:gd name="T2" fmla="*/ 111 w 111"/>
                    <a:gd name="T3" fmla="*/ 249 h 499"/>
                    <a:gd name="T4" fmla="*/ 109 w 111"/>
                    <a:gd name="T5" fmla="*/ 241 h 499"/>
                    <a:gd name="T6" fmla="*/ 22 w 111"/>
                    <a:gd name="T7" fmla="*/ 11 h 499"/>
                    <a:gd name="T8" fmla="*/ 10 w 111"/>
                    <a:gd name="T9" fmla="*/ 0 h 499"/>
                    <a:gd name="T10" fmla="*/ 0 w 111"/>
                    <a:gd name="T11" fmla="*/ 10 h 499"/>
                    <a:gd name="T12" fmla="*/ 3 w 111"/>
                    <a:gd name="T13" fmla="*/ 18 h 499"/>
                    <a:gd name="T14" fmla="*/ 91 w 111"/>
                    <a:gd name="T15" fmla="*/ 249 h 499"/>
                    <a:gd name="T16" fmla="*/ 3 w 111"/>
                    <a:gd name="T17" fmla="*/ 480 h 499"/>
                    <a:gd name="T18" fmla="*/ 0 w 111"/>
                    <a:gd name="T19" fmla="*/ 489 h 499"/>
                    <a:gd name="T20" fmla="*/ 10 w 111"/>
                    <a:gd name="T21" fmla="*/ 499 h 499"/>
                    <a:gd name="T22" fmla="*/ 21 w 111"/>
                    <a:gd name="T23" fmla="*/ 489 h 499"/>
                    <a:gd name="T24" fmla="*/ 109 w 111"/>
                    <a:gd name="T25" fmla="*/ 25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499">
                      <a:moveTo>
                        <a:pt x="109" y="258"/>
                      </a:moveTo>
                      <a:cubicBezTo>
                        <a:pt x="111" y="252"/>
                        <a:pt x="111" y="251"/>
                        <a:pt x="111" y="249"/>
                      </a:cubicBezTo>
                      <a:cubicBezTo>
                        <a:pt x="111" y="248"/>
                        <a:pt x="111" y="247"/>
                        <a:pt x="109" y="241"/>
                      </a:cubicBezTo>
                      <a:lnTo>
                        <a:pt x="22" y="11"/>
                      </a:lnTo>
                      <a:cubicBezTo>
                        <a:pt x="19" y="3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1"/>
                        <a:pt x="0" y="12"/>
                        <a:pt x="3" y="18"/>
                      </a:cubicBezTo>
                      <a:lnTo>
                        <a:pt x="91" y="249"/>
                      </a:lnTo>
                      <a:lnTo>
                        <a:pt x="3" y="480"/>
                      </a:lnTo>
                      <a:cubicBezTo>
                        <a:pt x="0" y="485"/>
                        <a:pt x="0" y="486"/>
                        <a:pt x="0" y="489"/>
                      </a:cubicBezTo>
                      <a:cubicBezTo>
                        <a:pt x="0" y="494"/>
                        <a:pt x="5" y="499"/>
                        <a:pt x="10" y="499"/>
                      </a:cubicBezTo>
                      <a:cubicBezTo>
                        <a:pt x="17" y="499"/>
                        <a:pt x="19" y="494"/>
                        <a:pt x="21" y="489"/>
                      </a:cubicBezTo>
                      <a:lnTo>
                        <a:pt x="109" y="25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92 1">
                  <a:extLst>
                    <a:ext uri="{FF2B5EF4-FFF2-40B4-BE49-F238E27FC236}">
                      <a16:creationId xmlns:a16="http://schemas.microsoft.com/office/drawing/2014/main" id="{8C78297B-33B0-47CF-B333-5A5AAF33B4A7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9850100" y="22199600"/>
                  <a:ext cx="68262" cy="309562"/>
                </a:xfrm>
                <a:custGeom>
                  <a:avLst/>
                  <a:gdLst>
                    <a:gd name="T0" fmla="*/ 116 w 116"/>
                    <a:gd name="T1" fmla="*/ 249 h 499"/>
                    <a:gd name="T2" fmla="*/ 83 w 116"/>
                    <a:gd name="T3" fmla="*/ 94 h 499"/>
                    <a:gd name="T4" fmla="*/ 5 w 116"/>
                    <a:gd name="T5" fmla="*/ 0 h 499"/>
                    <a:gd name="T6" fmla="*/ 0 w 116"/>
                    <a:gd name="T7" fmla="*/ 5 h 499"/>
                    <a:gd name="T8" fmla="*/ 9 w 116"/>
                    <a:gd name="T9" fmla="*/ 16 h 499"/>
                    <a:gd name="T10" fmla="*/ 87 w 116"/>
                    <a:gd name="T11" fmla="*/ 249 h 499"/>
                    <a:gd name="T12" fmla="*/ 6 w 116"/>
                    <a:gd name="T13" fmla="*/ 485 h 499"/>
                    <a:gd name="T14" fmla="*/ 0 w 116"/>
                    <a:gd name="T15" fmla="*/ 494 h 499"/>
                    <a:gd name="T16" fmla="*/ 5 w 116"/>
                    <a:gd name="T17" fmla="*/ 499 h 499"/>
                    <a:gd name="T18" fmla="*/ 84 w 116"/>
                    <a:gd name="T19" fmla="*/ 401 h 499"/>
                    <a:gd name="T20" fmla="*/ 116 w 116"/>
                    <a:gd name="T21" fmla="*/ 24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499">
                      <a:moveTo>
                        <a:pt x="116" y="249"/>
                      </a:moveTo>
                      <a:cubicBezTo>
                        <a:pt x="116" y="210"/>
                        <a:pt x="110" y="150"/>
                        <a:pt x="83" y="94"/>
                      </a:cubicBezTo>
                      <a:cubicBezTo>
                        <a:pt x="53" y="32"/>
                        <a:pt x="10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6"/>
                        <a:pt x="0" y="7"/>
                        <a:pt x="9" y="16"/>
                      </a:cubicBezTo>
                      <a:cubicBezTo>
                        <a:pt x="58" y="66"/>
                        <a:pt x="87" y="145"/>
                        <a:pt x="87" y="249"/>
                      </a:cubicBezTo>
                      <a:cubicBezTo>
                        <a:pt x="87" y="335"/>
                        <a:pt x="68" y="422"/>
                        <a:pt x="6" y="485"/>
                      </a:cubicBezTo>
                      <a:cubicBezTo>
                        <a:pt x="0" y="491"/>
                        <a:pt x="0" y="492"/>
                        <a:pt x="0" y="494"/>
                      </a:cubicBezTo>
                      <a:cubicBezTo>
                        <a:pt x="0" y="497"/>
                        <a:pt x="2" y="499"/>
                        <a:pt x="5" y="499"/>
                      </a:cubicBezTo>
                      <a:cubicBezTo>
                        <a:pt x="10" y="499"/>
                        <a:pt x="55" y="465"/>
                        <a:pt x="84" y="401"/>
                      </a:cubicBezTo>
                      <a:cubicBezTo>
                        <a:pt x="110" y="347"/>
                        <a:pt x="116" y="291"/>
                        <a:pt x="116" y="24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4BEC06E-7AA1-4F46-8ABD-ACE7DE28B5A4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6857664" y="22348031"/>
                  <a:ext cx="307976" cy="111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7976" h="11114">
                      <a:moveTo>
                        <a:pt x="0" y="11113"/>
                      </a:moveTo>
                      <a:lnTo>
                        <a:pt x="307975" y="11113"/>
                      </a:lnTo>
                      <a:lnTo>
                        <a:pt x="30797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F0073ED6-AA7C-4567-8B10-D484CEA42162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7049750" y="22383750"/>
                  <a:ext cx="115889" cy="95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889" h="9526">
                      <a:moveTo>
                        <a:pt x="0" y="9525"/>
                      </a:moveTo>
                      <a:lnTo>
                        <a:pt x="115888" y="9525"/>
                      </a:lnTo>
                      <a:lnTo>
                        <a:pt x="1158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4734F481-0233-4727-B6FA-C5FED7036D11}"/>
                  </a:ext>
                </a:extLst>
              </p:cNvPr>
              <p:cNvCxnSpPr/>
              <p:nvPr/>
            </p:nvCxnSpPr>
            <p:spPr>
              <a:xfrm>
                <a:off x="23364243" y="28489601"/>
                <a:ext cx="5956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9DF51070-013B-4C5F-B411-2F30470FB937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704" y="28840211"/>
              <a:ext cx="3303619" cy="32304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3BD9F18C-B938-4797-A179-0010F95F6276}"/>
                  </a:ext>
                </a:extLst>
              </p:cNvPr>
              <p:cNvSpPr txBox="1"/>
              <p:nvPr/>
            </p:nvSpPr>
            <p:spPr>
              <a:xfrm>
                <a:off x="6404488" y="8818045"/>
                <a:ext cx="9973758" cy="317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ThO: effective 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𝑒𝑓𝑓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~ 80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GV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/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cm</m:t>
                    </m:r>
                  </m:oMath>
                </a14:m>
                <a:endParaRPr lang="en-US" sz="2800" dirty="0">
                  <a:latin typeface="+mj-lt"/>
                  <a:ea typeface="Adobe Kaiti Std R" panose="0202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ACME II parameters:</a:t>
                </a: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Precession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~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1 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ms</m:t>
                    </m:r>
                  </m:oMath>
                </a14:m>
                <a:r>
                  <a:rPr lang="en-US" sz="2800" dirty="0">
                    <a:latin typeface="+mj-lt"/>
                    <a:ea typeface="Adobe Kaiti Std R" panose="02020400000000000000"/>
                  </a:rPr>
                  <a:t> </a:t>
                </a: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Measurement contrast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~ 0.95</m:t>
                    </m:r>
                  </m:oMath>
                </a14:m>
                <a:endParaRPr lang="en-US" sz="2800" dirty="0">
                  <a:latin typeface="+mj-lt"/>
                  <a:ea typeface="Adobe Kaiti Std R" panose="02020400000000000000"/>
                </a:endParaRP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Detected molecule flux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  <a:ea typeface="Adobe Kaiti Std R" panose="0202040000000000000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/>
                      </a:rPr>
                      <m:t>~ 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ea typeface="Adobe Kaiti Std R" panose="02020400000000000000"/>
                  </a:rPr>
                  <a:t> </a:t>
                </a: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−4.3±4.0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−30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cm</m:t>
                    </m:r>
                  </m:oMath>
                </a14:m>
                <a:endParaRPr lang="en-US" sz="2800" b="0" i="0" dirty="0">
                  <a:latin typeface="+mj-lt"/>
                  <a:ea typeface="Adobe Kaiti Std R" panose="02020400000000000000"/>
                </a:endParaRP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Adobe Kaiti Std R" panose="0202040000000000000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Adobe Kaiti Std R" panose="0202040000000000000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Adobe Kaiti Std R" panose="0202040000000000000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&lt;1.1×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10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−29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e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cm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</m:t>
                    </m:r>
                  </m:oMath>
                </a14:m>
                <a:endParaRPr lang="en-US" sz="2800" b="0" dirty="0">
                  <a:latin typeface="+mj-lt"/>
                  <a:ea typeface="Adobe Kaiti Std R" panose="02020400000000000000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3BD9F18C-B938-4797-A179-0010F95F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488" y="8818045"/>
                <a:ext cx="9973758" cy="3178627"/>
              </a:xfrm>
              <a:prstGeom prst="rect">
                <a:avLst/>
              </a:prstGeom>
              <a:blipFill>
                <a:blip r:embed="rId369"/>
                <a:stretch>
                  <a:fillRect l="-1100" t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485821A-FED0-42B2-A18D-367B1FDD06BD}"/>
              </a:ext>
            </a:extLst>
          </p:cNvPr>
          <p:cNvCxnSpPr>
            <a:cxnSpLocks/>
          </p:cNvCxnSpPr>
          <p:nvPr/>
        </p:nvCxnSpPr>
        <p:spPr>
          <a:xfrm rot="5400000">
            <a:off x="8629145" y="6884875"/>
            <a:ext cx="10972800" cy="0"/>
          </a:xfrm>
          <a:prstGeom prst="line">
            <a:avLst/>
          </a:prstGeom>
          <a:ln w="127000"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248C178-B89B-428E-AD33-0B459B5130A1}"/>
              </a:ext>
            </a:extLst>
          </p:cNvPr>
          <p:cNvCxnSpPr>
            <a:cxnSpLocks/>
          </p:cNvCxnSpPr>
          <p:nvPr/>
        </p:nvCxnSpPr>
        <p:spPr>
          <a:xfrm rot="5400000">
            <a:off x="27888190" y="6884875"/>
            <a:ext cx="10972800" cy="0"/>
          </a:xfrm>
          <a:prstGeom prst="line">
            <a:avLst/>
          </a:prstGeom>
          <a:ln w="127000"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E85BB16-44B3-40AA-83A0-ECF3D1CC7DCF}"/>
              </a:ext>
            </a:extLst>
          </p:cNvPr>
          <p:cNvCxnSpPr>
            <a:cxnSpLocks/>
          </p:cNvCxnSpPr>
          <p:nvPr/>
        </p:nvCxnSpPr>
        <p:spPr>
          <a:xfrm rot="5400000">
            <a:off x="39023464" y="28588319"/>
            <a:ext cx="5486400" cy="0"/>
          </a:xfrm>
          <a:prstGeom prst="line">
            <a:avLst/>
          </a:prstGeom>
          <a:ln w="127000"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1DB4EC-7B88-485B-9B8C-7DEFADF33165}"/>
              </a:ext>
            </a:extLst>
          </p:cNvPr>
          <p:cNvSpPr txBox="1"/>
          <p:nvPr/>
        </p:nvSpPr>
        <p:spPr>
          <a:xfrm>
            <a:off x="30066279" y="31653334"/>
            <a:ext cx="657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  <a:r>
              <a:rPr lang="en-US" sz="2800" dirty="0">
                <a:latin typeface="+mj-lt"/>
              </a:rPr>
              <a:t>Already</a:t>
            </a:r>
            <a:r>
              <a:rPr lang="en-US" sz="2800" dirty="0"/>
              <a:t> implemented</a:t>
            </a:r>
          </a:p>
        </p:txBody>
      </p:sp>
      <p:sp>
        <p:nvSpPr>
          <p:cNvPr id="54" name="AutoShape 2" descr="https://lh4.googleusercontent.com/VO6RQ57wxQLd-h4C4W-8DZ_5cjYxMn1vdiOsEvJhiLPb5Nv703SRWvDk2VO6Gj2qshjw4KO2vRtUd0dnoaMkwLPpLuMfil4rC6GjWydkamvS6tWMwXK__YZEH_uFZCErzgbwpe7FWAI">
            <a:extLst>
              <a:ext uri="{FF2B5EF4-FFF2-40B4-BE49-F238E27FC236}">
                <a16:creationId xmlns:a16="http://schemas.microsoft.com/office/drawing/2014/main" id="{5EE1995F-F0B4-4AF9-8E0B-93C49145B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48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lh4.googleusercontent.com/VO6RQ57wxQLd-h4C4W-8DZ_5cjYxMn1vdiOsEvJhiLPb5Nv703SRWvDk2VO6Gj2qshjw4KO2vRtUd0dnoaMkwLPpLuMfil4rC6GjWydkamvS6tWMwXK__YZEH_uFZCErzgbwpe7FWAI">
            <a:extLst>
              <a:ext uri="{FF2B5EF4-FFF2-40B4-BE49-F238E27FC236}">
                <a16:creationId xmlns:a16="http://schemas.microsoft.com/office/drawing/2014/main" id="{E5A7738A-096C-420B-8DAD-BD3E5AEF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262" y="7590344"/>
            <a:ext cx="4735362" cy="517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A29307D-52AE-424C-8E6E-F59081B2E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25902"/>
              </p:ext>
            </p:extLst>
          </p:nvPr>
        </p:nvGraphicFramePr>
        <p:xfrm>
          <a:off x="37559873" y="21681193"/>
          <a:ext cx="8203185" cy="256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677">
                  <a:extLst>
                    <a:ext uri="{9D8B030D-6E8A-4147-A177-3AD203B41FA5}">
                      <a16:colId xmlns:a16="http://schemas.microsoft.com/office/drawing/2014/main" val="3164097687"/>
                    </a:ext>
                  </a:extLst>
                </a:gridCol>
                <a:gridCol w="2052113">
                  <a:extLst>
                    <a:ext uri="{9D8B030D-6E8A-4147-A177-3AD203B41FA5}">
                      <a16:colId xmlns:a16="http://schemas.microsoft.com/office/drawing/2014/main" val="2034580930"/>
                    </a:ext>
                  </a:extLst>
                </a:gridCol>
                <a:gridCol w="2734395">
                  <a:extLst>
                    <a:ext uri="{9D8B030D-6E8A-4147-A177-3AD203B41FA5}">
                      <a16:colId xmlns:a16="http://schemas.microsoft.com/office/drawing/2014/main" val="2074083964"/>
                    </a:ext>
                  </a:extLst>
                </a:gridCol>
              </a:tblGrid>
              <a:tr h="459507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Measured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20036"/>
                  </a:ext>
                </a:extLst>
              </a:tr>
              <a:tr h="667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Photon Detection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 x PMT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4116"/>
                  </a:ext>
                </a:extLst>
              </a:tr>
              <a:tr h="45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Dark Count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10 </a:t>
                      </a:r>
                      <a:r>
                        <a:rPr lang="en-US" sz="2400" dirty="0" err="1"/>
                        <a:t>Mcps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10 </a:t>
                      </a:r>
                      <a:r>
                        <a:rPr lang="en-US" sz="2400" dirty="0" err="1"/>
                        <a:t>Mcps</a:t>
                      </a:r>
                      <a:r>
                        <a:rPr lang="en-US" sz="2400" dirty="0"/>
                        <a:t>  </a:t>
                      </a:r>
                    </a:p>
                    <a:p>
                      <a:pPr algn="ctr"/>
                      <a:r>
                        <a:rPr lang="en-US" sz="2400" dirty="0"/>
                        <a:t>@ -10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85038"/>
                  </a:ext>
                </a:extLst>
              </a:tr>
              <a:tr h="45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Cross Talk and After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62955"/>
                  </a:ext>
                </a:extLst>
              </a:tr>
            </a:tbl>
          </a:graphicData>
        </a:graphic>
      </p:graphicFrame>
      <p:sp>
        <p:nvSpPr>
          <p:cNvPr id="221" name="Rectangle 220">
            <a:extLst>
              <a:ext uri="{FF2B5EF4-FFF2-40B4-BE49-F238E27FC236}">
                <a16:creationId xmlns:a16="http://schemas.microsoft.com/office/drawing/2014/main" id="{C10555DA-F8A5-473C-946B-2A34F14A2566}"/>
              </a:ext>
            </a:extLst>
          </p:cNvPr>
          <p:cNvSpPr/>
          <p:nvPr/>
        </p:nvSpPr>
        <p:spPr>
          <a:xfrm>
            <a:off x="6743702" y="10971987"/>
            <a:ext cx="6559096" cy="955497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279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49.28578"/>
  <p:tag name="LATEXADDIN" val="\documentclass{article}&#10;\usepackage{amsmath}&#10;\usepackage{braket}&#10;\pagestyle{empty}&#10;\begin{document}&#10;&#10;$\ket{+1}+\ket{-1}$&#10;&#10;\end{document}"/>
  <p:tag name="IGUANATEXSIZE" val="14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8874"/>
  <p:tag name="ORIGINALWIDTH" val="105.8547"/>
  <p:tag name="LATEXADDIN" val="\documentclass{article}&#10;\usepackage{amsmath}&#10;\usepackage{braket}&#10;\pagestyle{empty}&#10;\begin{document}&#10;&#10;$\frac{1}{\sqrt{2}}(e^{i\phi}\ket{-1}+e^{-i\phi}\ket{+1})$&#10;&#10;\end{document}&#10;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135"/>
  <p:tag name="ORIGINALWIDTH" val="2.525581"/>
  <p:tag name="LATEXADDIN" val="\documentclass{article}&#10;\usepackage{amsmath}&#10;\usepackage{braket}&#10;\pagestyle{empty}&#10;\begin{document}&#10;&#10;$\frac{1}{\sqrt{2}}(e^{i\phi}\ket{-1}+e^{-i\phi}\ket{+1})$&#10;&#10;\end{document}&#10;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814"/>
  <p:tag name="ORIGINALWIDTH" val="6.149241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135"/>
  <p:tag name="ORIGINALWIDTH" val="3.129507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360852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1542"/>
  <p:tag name="ORIGINALWIDTH" val="3.898162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51157"/>
  <p:tag name="ORIGINALWIDTH" val="2.196157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274"/>
  <p:tag name="ORIGINALWIDTH" val="4.117778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0.4392315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92311"/>
  <p:tag name="ORIGINALWIDTH" val="6.204127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49.19647"/>
  <p:tag name="LATEXADDIN" val="\documentclass{article}&#10;\usepackage{amsmath}&#10;\usepackage{braket}&#10;\pagestyle{empty}&#10;\begin{document}&#10;&#10;$\ket{+1}+\ket{-1}$&#10;&#10;\end{document}"/>
  <p:tag name="IGUANATEXSIZE" val="14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3.349123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251044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6.69828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1542"/>
  <p:tag name="ORIGINALWIDTH" val="3.843276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233"/>
  <p:tag name="ORIGINALWIDTH" val="4.831546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51157"/>
  <p:tag name="ORIGINALWIDTH" val="2.141236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274"/>
  <p:tag name="ORIGINALWIDTH" val="4.062891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0.384310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6.753167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3.349123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49.19647"/>
  <p:tag name="LATEXADDIN" val="\documentclass{article}&#10;\usepackage{amsmath}&#10;\usepackage{braket}&#10;\pagestyle{empty}&#10;\begin{document}&#10;&#10;$\ket{+1}-\ket{-1}$&#10;&#10;\end{document}"/>
  <p:tag name="IGUANATEXSIZE" val="14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251044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360852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43791"/>
  <p:tag name="ORIGINALWIDTH" val="10.6514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579"/>
  <p:tag name="ORIGINALWIDTH" val="4.008039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135"/>
  <p:tag name="ORIGINALWIDTH" val="2.580501"/>
  <p:tag name="LATEXADDIN" val="\documentclass{article}&#10;\usepackage{amsmath}&#10;\usepackage{braket}&#10;\pagestyle{empty}&#10;\begin{document}&#10;&#10;$\frac{1}{\sqrt{2}}(\ket{-1}+\ket{+1})$&#10;&#10;\end{document}&#10;"/>
  <p:tag name="IGUANATEXSIZE" val="20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814"/>
  <p:tag name="ORIGINALWIDTH" val="6.204159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135"/>
  <p:tag name="ORIGINALWIDTH" val="3.12954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360886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0.3843447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92311"/>
  <p:tag name="ORIGINALWIDTH" val="6.259046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93"/>
  <p:tag name="ORIGINALWIDTH" val="10.89289"/>
  <p:tag name="LATEXADDIN" val="\documentclass{article}&#10;\usepackage{amsmath}&#10;\usepackage{braket}&#10;\pagestyle{empty}&#10;\begin{document}&#10;&#10;$\ket{0}$&#10;&#10;\end{document}"/>
  <p:tag name="IGUANATEXSIZE" val="14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3.294235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251078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6.753199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0.3843447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6.753199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3.349156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251078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360886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43791"/>
  <p:tag name="ORIGINALWIDTH" val="10.70632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579"/>
  <p:tag name="ORIGINALWIDTH" val="4.062924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10.89292"/>
  <p:tag name="LATEXADDIN" val="\documentclass{article}&#10;\usepackage{amsmath}&#10;\usepackage{braket}&#10;\pagestyle{empty}&#10;\begin{document}&#10;&#10;$\ket{0}$&#10;&#10;\end{document}"/>
  <p:tag name="IGUANATEXSIZE" val="14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LATEXADDIN" val="\documentclass{article}&#10;\usepackage{amsmath}&#10;\usepackage{braket}&#10;\pagestyle{empty}&#10;\begin{document}&#10;&#10;$\ket{+1}-\ket{-1}$&#10;&#10;\end{document}"/>
  <p:tag name="IGUANATEXSIZE" val="14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10753"/>
  <p:tag name="ORIGINALWIDTH" val="6.696458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03601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321429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92858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232172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4464568"/>
  <p:tag name="LATEXADDIN" val="\documentclass{article}&#10;\usepackage{amsmath}&#10;\usepackage{braket}&#10;\pagestyle{empty}&#10;\begin{document}&#10;&#10;$\ket{0}$&#10;&#10;\end{document}"/>
  <p:tag name="IGUANATEXSIZE" val="14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49.19647"/>
  <p:tag name="LATEXADDIN" val="\documentclass{article}&#10;\usepackage{amsmath}&#10;\usepackage{braket}&#10;\pagestyle{empty}&#10;\begin{document}&#10;&#10;$\ket{+1}-\ket{-1}$&#10;&#10;\end{document}"/>
  <p:tag name="IGUANATEXSIZE" val="14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89327"/>
  <p:tag name="ORIGINALWIDTH" val="4.910744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589314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93"/>
  <p:tag name="ORIGINALWIDTH" val="0.4464559"/>
  <p:tag name="LATEXADDIN" val="\documentclass{article}&#10;\usepackage{amsmath}&#10;\usepackage{braket}&#10;\pagestyle{empty}&#10;\begin{document}&#10;&#10;$\ket{0}$&#10;&#10;\end{document}"/>
  <p:tag name="IGUANATEXSIZE" val="14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0068"/>
  <p:tag name="ORIGINALWIDTH" val="4.910733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93"/>
  <p:tag name="ORIGINALWIDTH" val="2.589309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LATEXADDIN" val="\documentclass{article}&#10;\usepackage{amsmath}&#10;\usepackage{braket}&#10;\pagestyle{empty}&#10;\begin{document}&#10;&#10;$\ket{+1}-\ket{-1}$&#10;&#10;\end{document}"/>
  <p:tag name="IGUANATEXSIZE" val="14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10753"/>
  <p:tag name="ORIGINALWIDTH" val="6.696458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03601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321429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9.547"/>
  <p:tag name="ORIGINALWIDTH" val="6215.974"/>
  <p:tag name="LATEXADDIN" val="\documentclass{article}&#10;\usepackage{amsmath}&#10;\usepackage{multirow, bigdelim}&#10;\pagestyle{empty}&#10;\begin{document}&#10;&#10;\begin{tabular}{l r r}&#10;\hline&#10;Parameter  &amp; Uncertainty ($10^{-30} e\cdot cm$) \tabularnewline \hline&#10;Non-reversing Electric Field, $\mathcal{E}^{nr}$ &amp; 1.18 &amp; \rdelim\}{5.4}{.1mm}[\parbox{30mm}{These parameters\\ showed shifts in the EDM channel}]\tabularnewline&#10;$\widetilde N\widetilde E$ and $\widetilde N\widetilde E\widetilde B$ correlated contrast variations, $\mathcal{|C|^{\widetilde N\widetilde E}}$,  $\mathcal{|C|^{\widetilde N\widetilde E\widetilde B}}$ &amp; 1.05 \tabularnewline&#10;Magnetic field gradients, $\frac{\partial\mathcal{B}_z}{\partial z}$, $\frac{\partial\mathcal{B}_z}{\partial y}$ &amp; 0.50  \tabularnewline&#10;STIRAP $\widetilde N\widetilde E$ correlated phase $\omega_{ST}^{\widetilde N\widetilde E}$ &amp; 0.008 \tabularnewline&#10;$\widetilde E$ correlated phases, $\phi^{\widetilde E}$ &amp; 0.008 &#10;\tabularnewline &#10;\vdots&amp;\vdots&amp;\rdelim\}{2}{.1mm}[\parbox{30mm}{40 total parameters were varied during systematic checks}]\tabularnewline &#10;\vdots &amp; \vdots \tabularnewline \hline&#10;Total Systematic &amp; 2.61 \tabularnewline \hline&#10;&#10;&#10;&#10;&#10;&#10;&#10;\end{tabular}&#10;\end{document}"/>
  <p:tag name="IGUANATEXSIZE" val="24"/>
  <p:tag name="IGUANATEXCURSOR" val="190"/>
  <p:tag name="TRANSPARENCY" val="True"/>
  <p:tag name="FILENAME" val=""/>
  <p:tag name="LATEXENGINEID" val="0"/>
  <p:tag name="TEMPFOLDER" val="c:\temp\"/>
  <p:tag name="LATEXFORMHEIGHT" val="499.5"/>
  <p:tag name="LATEXFORMWIDTH" val="541.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92858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232172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LATEXADDIN" val="\documentclass{article}&#10;\usepackage{amsmath}&#10;\usepackage{braket}&#10;\pagestyle{empty}&#10;\begin{document}&#10;&#10;$\ket{+1}+\ket{-1}$&#10;&#10;\end{document}"/>
  <p:tag name="IGUANATEXSIZE" val="14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10753"/>
  <p:tag name="ORIGINALWIDTH" val="6.696458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03601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321429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10753"/>
  <p:tag name="ORIGINALWIDTH" val="6.696458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625.797"/>
  <p:tag name="LATEXADDIN" val="\documentclass{article}&#10;\usepackage{amsmath}&#10;\pagestyle{empty}&#10;\begin{document}&#10;&#10;$\frac{\phi}{\tau} = -(\tilde{\mathcal{B}}g_1 \mu_B \mathcal{B}_z + \tilde{\mathcal{N}}\tilde{\mathcal{E}}d_e \mathcal{E}_{eff})$&#10;&#10;&#10;\end{document}"/>
  <p:tag name="IGUANATEXSIZE" val="20"/>
  <p:tag name="IGUANATEXCURSOR" val="2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92858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232172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0.357143"/>
  <p:tag name="LATEXADDIN" val="\documentclass{article}&#10;\usepackage{amsmath}&#10;\usepackage{braket}&#10;\pagestyle{empty}&#10;\begin{document}&#10;&#10;$\ket{+1}+\ket{-1}$&#10;&#10;\end{document}"/>
  <p:tag name="IGUANATEXSIZE" val="14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383"/>
  <p:tag name="ORIGINALWIDTH" val="6.696458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383"/>
  <p:tag name="ORIGINALWIDTH" val="3.303601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2.232172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383"/>
  <p:tag name="ORIGINALWIDTH" val="6.696458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0.4464568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011"/>
  <p:tag name="ORIGINALWIDTH" val="6.160744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8874"/>
  <p:tag name="ORIGINALWIDTH" val="70.77116"/>
  <p:tag name="LATEXADDIN" val="\documentclass{article}&#10;\usepackage{amsmath}&#10;\usepackage{braket}&#10;\pagestyle{empty}&#10;\begin{document}&#10;&#10;$\frac{1}{\sqrt{2}}(\ket{-1}+\ket{+1})$&#10;&#10;\end{document}&#10;"/>
  <p:tag name="IGUANATEXSIZE" val="20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383"/>
  <p:tag name="ORIGINALWIDTH" val="3.392858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2.232172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44692</TotalTime>
  <Words>1107</Words>
  <Application>Microsoft Office PowerPoint</Application>
  <PresentationFormat>Custom</PresentationFormat>
  <Paragraphs>136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Adobe Kaiti Std R</vt:lpstr>
      <vt:lpstr>Adobee Garamond Pro Bold</vt:lpstr>
      <vt:lpstr>Arial</vt:lpstr>
      <vt:lpstr>Calibri</vt:lpstr>
      <vt:lpstr>Cambria Math</vt:lpstr>
      <vt:lpstr>Garamond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ACME</cp:lastModifiedBy>
  <cp:revision>1210</cp:revision>
  <cp:lastPrinted>2017-06-02T19:33:31Z</cp:lastPrinted>
  <dcterms:created xsi:type="dcterms:W3CDTF">2013-05-26T20:46:56Z</dcterms:created>
  <dcterms:modified xsi:type="dcterms:W3CDTF">2019-06-07T15:08:23Z</dcterms:modified>
</cp:coreProperties>
</file>