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
  </p:notesMasterIdLst>
  <p:sldIdLst>
    <p:sldId id="256" r:id="rId2"/>
  </p:sldIdLst>
  <p:sldSz cx="46634400" cy="32918400"/>
  <p:notesSz cx="32461200" cy="46177200"/>
  <p:defaultTextStyle>
    <a:defPPr>
      <a:defRPr lang="en-US"/>
    </a:defPPr>
    <a:lvl1pPr marL="0" algn="l" defTabSz="4176431" rtl="0" eaLnBrk="1" latinLnBrk="0" hangingPunct="1">
      <a:defRPr sz="8200" kern="1200">
        <a:solidFill>
          <a:schemeClr val="tx1"/>
        </a:solidFill>
        <a:latin typeface="+mn-lt"/>
        <a:ea typeface="+mn-ea"/>
        <a:cs typeface="+mn-cs"/>
      </a:defRPr>
    </a:lvl1pPr>
    <a:lvl2pPr marL="2088215" algn="l" defTabSz="4176431" rtl="0" eaLnBrk="1" latinLnBrk="0" hangingPunct="1">
      <a:defRPr sz="8200" kern="1200">
        <a:solidFill>
          <a:schemeClr val="tx1"/>
        </a:solidFill>
        <a:latin typeface="+mn-lt"/>
        <a:ea typeface="+mn-ea"/>
        <a:cs typeface="+mn-cs"/>
      </a:defRPr>
    </a:lvl2pPr>
    <a:lvl3pPr marL="4176431" algn="l" defTabSz="4176431" rtl="0" eaLnBrk="1" latinLnBrk="0" hangingPunct="1">
      <a:defRPr sz="8200" kern="1200">
        <a:solidFill>
          <a:schemeClr val="tx1"/>
        </a:solidFill>
        <a:latin typeface="+mn-lt"/>
        <a:ea typeface="+mn-ea"/>
        <a:cs typeface="+mn-cs"/>
      </a:defRPr>
    </a:lvl3pPr>
    <a:lvl4pPr marL="6264646" algn="l" defTabSz="4176431" rtl="0" eaLnBrk="1" latinLnBrk="0" hangingPunct="1">
      <a:defRPr sz="8200" kern="1200">
        <a:solidFill>
          <a:schemeClr val="tx1"/>
        </a:solidFill>
        <a:latin typeface="+mn-lt"/>
        <a:ea typeface="+mn-ea"/>
        <a:cs typeface="+mn-cs"/>
      </a:defRPr>
    </a:lvl4pPr>
    <a:lvl5pPr marL="8352861" algn="l" defTabSz="4176431" rtl="0" eaLnBrk="1" latinLnBrk="0" hangingPunct="1">
      <a:defRPr sz="8200" kern="1200">
        <a:solidFill>
          <a:schemeClr val="tx1"/>
        </a:solidFill>
        <a:latin typeface="+mn-lt"/>
        <a:ea typeface="+mn-ea"/>
        <a:cs typeface="+mn-cs"/>
      </a:defRPr>
    </a:lvl5pPr>
    <a:lvl6pPr marL="10441076" algn="l" defTabSz="4176431" rtl="0" eaLnBrk="1" latinLnBrk="0" hangingPunct="1">
      <a:defRPr sz="8200" kern="1200">
        <a:solidFill>
          <a:schemeClr val="tx1"/>
        </a:solidFill>
        <a:latin typeface="+mn-lt"/>
        <a:ea typeface="+mn-ea"/>
        <a:cs typeface="+mn-cs"/>
      </a:defRPr>
    </a:lvl6pPr>
    <a:lvl7pPr marL="12529292" algn="l" defTabSz="4176431" rtl="0" eaLnBrk="1" latinLnBrk="0" hangingPunct="1">
      <a:defRPr sz="8200" kern="1200">
        <a:solidFill>
          <a:schemeClr val="tx1"/>
        </a:solidFill>
        <a:latin typeface="+mn-lt"/>
        <a:ea typeface="+mn-ea"/>
        <a:cs typeface="+mn-cs"/>
      </a:defRPr>
    </a:lvl7pPr>
    <a:lvl8pPr marL="14617507" algn="l" defTabSz="4176431" rtl="0" eaLnBrk="1" latinLnBrk="0" hangingPunct="1">
      <a:defRPr sz="8200" kern="1200">
        <a:solidFill>
          <a:schemeClr val="tx1"/>
        </a:solidFill>
        <a:latin typeface="+mn-lt"/>
        <a:ea typeface="+mn-ea"/>
        <a:cs typeface="+mn-cs"/>
      </a:defRPr>
    </a:lvl8pPr>
    <a:lvl9pPr marL="16705722" algn="l" defTabSz="4176431" rtl="0" eaLnBrk="1" latinLnBrk="0" hangingPunct="1">
      <a:defRPr sz="82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0368" userDrawn="1">
          <p15:clr>
            <a:srgbClr val="A4A3A4"/>
          </p15:clr>
        </p15:guide>
        <p15:guide id="2" pos="14688"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aniel Ang" initials="DA" lastIdx="11" clrIdx="0">
    <p:extLst>
      <p:ext uri="{19B8F6BF-5375-455C-9EA6-DF929625EA0E}">
        <p15:presenceInfo xmlns:p15="http://schemas.microsoft.com/office/powerpoint/2012/main" userId="2b76ee7cae7eb29d"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006DFF"/>
    <a:srgbClr val="558ED5"/>
    <a:srgbClr val="FFFF00"/>
    <a:srgbClr val="B100B1"/>
    <a:srgbClr val="00CC00"/>
    <a:srgbClr val="1EFF1E"/>
    <a:srgbClr val="EBFFEB"/>
    <a:srgbClr val="AFFFAF"/>
    <a:srgbClr val="EBF8E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34" autoAdjust="0"/>
    <p:restoredTop sz="95558" autoAdjust="0"/>
  </p:normalViewPr>
  <p:slideViewPr>
    <p:cSldViewPr snapToGrid="0">
      <p:cViewPr>
        <p:scale>
          <a:sx n="66" d="100"/>
          <a:sy n="66" d="100"/>
        </p:scale>
        <p:origin x="-48" y="-8688"/>
      </p:cViewPr>
      <p:guideLst>
        <p:guide orient="horz" pos="10368"/>
        <p:guide pos="14688"/>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tableStyles" Target="tableStyles.xml"/><Relationship Id="rId3" Type="http://schemas.openxmlformats.org/officeDocument/2006/relationships/notesMaster" Target="notesMasters/notesMaster1.xml"/><Relationship Id="rId7"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viewProps" Target="viewProps.xml"/><Relationship Id="rId5" Type="http://schemas.openxmlformats.org/officeDocument/2006/relationships/presProps" Target="presProps.xml"/><Relationship Id="rId4"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7"/>
            <a:ext cx="14064328" cy="2311212"/>
          </a:xfrm>
          <a:prstGeom prst="rect">
            <a:avLst/>
          </a:prstGeom>
        </p:spPr>
        <p:txBody>
          <a:bodyPr vert="horz" lIns="438000" tIns="219000" rIns="438000" bIns="219000" rtlCol="0"/>
          <a:lstStyle>
            <a:lvl1pPr algn="l">
              <a:defRPr sz="5600"/>
            </a:lvl1pPr>
          </a:lstStyle>
          <a:p>
            <a:endParaRPr lang="en-US"/>
          </a:p>
        </p:txBody>
      </p:sp>
      <p:sp>
        <p:nvSpPr>
          <p:cNvPr id="3" name="Date Placeholder 2"/>
          <p:cNvSpPr>
            <a:spLocks noGrp="1"/>
          </p:cNvSpPr>
          <p:nvPr>
            <p:ph type="dt" idx="1"/>
          </p:nvPr>
        </p:nvSpPr>
        <p:spPr>
          <a:xfrm>
            <a:off x="18389593" y="7"/>
            <a:ext cx="14064323" cy="2311212"/>
          </a:xfrm>
          <a:prstGeom prst="rect">
            <a:avLst/>
          </a:prstGeom>
        </p:spPr>
        <p:txBody>
          <a:bodyPr vert="horz" lIns="438000" tIns="219000" rIns="438000" bIns="219000" rtlCol="0"/>
          <a:lstStyle>
            <a:lvl1pPr algn="r">
              <a:defRPr sz="5600"/>
            </a:lvl1pPr>
          </a:lstStyle>
          <a:p>
            <a:fld id="{F5C473BE-96B5-4AA9-8BDB-5FCC0DB9D484}" type="datetimeFigureOut">
              <a:rPr lang="en-US" smtClean="0"/>
              <a:pPr/>
              <a:t>3/29/2019</a:t>
            </a:fld>
            <a:endParaRPr lang="en-US"/>
          </a:p>
        </p:txBody>
      </p:sp>
      <p:sp>
        <p:nvSpPr>
          <p:cNvPr id="4" name="Slide Image Placeholder 3"/>
          <p:cNvSpPr>
            <a:spLocks noGrp="1" noRot="1" noChangeAspect="1"/>
          </p:cNvSpPr>
          <p:nvPr>
            <p:ph type="sldImg" idx="2"/>
          </p:nvPr>
        </p:nvSpPr>
        <p:spPr>
          <a:xfrm>
            <a:off x="5192713" y="5772150"/>
            <a:ext cx="22075775" cy="15582900"/>
          </a:xfrm>
          <a:prstGeom prst="rect">
            <a:avLst/>
          </a:prstGeom>
          <a:noFill/>
          <a:ln w="12700">
            <a:solidFill>
              <a:prstClr val="black"/>
            </a:solidFill>
          </a:ln>
        </p:spPr>
        <p:txBody>
          <a:bodyPr vert="horz" lIns="438000" tIns="219000" rIns="438000" bIns="219000" rtlCol="0" anchor="ctr"/>
          <a:lstStyle/>
          <a:p>
            <a:endParaRPr lang="en-US"/>
          </a:p>
        </p:txBody>
      </p:sp>
      <p:sp>
        <p:nvSpPr>
          <p:cNvPr id="5" name="Notes Placeholder 4"/>
          <p:cNvSpPr>
            <a:spLocks noGrp="1"/>
          </p:cNvSpPr>
          <p:nvPr>
            <p:ph type="body" sz="quarter" idx="3"/>
          </p:nvPr>
        </p:nvSpPr>
        <p:spPr>
          <a:xfrm>
            <a:off x="3243932" y="22218956"/>
            <a:ext cx="25973344" cy="18184136"/>
          </a:xfrm>
          <a:prstGeom prst="rect">
            <a:avLst/>
          </a:prstGeom>
        </p:spPr>
        <p:txBody>
          <a:bodyPr vert="horz" lIns="438000" tIns="219000" rIns="438000" bIns="21900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43865993"/>
            <a:ext cx="14064328" cy="2311207"/>
          </a:xfrm>
          <a:prstGeom prst="rect">
            <a:avLst/>
          </a:prstGeom>
        </p:spPr>
        <p:txBody>
          <a:bodyPr vert="horz" lIns="438000" tIns="219000" rIns="438000" bIns="219000" rtlCol="0" anchor="b"/>
          <a:lstStyle>
            <a:lvl1pPr algn="l">
              <a:defRPr sz="5600"/>
            </a:lvl1pPr>
          </a:lstStyle>
          <a:p>
            <a:endParaRPr lang="en-US"/>
          </a:p>
        </p:txBody>
      </p:sp>
      <p:sp>
        <p:nvSpPr>
          <p:cNvPr id="7" name="Slide Number Placeholder 6"/>
          <p:cNvSpPr>
            <a:spLocks noGrp="1"/>
          </p:cNvSpPr>
          <p:nvPr>
            <p:ph type="sldNum" sz="quarter" idx="5"/>
          </p:nvPr>
        </p:nvSpPr>
        <p:spPr>
          <a:xfrm>
            <a:off x="18389593" y="43865993"/>
            <a:ext cx="14064323" cy="2311207"/>
          </a:xfrm>
          <a:prstGeom prst="rect">
            <a:avLst/>
          </a:prstGeom>
        </p:spPr>
        <p:txBody>
          <a:bodyPr vert="horz" lIns="438000" tIns="219000" rIns="438000" bIns="219000" rtlCol="0" anchor="b"/>
          <a:lstStyle>
            <a:lvl1pPr algn="r">
              <a:defRPr sz="5600"/>
            </a:lvl1pPr>
          </a:lstStyle>
          <a:p>
            <a:fld id="{D05CF984-51D8-432D-B2BC-9FE919A4DDE6}" type="slidenum">
              <a:rPr lang="en-US" smtClean="0"/>
              <a:pPr/>
              <a:t>‹#›</a:t>
            </a:fld>
            <a:endParaRPr lang="en-US"/>
          </a:p>
        </p:txBody>
      </p:sp>
    </p:spTree>
    <p:extLst>
      <p:ext uri="{BB962C8B-B14F-4D97-AF65-F5344CB8AC3E}">
        <p14:creationId xmlns:p14="http://schemas.microsoft.com/office/powerpoint/2010/main" val="15268348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192713" y="5772150"/>
            <a:ext cx="22075775" cy="15582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05CF984-51D8-432D-B2BC-9FE919A4DDE6}" type="slidenum">
              <a:rPr lang="en-US" smtClean="0"/>
              <a:pPr/>
              <a:t>1</a:t>
            </a:fld>
            <a:endParaRPr lang="en-US"/>
          </a:p>
        </p:txBody>
      </p:sp>
    </p:spTree>
    <p:extLst>
      <p:ext uri="{BB962C8B-B14F-4D97-AF65-F5344CB8AC3E}">
        <p14:creationId xmlns:p14="http://schemas.microsoft.com/office/powerpoint/2010/main" val="3199564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497582" y="10226044"/>
            <a:ext cx="39639240" cy="7056120"/>
          </a:xfrm>
        </p:spPr>
        <p:txBody>
          <a:bodyPr/>
          <a:lstStyle/>
          <a:p>
            <a:r>
              <a:rPr lang="en-US"/>
              <a:t>Click to edit Master title style</a:t>
            </a:r>
            <a:endParaRPr lang="en-GB"/>
          </a:p>
        </p:txBody>
      </p:sp>
      <p:sp>
        <p:nvSpPr>
          <p:cNvPr id="3" name="Subtitle 2"/>
          <p:cNvSpPr>
            <a:spLocks noGrp="1"/>
          </p:cNvSpPr>
          <p:nvPr>
            <p:ph type="subTitle" idx="1"/>
          </p:nvPr>
        </p:nvSpPr>
        <p:spPr>
          <a:xfrm>
            <a:off x="6995162" y="18653760"/>
            <a:ext cx="32644081" cy="8412480"/>
          </a:xfrm>
        </p:spPr>
        <p:txBody>
          <a:bodyPr/>
          <a:lstStyle>
            <a:lvl1pPr marL="0" indent="0" algn="ctr">
              <a:buNone/>
              <a:defRPr>
                <a:solidFill>
                  <a:schemeClr val="tx1">
                    <a:tint val="75000"/>
                  </a:schemeClr>
                </a:solidFill>
              </a:defRPr>
            </a:lvl1pPr>
            <a:lvl2pPr marL="3216018" indent="0" algn="ctr">
              <a:buNone/>
              <a:defRPr>
                <a:solidFill>
                  <a:schemeClr val="tx1">
                    <a:tint val="75000"/>
                  </a:schemeClr>
                </a:solidFill>
              </a:defRPr>
            </a:lvl2pPr>
            <a:lvl3pPr marL="6432037" indent="0" algn="ctr">
              <a:buNone/>
              <a:defRPr>
                <a:solidFill>
                  <a:schemeClr val="tx1">
                    <a:tint val="75000"/>
                  </a:schemeClr>
                </a:solidFill>
              </a:defRPr>
            </a:lvl3pPr>
            <a:lvl4pPr marL="9648055" indent="0" algn="ctr">
              <a:buNone/>
              <a:defRPr>
                <a:solidFill>
                  <a:schemeClr val="tx1">
                    <a:tint val="75000"/>
                  </a:schemeClr>
                </a:solidFill>
              </a:defRPr>
            </a:lvl4pPr>
            <a:lvl5pPr marL="12864073" indent="0" algn="ctr">
              <a:buNone/>
              <a:defRPr>
                <a:solidFill>
                  <a:schemeClr val="tx1">
                    <a:tint val="75000"/>
                  </a:schemeClr>
                </a:solidFill>
              </a:defRPr>
            </a:lvl5pPr>
            <a:lvl6pPr marL="16080090" indent="0" algn="ctr">
              <a:buNone/>
              <a:defRPr>
                <a:solidFill>
                  <a:schemeClr val="tx1">
                    <a:tint val="75000"/>
                  </a:schemeClr>
                </a:solidFill>
              </a:defRPr>
            </a:lvl6pPr>
            <a:lvl7pPr marL="19296110" indent="0" algn="ctr">
              <a:buNone/>
              <a:defRPr>
                <a:solidFill>
                  <a:schemeClr val="tx1">
                    <a:tint val="75000"/>
                  </a:schemeClr>
                </a:solidFill>
              </a:defRPr>
            </a:lvl7pPr>
            <a:lvl8pPr marL="22512128" indent="0" algn="ctr">
              <a:buNone/>
              <a:defRPr>
                <a:solidFill>
                  <a:schemeClr val="tx1">
                    <a:tint val="75000"/>
                  </a:schemeClr>
                </a:solidFill>
              </a:defRPr>
            </a:lvl8pPr>
            <a:lvl9pPr marL="25728145"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60B34EF0-6CBC-46F3-8E0F-8A36B6C1B2F2}" type="datetimeFigureOut">
              <a:rPr lang="en-GB" smtClean="0"/>
              <a:pPr/>
              <a:t>29/03/2019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ABAF896-955F-44CA-80D5-6D2C8DDAB9F0}" type="slidenum">
              <a:rPr lang="en-GB" smtClean="0"/>
              <a:pPr/>
              <a:t>‹#›</a:t>
            </a:fld>
            <a:endParaRPr lang="en-GB"/>
          </a:p>
        </p:txBody>
      </p:sp>
    </p:spTree>
    <p:extLst>
      <p:ext uri="{BB962C8B-B14F-4D97-AF65-F5344CB8AC3E}">
        <p14:creationId xmlns:p14="http://schemas.microsoft.com/office/powerpoint/2010/main" val="26350368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60B34EF0-6CBC-46F3-8E0F-8A36B6C1B2F2}" type="datetimeFigureOut">
              <a:rPr lang="en-GB" smtClean="0"/>
              <a:pPr/>
              <a:t>29/03/2019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ABAF896-955F-44CA-80D5-6D2C8DDAB9F0}" type="slidenum">
              <a:rPr lang="en-GB" smtClean="0"/>
              <a:pPr/>
              <a:t>‹#›</a:t>
            </a:fld>
            <a:endParaRPr lang="en-GB"/>
          </a:p>
        </p:txBody>
      </p:sp>
    </p:spTree>
    <p:extLst>
      <p:ext uri="{BB962C8B-B14F-4D97-AF65-F5344CB8AC3E}">
        <p14:creationId xmlns:p14="http://schemas.microsoft.com/office/powerpoint/2010/main" val="41177719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1963045" y="8229600"/>
            <a:ext cx="34741006" cy="175320960"/>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7723828" y="8229600"/>
            <a:ext cx="103461981" cy="17532096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60B34EF0-6CBC-46F3-8E0F-8A36B6C1B2F2}" type="datetimeFigureOut">
              <a:rPr lang="en-GB" smtClean="0"/>
              <a:pPr/>
              <a:t>29/03/2019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ABAF896-955F-44CA-80D5-6D2C8DDAB9F0}" type="slidenum">
              <a:rPr lang="en-GB" smtClean="0"/>
              <a:pPr/>
              <a:t>‹#›</a:t>
            </a:fld>
            <a:endParaRPr lang="en-GB"/>
          </a:p>
        </p:txBody>
      </p:sp>
    </p:spTree>
    <p:extLst>
      <p:ext uri="{BB962C8B-B14F-4D97-AF65-F5344CB8AC3E}">
        <p14:creationId xmlns:p14="http://schemas.microsoft.com/office/powerpoint/2010/main" val="39952167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60B34EF0-6CBC-46F3-8E0F-8A36B6C1B2F2}" type="datetimeFigureOut">
              <a:rPr lang="en-GB" smtClean="0"/>
              <a:pPr/>
              <a:t>29/03/2019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ABAF896-955F-44CA-80D5-6D2C8DDAB9F0}" type="slidenum">
              <a:rPr lang="en-GB" smtClean="0"/>
              <a:pPr/>
              <a:t>‹#›</a:t>
            </a:fld>
            <a:endParaRPr lang="en-GB"/>
          </a:p>
        </p:txBody>
      </p:sp>
    </p:spTree>
    <p:extLst>
      <p:ext uri="{BB962C8B-B14F-4D97-AF65-F5344CB8AC3E}">
        <p14:creationId xmlns:p14="http://schemas.microsoft.com/office/powerpoint/2010/main" val="26410896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683798" y="21153124"/>
            <a:ext cx="39639240" cy="6537960"/>
          </a:xfrm>
        </p:spPr>
        <p:txBody>
          <a:bodyPr anchor="t"/>
          <a:lstStyle>
            <a:lvl1pPr algn="l">
              <a:defRPr sz="28184" b="1" cap="all"/>
            </a:lvl1pPr>
          </a:lstStyle>
          <a:p>
            <a:r>
              <a:rPr lang="en-US"/>
              <a:t>Click to edit Master title style</a:t>
            </a:r>
            <a:endParaRPr lang="en-GB"/>
          </a:p>
        </p:txBody>
      </p:sp>
      <p:sp>
        <p:nvSpPr>
          <p:cNvPr id="3" name="Text Placeholder 2"/>
          <p:cNvSpPr>
            <a:spLocks noGrp="1"/>
          </p:cNvSpPr>
          <p:nvPr>
            <p:ph type="body" idx="1"/>
          </p:nvPr>
        </p:nvSpPr>
        <p:spPr>
          <a:xfrm>
            <a:off x="3683798" y="13952224"/>
            <a:ext cx="39639240" cy="7200898"/>
          </a:xfrm>
        </p:spPr>
        <p:txBody>
          <a:bodyPr anchor="b"/>
          <a:lstStyle>
            <a:lvl1pPr marL="0" indent="0">
              <a:buNone/>
              <a:defRPr sz="14015">
                <a:solidFill>
                  <a:schemeClr val="tx1">
                    <a:tint val="75000"/>
                  </a:schemeClr>
                </a:solidFill>
              </a:defRPr>
            </a:lvl1pPr>
            <a:lvl2pPr marL="3216018" indent="0">
              <a:buNone/>
              <a:defRPr sz="12629">
                <a:solidFill>
                  <a:schemeClr val="tx1">
                    <a:tint val="75000"/>
                  </a:schemeClr>
                </a:solidFill>
              </a:defRPr>
            </a:lvl2pPr>
            <a:lvl3pPr marL="6432037" indent="0">
              <a:buNone/>
              <a:defRPr sz="11243">
                <a:solidFill>
                  <a:schemeClr val="tx1">
                    <a:tint val="75000"/>
                  </a:schemeClr>
                </a:solidFill>
              </a:defRPr>
            </a:lvl3pPr>
            <a:lvl4pPr marL="9648055" indent="0">
              <a:buNone/>
              <a:defRPr sz="9857">
                <a:solidFill>
                  <a:schemeClr val="tx1">
                    <a:tint val="75000"/>
                  </a:schemeClr>
                </a:solidFill>
              </a:defRPr>
            </a:lvl4pPr>
            <a:lvl5pPr marL="12864073" indent="0">
              <a:buNone/>
              <a:defRPr sz="9857">
                <a:solidFill>
                  <a:schemeClr val="tx1">
                    <a:tint val="75000"/>
                  </a:schemeClr>
                </a:solidFill>
              </a:defRPr>
            </a:lvl5pPr>
            <a:lvl6pPr marL="16080090" indent="0">
              <a:buNone/>
              <a:defRPr sz="9857">
                <a:solidFill>
                  <a:schemeClr val="tx1">
                    <a:tint val="75000"/>
                  </a:schemeClr>
                </a:solidFill>
              </a:defRPr>
            </a:lvl6pPr>
            <a:lvl7pPr marL="19296110" indent="0">
              <a:buNone/>
              <a:defRPr sz="9857">
                <a:solidFill>
                  <a:schemeClr val="tx1">
                    <a:tint val="75000"/>
                  </a:schemeClr>
                </a:solidFill>
              </a:defRPr>
            </a:lvl7pPr>
            <a:lvl8pPr marL="22512128" indent="0">
              <a:buNone/>
              <a:defRPr sz="9857">
                <a:solidFill>
                  <a:schemeClr val="tx1">
                    <a:tint val="75000"/>
                  </a:schemeClr>
                </a:solidFill>
              </a:defRPr>
            </a:lvl8pPr>
            <a:lvl9pPr marL="25728145" indent="0">
              <a:buNone/>
              <a:defRPr sz="985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0B34EF0-6CBC-46F3-8E0F-8A36B6C1B2F2}" type="datetimeFigureOut">
              <a:rPr lang="en-GB" smtClean="0"/>
              <a:pPr/>
              <a:t>29/03/2019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ABAF896-955F-44CA-80D5-6D2C8DDAB9F0}" type="slidenum">
              <a:rPr lang="en-GB" smtClean="0"/>
              <a:pPr/>
              <a:t>‹#›</a:t>
            </a:fld>
            <a:endParaRPr lang="en-GB"/>
          </a:p>
        </p:txBody>
      </p:sp>
    </p:spTree>
    <p:extLst>
      <p:ext uri="{BB962C8B-B14F-4D97-AF65-F5344CB8AC3E}">
        <p14:creationId xmlns:p14="http://schemas.microsoft.com/office/powerpoint/2010/main" val="26083008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7723826" y="47945040"/>
            <a:ext cx="69101496" cy="135605520"/>
          </a:xfrm>
        </p:spPr>
        <p:txBody>
          <a:bodyPr/>
          <a:lstStyle>
            <a:lvl1pPr>
              <a:defRPr sz="19713"/>
            </a:lvl1pPr>
            <a:lvl2pPr>
              <a:defRPr sz="16941"/>
            </a:lvl2pPr>
            <a:lvl3pPr>
              <a:defRPr sz="14015"/>
            </a:lvl3pPr>
            <a:lvl4pPr>
              <a:defRPr sz="12629"/>
            </a:lvl4pPr>
            <a:lvl5pPr>
              <a:defRPr sz="12629"/>
            </a:lvl5pPr>
            <a:lvl6pPr>
              <a:defRPr sz="12629"/>
            </a:lvl6pPr>
            <a:lvl7pPr>
              <a:defRPr sz="12629"/>
            </a:lvl7pPr>
            <a:lvl8pPr>
              <a:defRPr sz="12629"/>
            </a:lvl8pPr>
            <a:lvl9pPr>
              <a:defRPr sz="1262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77602559" y="47945040"/>
            <a:ext cx="69101491" cy="135605520"/>
          </a:xfrm>
        </p:spPr>
        <p:txBody>
          <a:bodyPr/>
          <a:lstStyle>
            <a:lvl1pPr>
              <a:defRPr sz="19713"/>
            </a:lvl1pPr>
            <a:lvl2pPr>
              <a:defRPr sz="16941"/>
            </a:lvl2pPr>
            <a:lvl3pPr>
              <a:defRPr sz="14015"/>
            </a:lvl3pPr>
            <a:lvl4pPr>
              <a:defRPr sz="12629"/>
            </a:lvl4pPr>
            <a:lvl5pPr>
              <a:defRPr sz="12629"/>
            </a:lvl5pPr>
            <a:lvl6pPr>
              <a:defRPr sz="12629"/>
            </a:lvl6pPr>
            <a:lvl7pPr>
              <a:defRPr sz="12629"/>
            </a:lvl7pPr>
            <a:lvl8pPr>
              <a:defRPr sz="12629"/>
            </a:lvl8pPr>
            <a:lvl9pPr>
              <a:defRPr sz="1262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60B34EF0-6CBC-46F3-8E0F-8A36B6C1B2F2}" type="datetimeFigureOut">
              <a:rPr lang="en-GB" smtClean="0"/>
              <a:pPr/>
              <a:t>29/03/2019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ABAF896-955F-44CA-80D5-6D2C8DDAB9F0}" type="slidenum">
              <a:rPr lang="en-GB" smtClean="0"/>
              <a:pPr/>
              <a:t>‹#›</a:t>
            </a:fld>
            <a:endParaRPr lang="en-GB"/>
          </a:p>
        </p:txBody>
      </p:sp>
    </p:spTree>
    <p:extLst>
      <p:ext uri="{BB962C8B-B14F-4D97-AF65-F5344CB8AC3E}">
        <p14:creationId xmlns:p14="http://schemas.microsoft.com/office/powerpoint/2010/main" val="11302629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331720" y="1318262"/>
            <a:ext cx="41970961" cy="548640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2331721" y="7368544"/>
            <a:ext cx="20604958" cy="3070857"/>
          </a:xfrm>
        </p:spPr>
        <p:txBody>
          <a:bodyPr anchor="b"/>
          <a:lstStyle>
            <a:lvl1pPr marL="0" indent="0">
              <a:buNone/>
              <a:defRPr sz="16941" b="1"/>
            </a:lvl1pPr>
            <a:lvl2pPr marL="3216018" indent="0">
              <a:buNone/>
              <a:defRPr sz="14015" b="1"/>
            </a:lvl2pPr>
            <a:lvl3pPr marL="6432037" indent="0">
              <a:buNone/>
              <a:defRPr sz="12629" b="1"/>
            </a:lvl3pPr>
            <a:lvl4pPr marL="9648055" indent="0">
              <a:buNone/>
              <a:defRPr sz="11243" b="1"/>
            </a:lvl4pPr>
            <a:lvl5pPr marL="12864073" indent="0">
              <a:buNone/>
              <a:defRPr sz="11243" b="1"/>
            </a:lvl5pPr>
            <a:lvl6pPr marL="16080090" indent="0">
              <a:buNone/>
              <a:defRPr sz="11243" b="1"/>
            </a:lvl6pPr>
            <a:lvl7pPr marL="19296110" indent="0">
              <a:buNone/>
              <a:defRPr sz="11243" b="1"/>
            </a:lvl7pPr>
            <a:lvl8pPr marL="22512128" indent="0">
              <a:buNone/>
              <a:defRPr sz="11243" b="1"/>
            </a:lvl8pPr>
            <a:lvl9pPr marL="25728145" indent="0">
              <a:buNone/>
              <a:defRPr sz="11243" b="1"/>
            </a:lvl9pPr>
          </a:lstStyle>
          <a:p>
            <a:pPr lvl="0"/>
            <a:r>
              <a:rPr lang="en-US"/>
              <a:t>Click to edit Master text styles</a:t>
            </a:r>
          </a:p>
        </p:txBody>
      </p:sp>
      <p:sp>
        <p:nvSpPr>
          <p:cNvPr id="4" name="Content Placeholder 3"/>
          <p:cNvSpPr>
            <a:spLocks noGrp="1"/>
          </p:cNvSpPr>
          <p:nvPr>
            <p:ph sz="half" idx="2"/>
          </p:nvPr>
        </p:nvSpPr>
        <p:spPr>
          <a:xfrm>
            <a:off x="2331721" y="10439400"/>
            <a:ext cx="20604958" cy="18966182"/>
          </a:xfrm>
        </p:spPr>
        <p:txBody>
          <a:bodyPr/>
          <a:lstStyle>
            <a:lvl1pPr>
              <a:defRPr sz="16941"/>
            </a:lvl1pPr>
            <a:lvl2pPr>
              <a:defRPr sz="14015"/>
            </a:lvl2pPr>
            <a:lvl3pPr>
              <a:defRPr sz="12629"/>
            </a:lvl3pPr>
            <a:lvl4pPr>
              <a:defRPr sz="11243"/>
            </a:lvl4pPr>
            <a:lvl5pPr>
              <a:defRPr sz="11243"/>
            </a:lvl5pPr>
            <a:lvl6pPr>
              <a:defRPr sz="11243"/>
            </a:lvl6pPr>
            <a:lvl7pPr>
              <a:defRPr sz="11243"/>
            </a:lvl7pPr>
            <a:lvl8pPr>
              <a:defRPr sz="11243"/>
            </a:lvl8pPr>
            <a:lvl9pPr>
              <a:defRPr sz="1124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23689631" y="7368544"/>
            <a:ext cx="20613053" cy="3070857"/>
          </a:xfrm>
        </p:spPr>
        <p:txBody>
          <a:bodyPr anchor="b"/>
          <a:lstStyle>
            <a:lvl1pPr marL="0" indent="0">
              <a:buNone/>
              <a:defRPr sz="16941" b="1"/>
            </a:lvl1pPr>
            <a:lvl2pPr marL="3216018" indent="0">
              <a:buNone/>
              <a:defRPr sz="14015" b="1"/>
            </a:lvl2pPr>
            <a:lvl3pPr marL="6432037" indent="0">
              <a:buNone/>
              <a:defRPr sz="12629" b="1"/>
            </a:lvl3pPr>
            <a:lvl4pPr marL="9648055" indent="0">
              <a:buNone/>
              <a:defRPr sz="11243" b="1"/>
            </a:lvl4pPr>
            <a:lvl5pPr marL="12864073" indent="0">
              <a:buNone/>
              <a:defRPr sz="11243" b="1"/>
            </a:lvl5pPr>
            <a:lvl6pPr marL="16080090" indent="0">
              <a:buNone/>
              <a:defRPr sz="11243" b="1"/>
            </a:lvl6pPr>
            <a:lvl7pPr marL="19296110" indent="0">
              <a:buNone/>
              <a:defRPr sz="11243" b="1"/>
            </a:lvl7pPr>
            <a:lvl8pPr marL="22512128" indent="0">
              <a:buNone/>
              <a:defRPr sz="11243" b="1"/>
            </a:lvl8pPr>
            <a:lvl9pPr marL="25728145" indent="0">
              <a:buNone/>
              <a:defRPr sz="11243" b="1"/>
            </a:lvl9pPr>
          </a:lstStyle>
          <a:p>
            <a:pPr lvl="0"/>
            <a:r>
              <a:rPr lang="en-US"/>
              <a:t>Click to edit Master text styles</a:t>
            </a:r>
          </a:p>
        </p:txBody>
      </p:sp>
      <p:sp>
        <p:nvSpPr>
          <p:cNvPr id="6" name="Content Placeholder 5"/>
          <p:cNvSpPr>
            <a:spLocks noGrp="1"/>
          </p:cNvSpPr>
          <p:nvPr>
            <p:ph sz="quarter" idx="4"/>
          </p:nvPr>
        </p:nvSpPr>
        <p:spPr>
          <a:xfrm>
            <a:off x="23689631" y="10439400"/>
            <a:ext cx="20613053" cy="18966182"/>
          </a:xfrm>
        </p:spPr>
        <p:txBody>
          <a:bodyPr/>
          <a:lstStyle>
            <a:lvl1pPr>
              <a:defRPr sz="16941"/>
            </a:lvl1pPr>
            <a:lvl2pPr>
              <a:defRPr sz="14015"/>
            </a:lvl2pPr>
            <a:lvl3pPr>
              <a:defRPr sz="12629"/>
            </a:lvl3pPr>
            <a:lvl4pPr>
              <a:defRPr sz="11243"/>
            </a:lvl4pPr>
            <a:lvl5pPr>
              <a:defRPr sz="11243"/>
            </a:lvl5pPr>
            <a:lvl6pPr>
              <a:defRPr sz="11243"/>
            </a:lvl6pPr>
            <a:lvl7pPr>
              <a:defRPr sz="11243"/>
            </a:lvl7pPr>
            <a:lvl8pPr>
              <a:defRPr sz="11243"/>
            </a:lvl8pPr>
            <a:lvl9pPr>
              <a:defRPr sz="1124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60B34EF0-6CBC-46F3-8E0F-8A36B6C1B2F2}" type="datetimeFigureOut">
              <a:rPr lang="en-GB" smtClean="0"/>
              <a:pPr/>
              <a:t>29/03/2019</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5ABAF896-955F-44CA-80D5-6D2C8DDAB9F0}" type="slidenum">
              <a:rPr lang="en-GB" smtClean="0"/>
              <a:pPr/>
              <a:t>‹#›</a:t>
            </a:fld>
            <a:endParaRPr lang="en-GB"/>
          </a:p>
        </p:txBody>
      </p:sp>
    </p:spTree>
    <p:extLst>
      <p:ext uri="{BB962C8B-B14F-4D97-AF65-F5344CB8AC3E}">
        <p14:creationId xmlns:p14="http://schemas.microsoft.com/office/powerpoint/2010/main" val="21360896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60B34EF0-6CBC-46F3-8E0F-8A36B6C1B2F2}" type="datetimeFigureOut">
              <a:rPr lang="en-GB" smtClean="0"/>
              <a:pPr/>
              <a:t>29/03/2019</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5ABAF896-955F-44CA-80D5-6D2C8DDAB9F0}" type="slidenum">
              <a:rPr lang="en-GB" smtClean="0"/>
              <a:pPr/>
              <a:t>‹#›</a:t>
            </a:fld>
            <a:endParaRPr lang="en-GB"/>
          </a:p>
        </p:txBody>
      </p:sp>
    </p:spTree>
    <p:extLst>
      <p:ext uri="{BB962C8B-B14F-4D97-AF65-F5344CB8AC3E}">
        <p14:creationId xmlns:p14="http://schemas.microsoft.com/office/powerpoint/2010/main" val="19918613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0B34EF0-6CBC-46F3-8E0F-8A36B6C1B2F2}" type="datetimeFigureOut">
              <a:rPr lang="en-GB" smtClean="0"/>
              <a:pPr/>
              <a:t>29/03/2019</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5ABAF896-955F-44CA-80D5-6D2C8DDAB9F0}" type="slidenum">
              <a:rPr lang="en-GB" smtClean="0"/>
              <a:pPr/>
              <a:t>‹#›</a:t>
            </a:fld>
            <a:endParaRPr lang="en-GB"/>
          </a:p>
        </p:txBody>
      </p:sp>
    </p:spTree>
    <p:extLst>
      <p:ext uri="{BB962C8B-B14F-4D97-AF65-F5344CB8AC3E}">
        <p14:creationId xmlns:p14="http://schemas.microsoft.com/office/powerpoint/2010/main" val="351199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31724" y="1310640"/>
            <a:ext cx="15342396" cy="5577840"/>
          </a:xfrm>
        </p:spPr>
        <p:txBody>
          <a:bodyPr anchor="b"/>
          <a:lstStyle>
            <a:lvl1pPr algn="l">
              <a:defRPr sz="14015" b="1"/>
            </a:lvl1pPr>
          </a:lstStyle>
          <a:p>
            <a:r>
              <a:rPr lang="en-US"/>
              <a:t>Click to edit Master title style</a:t>
            </a:r>
            <a:endParaRPr lang="en-GB"/>
          </a:p>
        </p:txBody>
      </p:sp>
      <p:sp>
        <p:nvSpPr>
          <p:cNvPr id="3" name="Content Placeholder 2"/>
          <p:cNvSpPr>
            <a:spLocks noGrp="1"/>
          </p:cNvSpPr>
          <p:nvPr>
            <p:ph idx="1"/>
          </p:nvPr>
        </p:nvSpPr>
        <p:spPr>
          <a:xfrm>
            <a:off x="18232757" y="1310643"/>
            <a:ext cx="26069925" cy="28094942"/>
          </a:xfrm>
        </p:spPr>
        <p:txBody>
          <a:bodyPr/>
          <a:lstStyle>
            <a:lvl1pPr>
              <a:defRPr sz="22485"/>
            </a:lvl1pPr>
            <a:lvl2pPr>
              <a:defRPr sz="19713"/>
            </a:lvl2pPr>
            <a:lvl3pPr>
              <a:defRPr sz="16941"/>
            </a:lvl3pPr>
            <a:lvl4pPr>
              <a:defRPr sz="14015"/>
            </a:lvl4pPr>
            <a:lvl5pPr>
              <a:defRPr sz="14015"/>
            </a:lvl5pPr>
            <a:lvl6pPr>
              <a:defRPr sz="14015"/>
            </a:lvl6pPr>
            <a:lvl7pPr>
              <a:defRPr sz="14015"/>
            </a:lvl7pPr>
            <a:lvl8pPr>
              <a:defRPr sz="14015"/>
            </a:lvl8pPr>
            <a:lvl9pPr>
              <a:defRPr sz="1401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2331724" y="6888483"/>
            <a:ext cx="15342396" cy="22517102"/>
          </a:xfrm>
        </p:spPr>
        <p:txBody>
          <a:bodyPr/>
          <a:lstStyle>
            <a:lvl1pPr marL="0" indent="0">
              <a:buNone/>
              <a:defRPr sz="9857"/>
            </a:lvl1pPr>
            <a:lvl2pPr marL="3216018" indent="0">
              <a:buNone/>
              <a:defRPr sz="8471"/>
            </a:lvl2pPr>
            <a:lvl3pPr marL="6432037" indent="0">
              <a:buNone/>
              <a:defRPr sz="7084"/>
            </a:lvl3pPr>
            <a:lvl4pPr marL="9648055" indent="0">
              <a:buNone/>
              <a:defRPr sz="6314"/>
            </a:lvl4pPr>
            <a:lvl5pPr marL="12864073" indent="0">
              <a:buNone/>
              <a:defRPr sz="6314"/>
            </a:lvl5pPr>
            <a:lvl6pPr marL="16080090" indent="0">
              <a:buNone/>
              <a:defRPr sz="6314"/>
            </a:lvl6pPr>
            <a:lvl7pPr marL="19296110" indent="0">
              <a:buNone/>
              <a:defRPr sz="6314"/>
            </a:lvl7pPr>
            <a:lvl8pPr marL="22512128" indent="0">
              <a:buNone/>
              <a:defRPr sz="6314"/>
            </a:lvl8pPr>
            <a:lvl9pPr marL="25728145" indent="0">
              <a:buNone/>
              <a:defRPr sz="6314"/>
            </a:lvl9pPr>
          </a:lstStyle>
          <a:p>
            <a:pPr lvl="0"/>
            <a:r>
              <a:rPr lang="en-US"/>
              <a:t>Click to edit Master text styles</a:t>
            </a:r>
          </a:p>
        </p:txBody>
      </p:sp>
      <p:sp>
        <p:nvSpPr>
          <p:cNvPr id="5" name="Date Placeholder 4"/>
          <p:cNvSpPr>
            <a:spLocks noGrp="1"/>
          </p:cNvSpPr>
          <p:nvPr>
            <p:ph type="dt" sz="half" idx="10"/>
          </p:nvPr>
        </p:nvSpPr>
        <p:spPr/>
        <p:txBody>
          <a:bodyPr/>
          <a:lstStyle/>
          <a:p>
            <a:fld id="{60B34EF0-6CBC-46F3-8E0F-8A36B6C1B2F2}" type="datetimeFigureOut">
              <a:rPr lang="en-GB" smtClean="0"/>
              <a:pPr/>
              <a:t>29/03/2019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ABAF896-955F-44CA-80D5-6D2C8DDAB9F0}" type="slidenum">
              <a:rPr lang="en-GB" smtClean="0"/>
              <a:pPr/>
              <a:t>‹#›</a:t>
            </a:fld>
            <a:endParaRPr lang="en-GB"/>
          </a:p>
        </p:txBody>
      </p:sp>
    </p:spTree>
    <p:extLst>
      <p:ext uri="{BB962C8B-B14F-4D97-AF65-F5344CB8AC3E}">
        <p14:creationId xmlns:p14="http://schemas.microsoft.com/office/powerpoint/2010/main" val="65068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0671" y="23042881"/>
            <a:ext cx="27980640" cy="2720342"/>
          </a:xfrm>
        </p:spPr>
        <p:txBody>
          <a:bodyPr anchor="b"/>
          <a:lstStyle>
            <a:lvl1pPr algn="l">
              <a:defRPr sz="14015" b="1"/>
            </a:lvl1pPr>
          </a:lstStyle>
          <a:p>
            <a:r>
              <a:rPr lang="en-US"/>
              <a:t>Click to edit Master title style</a:t>
            </a:r>
            <a:endParaRPr lang="en-GB"/>
          </a:p>
        </p:txBody>
      </p:sp>
      <p:sp>
        <p:nvSpPr>
          <p:cNvPr id="3" name="Picture Placeholder 2"/>
          <p:cNvSpPr>
            <a:spLocks noGrp="1"/>
          </p:cNvSpPr>
          <p:nvPr>
            <p:ph type="pic" idx="1"/>
          </p:nvPr>
        </p:nvSpPr>
        <p:spPr>
          <a:xfrm>
            <a:off x="9140671" y="2941320"/>
            <a:ext cx="27980640" cy="19751040"/>
          </a:xfrm>
        </p:spPr>
        <p:txBody>
          <a:bodyPr/>
          <a:lstStyle>
            <a:lvl1pPr marL="0" indent="0">
              <a:buNone/>
              <a:defRPr sz="22485"/>
            </a:lvl1pPr>
            <a:lvl2pPr marL="3216018" indent="0">
              <a:buNone/>
              <a:defRPr sz="19713"/>
            </a:lvl2pPr>
            <a:lvl3pPr marL="6432037" indent="0">
              <a:buNone/>
              <a:defRPr sz="16941"/>
            </a:lvl3pPr>
            <a:lvl4pPr marL="9648055" indent="0">
              <a:buNone/>
              <a:defRPr sz="14015"/>
            </a:lvl4pPr>
            <a:lvl5pPr marL="12864073" indent="0">
              <a:buNone/>
              <a:defRPr sz="14015"/>
            </a:lvl5pPr>
            <a:lvl6pPr marL="16080090" indent="0">
              <a:buNone/>
              <a:defRPr sz="14015"/>
            </a:lvl6pPr>
            <a:lvl7pPr marL="19296110" indent="0">
              <a:buNone/>
              <a:defRPr sz="14015"/>
            </a:lvl7pPr>
            <a:lvl8pPr marL="22512128" indent="0">
              <a:buNone/>
              <a:defRPr sz="14015"/>
            </a:lvl8pPr>
            <a:lvl9pPr marL="25728145" indent="0">
              <a:buNone/>
              <a:defRPr sz="14015"/>
            </a:lvl9pPr>
          </a:lstStyle>
          <a:p>
            <a:endParaRPr lang="en-GB"/>
          </a:p>
        </p:txBody>
      </p:sp>
      <p:sp>
        <p:nvSpPr>
          <p:cNvPr id="4" name="Text Placeholder 3"/>
          <p:cNvSpPr>
            <a:spLocks noGrp="1"/>
          </p:cNvSpPr>
          <p:nvPr>
            <p:ph type="body" sz="half" idx="2"/>
          </p:nvPr>
        </p:nvSpPr>
        <p:spPr>
          <a:xfrm>
            <a:off x="9140671" y="25763224"/>
            <a:ext cx="27980640" cy="3863338"/>
          </a:xfrm>
        </p:spPr>
        <p:txBody>
          <a:bodyPr/>
          <a:lstStyle>
            <a:lvl1pPr marL="0" indent="0">
              <a:buNone/>
              <a:defRPr sz="9857"/>
            </a:lvl1pPr>
            <a:lvl2pPr marL="3216018" indent="0">
              <a:buNone/>
              <a:defRPr sz="8471"/>
            </a:lvl2pPr>
            <a:lvl3pPr marL="6432037" indent="0">
              <a:buNone/>
              <a:defRPr sz="7084"/>
            </a:lvl3pPr>
            <a:lvl4pPr marL="9648055" indent="0">
              <a:buNone/>
              <a:defRPr sz="6314"/>
            </a:lvl4pPr>
            <a:lvl5pPr marL="12864073" indent="0">
              <a:buNone/>
              <a:defRPr sz="6314"/>
            </a:lvl5pPr>
            <a:lvl6pPr marL="16080090" indent="0">
              <a:buNone/>
              <a:defRPr sz="6314"/>
            </a:lvl6pPr>
            <a:lvl7pPr marL="19296110" indent="0">
              <a:buNone/>
              <a:defRPr sz="6314"/>
            </a:lvl7pPr>
            <a:lvl8pPr marL="22512128" indent="0">
              <a:buNone/>
              <a:defRPr sz="6314"/>
            </a:lvl8pPr>
            <a:lvl9pPr marL="25728145" indent="0">
              <a:buNone/>
              <a:defRPr sz="6314"/>
            </a:lvl9pPr>
          </a:lstStyle>
          <a:p>
            <a:pPr lvl="0"/>
            <a:r>
              <a:rPr lang="en-US"/>
              <a:t>Click to edit Master text styles</a:t>
            </a:r>
          </a:p>
        </p:txBody>
      </p:sp>
      <p:sp>
        <p:nvSpPr>
          <p:cNvPr id="5" name="Date Placeholder 4"/>
          <p:cNvSpPr>
            <a:spLocks noGrp="1"/>
          </p:cNvSpPr>
          <p:nvPr>
            <p:ph type="dt" sz="half" idx="10"/>
          </p:nvPr>
        </p:nvSpPr>
        <p:spPr/>
        <p:txBody>
          <a:bodyPr/>
          <a:lstStyle/>
          <a:p>
            <a:fld id="{60B34EF0-6CBC-46F3-8E0F-8A36B6C1B2F2}" type="datetimeFigureOut">
              <a:rPr lang="en-GB" smtClean="0"/>
              <a:pPr/>
              <a:t>29/03/2019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ABAF896-955F-44CA-80D5-6D2C8DDAB9F0}" type="slidenum">
              <a:rPr lang="en-GB" smtClean="0"/>
              <a:pPr/>
              <a:t>‹#›</a:t>
            </a:fld>
            <a:endParaRPr lang="en-GB"/>
          </a:p>
        </p:txBody>
      </p:sp>
    </p:spTree>
    <p:extLst>
      <p:ext uri="{BB962C8B-B14F-4D97-AF65-F5344CB8AC3E}">
        <p14:creationId xmlns:p14="http://schemas.microsoft.com/office/powerpoint/2010/main" val="12740829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331720" y="1318262"/>
            <a:ext cx="41970961" cy="5486400"/>
          </a:xfrm>
          <a:prstGeom prst="rect">
            <a:avLst/>
          </a:prstGeom>
        </p:spPr>
        <p:txBody>
          <a:bodyPr vert="horz" lIns="417643" tIns="208822" rIns="417643" bIns="208822"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2331720" y="7680963"/>
            <a:ext cx="41970961" cy="21724623"/>
          </a:xfrm>
          <a:prstGeom prst="rect">
            <a:avLst/>
          </a:prstGeom>
        </p:spPr>
        <p:txBody>
          <a:bodyPr vert="horz" lIns="417643" tIns="208822" rIns="417643" bIns="208822"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2331720" y="30510483"/>
            <a:ext cx="10881361" cy="1752600"/>
          </a:xfrm>
          <a:prstGeom prst="rect">
            <a:avLst/>
          </a:prstGeom>
        </p:spPr>
        <p:txBody>
          <a:bodyPr vert="horz" lIns="417643" tIns="208822" rIns="417643" bIns="208822" rtlCol="0" anchor="ctr"/>
          <a:lstStyle>
            <a:lvl1pPr algn="l">
              <a:defRPr sz="8471">
                <a:solidFill>
                  <a:schemeClr val="tx1">
                    <a:tint val="75000"/>
                  </a:schemeClr>
                </a:solidFill>
              </a:defRPr>
            </a:lvl1pPr>
          </a:lstStyle>
          <a:p>
            <a:fld id="{60B34EF0-6CBC-46F3-8E0F-8A36B6C1B2F2}" type="datetimeFigureOut">
              <a:rPr lang="en-GB" smtClean="0"/>
              <a:pPr/>
              <a:t>29/03/2019</a:t>
            </a:fld>
            <a:endParaRPr lang="en-GB"/>
          </a:p>
        </p:txBody>
      </p:sp>
      <p:sp>
        <p:nvSpPr>
          <p:cNvPr id="5" name="Footer Placeholder 4"/>
          <p:cNvSpPr>
            <a:spLocks noGrp="1"/>
          </p:cNvSpPr>
          <p:nvPr>
            <p:ph type="ftr" sz="quarter" idx="3"/>
          </p:nvPr>
        </p:nvSpPr>
        <p:spPr>
          <a:xfrm>
            <a:off x="15933422" y="30510483"/>
            <a:ext cx="14767560" cy="1752600"/>
          </a:xfrm>
          <a:prstGeom prst="rect">
            <a:avLst/>
          </a:prstGeom>
        </p:spPr>
        <p:txBody>
          <a:bodyPr vert="horz" lIns="417643" tIns="208822" rIns="417643" bIns="208822" rtlCol="0" anchor="ctr"/>
          <a:lstStyle>
            <a:lvl1pPr algn="ctr">
              <a:defRPr sz="8471">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33421320" y="30510483"/>
            <a:ext cx="10881361" cy="1752600"/>
          </a:xfrm>
          <a:prstGeom prst="rect">
            <a:avLst/>
          </a:prstGeom>
        </p:spPr>
        <p:txBody>
          <a:bodyPr vert="horz" lIns="417643" tIns="208822" rIns="417643" bIns="208822" rtlCol="0" anchor="ctr"/>
          <a:lstStyle>
            <a:lvl1pPr algn="r">
              <a:defRPr sz="8471">
                <a:solidFill>
                  <a:schemeClr val="tx1">
                    <a:tint val="75000"/>
                  </a:schemeClr>
                </a:solidFill>
              </a:defRPr>
            </a:lvl1pPr>
          </a:lstStyle>
          <a:p>
            <a:fld id="{5ABAF896-955F-44CA-80D5-6D2C8DDAB9F0}" type="slidenum">
              <a:rPr lang="en-GB" smtClean="0"/>
              <a:pPr/>
              <a:t>‹#›</a:t>
            </a:fld>
            <a:endParaRPr lang="en-GB"/>
          </a:p>
        </p:txBody>
      </p:sp>
    </p:spTree>
    <p:extLst>
      <p:ext uri="{BB962C8B-B14F-4D97-AF65-F5344CB8AC3E}">
        <p14:creationId xmlns:p14="http://schemas.microsoft.com/office/powerpoint/2010/main" val="191921478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6432037" rtl="0" eaLnBrk="1" latinLnBrk="0" hangingPunct="1">
        <a:spcBef>
          <a:spcPct val="0"/>
        </a:spcBef>
        <a:buNone/>
        <a:defRPr sz="30956" kern="1200">
          <a:solidFill>
            <a:schemeClr val="tx1"/>
          </a:solidFill>
          <a:latin typeface="+mj-lt"/>
          <a:ea typeface="+mj-ea"/>
          <a:cs typeface="+mj-cs"/>
        </a:defRPr>
      </a:lvl1pPr>
    </p:titleStyle>
    <p:bodyStyle>
      <a:lvl1pPr marL="2412014" indent="-2412014" algn="l" defTabSz="6432037" rtl="0" eaLnBrk="1" latinLnBrk="0" hangingPunct="1">
        <a:spcBef>
          <a:spcPct val="20000"/>
        </a:spcBef>
        <a:buFont typeface="Arial" pitchFamily="34" charset="0"/>
        <a:buChar char="•"/>
        <a:defRPr sz="22485" kern="1200">
          <a:solidFill>
            <a:schemeClr val="tx1"/>
          </a:solidFill>
          <a:latin typeface="+mn-lt"/>
          <a:ea typeface="+mn-ea"/>
          <a:cs typeface="+mn-cs"/>
        </a:defRPr>
      </a:lvl1pPr>
      <a:lvl2pPr marL="5226029" indent="-2010012" algn="l" defTabSz="6432037" rtl="0" eaLnBrk="1" latinLnBrk="0" hangingPunct="1">
        <a:spcBef>
          <a:spcPct val="20000"/>
        </a:spcBef>
        <a:buFont typeface="Arial" pitchFamily="34" charset="0"/>
        <a:buChar char="–"/>
        <a:defRPr sz="19713" kern="1200">
          <a:solidFill>
            <a:schemeClr val="tx1"/>
          </a:solidFill>
          <a:latin typeface="+mn-lt"/>
          <a:ea typeface="+mn-ea"/>
          <a:cs typeface="+mn-cs"/>
        </a:defRPr>
      </a:lvl2pPr>
      <a:lvl3pPr marL="8040046" indent="-1608011" algn="l" defTabSz="6432037" rtl="0" eaLnBrk="1" latinLnBrk="0" hangingPunct="1">
        <a:spcBef>
          <a:spcPct val="20000"/>
        </a:spcBef>
        <a:buFont typeface="Arial" pitchFamily="34" charset="0"/>
        <a:buChar char="•"/>
        <a:defRPr sz="16941" kern="1200">
          <a:solidFill>
            <a:schemeClr val="tx1"/>
          </a:solidFill>
          <a:latin typeface="+mn-lt"/>
          <a:ea typeface="+mn-ea"/>
          <a:cs typeface="+mn-cs"/>
        </a:defRPr>
      </a:lvl3pPr>
      <a:lvl4pPr marL="11256063" indent="-1608011" algn="l" defTabSz="6432037" rtl="0" eaLnBrk="1" latinLnBrk="0" hangingPunct="1">
        <a:spcBef>
          <a:spcPct val="20000"/>
        </a:spcBef>
        <a:buFont typeface="Arial" pitchFamily="34" charset="0"/>
        <a:buChar char="–"/>
        <a:defRPr sz="14015" kern="1200">
          <a:solidFill>
            <a:schemeClr val="tx1"/>
          </a:solidFill>
          <a:latin typeface="+mn-lt"/>
          <a:ea typeface="+mn-ea"/>
          <a:cs typeface="+mn-cs"/>
        </a:defRPr>
      </a:lvl4pPr>
      <a:lvl5pPr marL="14472083" indent="-1608011" algn="l" defTabSz="6432037" rtl="0" eaLnBrk="1" latinLnBrk="0" hangingPunct="1">
        <a:spcBef>
          <a:spcPct val="20000"/>
        </a:spcBef>
        <a:buFont typeface="Arial" pitchFamily="34" charset="0"/>
        <a:buChar char="»"/>
        <a:defRPr sz="14015" kern="1200">
          <a:solidFill>
            <a:schemeClr val="tx1"/>
          </a:solidFill>
          <a:latin typeface="+mn-lt"/>
          <a:ea typeface="+mn-ea"/>
          <a:cs typeface="+mn-cs"/>
        </a:defRPr>
      </a:lvl5pPr>
      <a:lvl6pPr marL="17688101" indent="-1608011" algn="l" defTabSz="6432037" rtl="0" eaLnBrk="1" latinLnBrk="0" hangingPunct="1">
        <a:spcBef>
          <a:spcPct val="20000"/>
        </a:spcBef>
        <a:buFont typeface="Arial" pitchFamily="34" charset="0"/>
        <a:buChar char="•"/>
        <a:defRPr sz="14015" kern="1200">
          <a:solidFill>
            <a:schemeClr val="tx1"/>
          </a:solidFill>
          <a:latin typeface="+mn-lt"/>
          <a:ea typeface="+mn-ea"/>
          <a:cs typeface="+mn-cs"/>
        </a:defRPr>
      </a:lvl6pPr>
      <a:lvl7pPr marL="20904119" indent="-1608011" algn="l" defTabSz="6432037" rtl="0" eaLnBrk="1" latinLnBrk="0" hangingPunct="1">
        <a:spcBef>
          <a:spcPct val="20000"/>
        </a:spcBef>
        <a:buFont typeface="Arial" pitchFamily="34" charset="0"/>
        <a:buChar char="•"/>
        <a:defRPr sz="14015" kern="1200">
          <a:solidFill>
            <a:schemeClr val="tx1"/>
          </a:solidFill>
          <a:latin typeface="+mn-lt"/>
          <a:ea typeface="+mn-ea"/>
          <a:cs typeface="+mn-cs"/>
        </a:defRPr>
      </a:lvl7pPr>
      <a:lvl8pPr marL="24120138" indent="-1608011" algn="l" defTabSz="6432037" rtl="0" eaLnBrk="1" latinLnBrk="0" hangingPunct="1">
        <a:spcBef>
          <a:spcPct val="20000"/>
        </a:spcBef>
        <a:buFont typeface="Arial" pitchFamily="34" charset="0"/>
        <a:buChar char="•"/>
        <a:defRPr sz="14015" kern="1200">
          <a:solidFill>
            <a:schemeClr val="tx1"/>
          </a:solidFill>
          <a:latin typeface="+mn-lt"/>
          <a:ea typeface="+mn-ea"/>
          <a:cs typeface="+mn-cs"/>
        </a:defRPr>
      </a:lvl8pPr>
      <a:lvl9pPr marL="27336156" indent="-1608011" algn="l" defTabSz="6432037" rtl="0" eaLnBrk="1" latinLnBrk="0" hangingPunct="1">
        <a:spcBef>
          <a:spcPct val="20000"/>
        </a:spcBef>
        <a:buFont typeface="Arial" pitchFamily="34" charset="0"/>
        <a:buChar char="•"/>
        <a:defRPr sz="14015" kern="1200">
          <a:solidFill>
            <a:schemeClr val="tx1"/>
          </a:solidFill>
          <a:latin typeface="+mn-lt"/>
          <a:ea typeface="+mn-ea"/>
          <a:cs typeface="+mn-cs"/>
        </a:defRPr>
      </a:lvl9pPr>
    </p:bodyStyle>
    <p:otherStyle>
      <a:defPPr>
        <a:defRPr lang="en-US"/>
      </a:defPPr>
      <a:lvl1pPr marL="0" algn="l" defTabSz="6432037" rtl="0" eaLnBrk="1" latinLnBrk="0" hangingPunct="1">
        <a:defRPr sz="12629" kern="1200">
          <a:solidFill>
            <a:schemeClr val="tx1"/>
          </a:solidFill>
          <a:latin typeface="+mn-lt"/>
          <a:ea typeface="+mn-ea"/>
          <a:cs typeface="+mn-cs"/>
        </a:defRPr>
      </a:lvl1pPr>
      <a:lvl2pPr marL="3216018" algn="l" defTabSz="6432037" rtl="0" eaLnBrk="1" latinLnBrk="0" hangingPunct="1">
        <a:defRPr sz="12629" kern="1200">
          <a:solidFill>
            <a:schemeClr val="tx1"/>
          </a:solidFill>
          <a:latin typeface="+mn-lt"/>
          <a:ea typeface="+mn-ea"/>
          <a:cs typeface="+mn-cs"/>
        </a:defRPr>
      </a:lvl2pPr>
      <a:lvl3pPr marL="6432037" algn="l" defTabSz="6432037" rtl="0" eaLnBrk="1" latinLnBrk="0" hangingPunct="1">
        <a:defRPr sz="12629" kern="1200">
          <a:solidFill>
            <a:schemeClr val="tx1"/>
          </a:solidFill>
          <a:latin typeface="+mn-lt"/>
          <a:ea typeface="+mn-ea"/>
          <a:cs typeface="+mn-cs"/>
        </a:defRPr>
      </a:lvl3pPr>
      <a:lvl4pPr marL="9648055" algn="l" defTabSz="6432037" rtl="0" eaLnBrk="1" latinLnBrk="0" hangingPunct="1">
        <a:defRPr sz="12629" kern="1200">
          <a:solidFill>
            <a:schemeClr val="tx1"/>
          </a:solidFill>
          <a:latin typeface="+mn-lt"/>
          <a:ea typeface="+mn-ea"/>
          <a:cs typeface="+mn-cs"/>
        </a:defRPr>
      </a:lvl4pPr>
      <a:lvl5pPr marL="12864073" algn="l" defTabSz="6432037" rtl="0" eaLnBrk="1" latinLnBrk="0" hangingPunct="1">
        <a:defRPr sz="12629" kern="1200">
          <a:solidFill>
            <a:schemeClr val="tx1"/>
          </a:solidFill>
          <a:latin typeface="+mn-lt"/>
          <a:ea typeface="+mn-ea"/>
          <a:cs typeface="+mn-cs"/>
        </a:defRPr>
      </a:lvl5pPr>
      <a:lvl6pPr marL="16080090" algn="l" defTabSz="6432037" rtl="0" eaLnBrk="1" latinLnBrk="0" hangingPunct="1">
        <a:defRPr sz="12629" kern="1200">
          <a:solidFill>
            <a:schemeClr val="tx1"/>
          </a:solidFill>
          <a:latin typeface="+mn-lt"/>
          <a:ea typeface="+mn-ea"/>
          <a:cs typeface="+mn-cs"/>
        </a:defRPr>
      </a:lvl6pPr>
      <a:lvl7pPr marL="19296110" algn="l" defTabSz="6432037" rtl="0" eaLnBrk="1" latinLnBrk="0" hangingPunct="1">
        <a:defRPr sz="12629" kern="1200">
          <a:solidFill>
            <a:schemeClr val="tx1"/>
          </a:solidFill>
          <a:latin typeface="+mn-lt"/>
          <a:ea typeface="+mn-ea"/>
          <a:cs typeface="+mn-cs"/>
        </a:defRPr>
      </a:lvl7pPr>
      <a:lvl8pPr marL="22512128" algn="l" defTabSz="6432037" rtl="0" eaLnBrk="1" latinLnBrk="0" hangingPunct="1">
        <a:defRPr sz="12629" kern="1200">
          <a:solidFill>
            <a:schemeClr val="tx1"/>
          </a:solidFill>
          <a:latin typeface="+mn-lt"/>
          <a:ea typeface="+mn-ea"/>
          <a:cs typeface="+mn-cs"/>
        </a:defRPr>
      </a:lvl8pPr>
      <a:lvl9pPr marL="25728145" algn="l" defTabSz="6432037" rtl="0" eaLnBrk="1" latinLnBrk="0" hangingPunct="1">
        <a:defRPr sz="1262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17" Type="http://schemas.openxmlformats.org/officeDocument/2006/relationships/tags" Target="../tags/tag117.xml"/><Relationship Id="rId21" Type="http://schemas.openxmlformats.org/officeDocument/2006/relationships/tags" Target="../tags/tag21.xml"/><Relationship Id="rId42" Type="http://schemas.openxmlformats.org/officeDocument/2006/relationships/tags" Target="../tags/tag42.xml"/><Relationship Id="rId63" Type="http://schemas.openxmlformats.org/officeDocument/2006/relationships/tags" Target="../tags/tag63.xml"/><Relationship Id="rId84" Type="http://schemas.openxmlformats.org/officeDocument/2006/relationships/tags" Target="../tags/tag84.xml"/><Relationship Id="rId138" Type="http://schemas.openxmlformats.org/officeDocument/2006/relationships/image" Target="../media/image7.png"/><Relationship Id="rId345" Type="http://schemas.openxmlformats.org/officeDocument/2006/relationships/image" Target="../media/image28.png"/><Relationship Id="rId107" Type="http://schemas.openxmlformats.org/officeDocument/2006/relationships/tags" Target="../tags/tag107.xml"/><Relationship Id="rId11" Type="http://schemas.openxmlformats.org/officeDocument/2006/relationships/tags" Target="../tags/tag11.xml"/><Relationship Id="rId32" Type="http://schemas.openxmlformats.org/officeDocument/2006/relationships/tags" Target="../tags/tag32.xml"/><Relationship Id="rId53" Type="http://schemas.openxmlformats.org/officeDocument/2006/relationships/tags" Target="../tags/tag53.xml"/><Relationship Id="rId74" Type="http://schemas.openxmlformats.org/officeDocument/2006/relationships/tags" Target="../tags/tag74.xml"/><Relationship Id="rId128" Type="http://schemas.openxmlformats.org/officeDocument/2006/relationships/tags" Target="../tags/tag128.xml"/><Relationship Id="rId356" Type="http://schemas.openxmlformats.org/officeDocument/2006/relationships/image" Target="../media/image39.svg"/><Relationship Id="rId5" Type="http://schemas.openxmlformats.org/officeDocument/2006/relationships/tags" Target="../tags/tag5.xml"/><Relationship Id="rId95" Type="http://schemas.openxmlformats.org/officeDocument/2006/relationships/tags" Target="../tags/tag95.xml"/><Relationship Id="rId258" Type="http://schemas.openxmlformats.org/officeDocument/2006/relationships/image" Target="../media/image16.emf"/><Relationship Id="rId22" Type="http://schemas.openxmlformats.org/officeDocument/2006/relationships/tags" Target="../tags/tag22.xml"/><Relationship Id="rId43" Type="http://schemas.openxmlformats.org/officeDocument/2006/relationships/tags" Target="../tags/tag43.xml"/><Relationship Id="rId64" Type="http://schemas.openxmlformats.org/officeDocument/2006/relationships/tags" Target="../tags/tag64.xml"/><Relationship Id="rId118" Type="http://schemas.openxmlformats.org/officeDocument/2006/relationships/tags" Target="../tags/tag118.xml"/><Relationship Id="rId139" Type="http://schemas.openxmlformats.org/officeDocument/2006/relationships/image" Target="../media/image8.png"/><Relationship Id="rId346" Type="http://schemas.openxmlformats.org/officeDocument/2006/relationships/image" Target="../media/image29.png"/><Relationship Id="rId85" Type="http://schemas.openxmlformats.org/officeDocument/2006/relationships/tags" Target="../tags/tag85.xml"/><Relationship Id="rId12" Type="http://schemas.openxmlformats.org/officeDocument/2006/relationships/tags" Target="../tags/tag12.xml"/><Relationship Id="rId33" Type="http://schemas.openxmlformats.org/officeDocument/2006/relationships/tags" Target="../tags/tag33.xml"/><Relationship Id="rId108" Type="http://schemas.openxmlformats.org/officeDocument/2006/relationships/tags" Target="../tags/tag108.xml"/><Relationship Id="rId129" Type="http://schemas.openxmlformats.org/officeDocument/2006/relationships/tags" Target="../tags/tag129.xml"/><Relationship Id="rId357" Type="http://schemas.openxmlformats.org/officeDocument/2006/relationships/image" Target="../media/image40.png"/><Relationship Id="rId54" Type="http://schemas.openxmlformats.org/officeDocument/2006/relationships/tags" Target="../tags/tag54.xml"/><Relationship Id="rId75" Type="http://schemas.openxmlformats.org/officeDocument/2006/relationships/tags" Target="../tags/tag75.xml"/><Relationship Id="rId96" Type="http://schemas.openxmlformats.org/officeDocument/2006/relationships/tags" Target="../tags/tag96.xml"/><Relationship Id="rId140" Type="http://schemas.openxmlformats.org/officeDocument/2006/relationships/image" Target="../media/image9.png"/><Relationship Id="rId1" Type="http://schemas.openxmlformats.org/officeDocument/2006/relationships/tags" Target="../tags/tag1.xml"/><Relationship Id="rId6" Type="http://schemas.openxmlformats.org/officeDocument/2006/relationships/tags" Target="../tags/tag6.xml"/><Relationship Id="rId254" Type="http://schemas.openxmlformats.org/officeDocument/2006/relationships/image" Target="../media/image120.png"/><Relationship Id="rId259" Type="http://schemas.openxmlformats.org/officeDocument/2006/relationships/image" Target="../media/image17.emf"/><Relationship Id="rId23" Type="http://schemas.openxmlformats.org/officeDocument/2006/relationships/tags" Target="../tags/tag23.xml"/><Relationship Id="rId28" Type="http://schemas.openxmlformats.org/officeDocument/2006/relationships/tags" Target="../tags/tag28.xml"/><Relationship Id="rId49" Type="http://schemas.openxmlformats.org/officeDocument/2006/relationships/tags" Target="../tags/tag49.xml"/><Relationship Id="rId114" Type="http://schemas.openxmlformats.org/officeDocument/2006/relationships/tags" Target="../tags/tag114.xml"/><Relationship Id="rId119" Type="http://schemas.openxmlformats.org/officeDocument/2006/relationships/tags" Target="../tags/tag119.xml"/><Relationship Id="rId347" Type="http://schemas.openxmlformats.org/officeDocument/2006/relationships/image" Target="../media/image30.png"/><Relationship Id="rId44" Type="http://schemas.openxmlformats.org/officeDocument/2006/relationships/tags" Target="../tags/tag44.xml"/><Relationship Id="rId60" Type="http://schemas.openxmlformats.org/officeDocument/2006/relationships/tags" Target="../tags/tag60.xml"/><Relationship Id="rId65" Type="http://schemas.openxmlformats.org/officeDocument/2006/relationships/tags" Target="../tags/tag65.xml"/><Relationship Id="rId81" Type="http://schemas.openxmlformats.org/officeDocument/2006/relationships/tags" Target="../tags/tag81.xml"/><Relationship Id="rId86" Type="http://schemas.openxmlformats.org/officeDocument/2006/relationships/tags" Target="../tags/tag86.xml"/><Relationship Id="rId130" Type="http://schemas.openxmlformats.org/officeDocument/2006/relationships/slideLayout" Target="../slideLayouts/slideLayout1.xml"/><Relationship Id="rId135" Type="http://schemas.openxmlformats.org/officeDocument/2006/relationships/image" Target="../media/image4.png"/><Relationship Id="rId342" Type="http://schemas.openxmlformats.org/officeDocument/2006/relationships/image" Target="../media/image25.png"/><Relationship Id="rId13" Type="http://schemas.openxmlformats.org/officeDocument/2006/relationships/tags" Target="../tags/tag13.xml"/><Relationship Id="rId18" Type="http://schemas.openxmlformats.org/officeDocument/2006/relationships/tags" Target="../tags/tag18.xml"/><Relationship Id="rId39" Type="http://schemas.openxmlformats.org/officeDocument/2006/relationships/tags" Target="../tags/tag39.xml"/><Relationship Id="rId109" Type="http://schemas.openxmlformats.org/officeDocument/2006/relationships/tags" Target="../tags/tag109.xml"/><Relationship Id="rId260" Type="http://schemas.openxmlformats.org/officeDocument/2006/relationships/image" Target="../media/image18.png"/><Relationship Id="rId337" Type="http://schemas.openxmlformats.org/officeDocument/2006/relationships/image" Target="../media/image200.png"/><Relationship Id="rId34" Type="http://schemas.openxmlformats.org/officeDocument/2006/relationships/tags" Target="../tags/tag34.xml"/><Relationship Id="rId50" Type="http://schemas.openxmlformats.org/officeDocument/2006/relationships/tags" Target="../tags/tag50.xml"/><Relationship Id="rId55" Type="http://schemas.openxmlformats.org/officeDocument/2006/relationships/tags" Target="../tags/tag55.xml"/><Relationship Id="rId76" Type="http://schemas.openxmlformats.org/officeDocument/2006/relationships/tags" Target="../tags/tag76.xml"/><Relationship Id="rId97" Type="http://schemas.openxmlformats.org/officeDocument/2006/relationships/tags" Target="../tags/tag97.xml"/><Relationship Id="rId104" Type="http://schemas.openxmlformats.org/officeDocument/2006/relationships/tags" Target="../tags/tag104.xml"/><Relationship Id="rId120" Type="http://schemas.openxmlformats.org/officeDocument/2006/relationships/tags" Target="../tags/tag120.xml"/><Relationship Id="rId125" Type="http://schemas.openxmlformats.org/officeDocument/2006/relationships/tags" Target="../tags/tag125.xml"/><Relationship Id="rId141" Type="http://schemas.openxmlformats.org/officeDocument/2006/relationships/image" Target="../media/image10.tiff"/><Relationship Id="rId146" Type="http://schemas.openxmlformats.org/officeDocument/2006/relationships/image" Target="../media/image13.svg"/><Relationship Id="rId353" Type="http://schemas.openxmlformats.org/officeDocument/2006/relationships/image" Target="../media/image36.png"/><Relationship Id="rId7" Type="http://schemas.openxmlformats.org/officeDocument/2006/relationships/tags" Target="../tags/tag7.xml"/><Relationship Id="rId71" Type="http://schemas.openxmlformats.org/officeDocument/2006/relationships/tags" Target="../tags/tag71.xml"/><Relationship Id="rId92" Type="http://schemas.openxmlformats.org/officeDocument/2006/relationships/tags" Target="../tags/tag92.xml"/><Relationship Id="rId2" Type="http://schemas.openxmlformats.org/officeDocument/2006/relationships/tags" Target="../tags/tag2.xml"/><Relationship Id="rId29" Type="http://schemas.openxmlformats.org/officeDocument/2006/relationships/tags" Target="../tags/tag29.xml"/><Relationship Id="rId255" Type="http://schemas.openxmlformats.org/officeDocument/2006/relationships/image" Target="../media/image14.jpeg"/><Relationship Id="rId24" Type="http://schemas.openxmlformats.org/officeDocument/2006/relationships/tags" Target="../tags/tag24.xml"/><Relationship Id="rId40" Type="http://schemas.openxmlformats.org/officeDocument/2006/relationships/tags" Target="../tags/tag40.xml"/><Relationship Id="rId45" Type="http://schemas.openxmlformats.org/officeDocument/2006/relationships/tags" Target="../tags/tag45.xml"/><Relationship Id="rId66" Type="http://schemas.openxmlformats.org/officeDocument/2006/relationships/tags" Target="../tags/tag66.xml"/><Relationship Id="rId87" Type="http://schemas.openxmlformats.org/officeDocument/2006/relationships/tags" Target="../tags/tag87.xml"/><Relationship Id="rId110" Type="http://schemas.openxmlformats.org/officeDocument/2006/relationships/tags" Target="../tags/tag110.xml"/><Relationship Id="rId115" Type="http://schemas.openxmlformats.org/officeDocument/2006/relationships/tags" Target="../tags/tag115.xml"/><Relationship Id="rId131" Type="http://schemas.openxmlformats.org/officeDocument/2006/relationships/notesSlide" Target="../notesSlides/notesSlide1.xml"/><Relationship Id="rId136" Type="http://schemas.openxmlformats.org/officeDocument/2006/relationships/image" Target="../media/image5.svg"/><Relationship Id="rId343" Type="http://schemas.openxmlformats.org/officeDocument/2006/relationships/image" Target="../media/image26.png"/><Relationship Id="rId348" Type="http://schemas.openxmlformats.org/officeDocument/2006/relationships/image" Target="../media/image31.png"/><Relationship Id="rId61" Type="http://schemas.openxmlformats.org/officeDocument/2006/relationships/tags" Target="../tags/tag61.xml"/><Relationship Id="rId82" Type="http://schemas.openxmlformats.org/officeDocument/2006/relationships/tags" Target="../tags/tag82.xml"/><Relationship Id="rId19" Type="http://schemas.openxmlformats.org/officeDocument/2006/relationships/tags" Target="../tags/tag19.xml"/><Relationship Id="rId261" Type="http://schemas.openxmlformats.org/officeDocument/2006/relationships/image" Target="../media/image19.svg"/><Relationship Id="rId14" Type="http://schemas.openxmlformats.org/officeDocument/2006/relationships/tags" Target="../tags/tag14.xml"/><Relationship Id="rId30" Type="http://schemas.openxmlformats.org/officeDocument/2006/relationships/tags" Target="../tags/tag30.xml"/><Relationship Id="rId35" Type="http://schemas.openxmlformats.org/officeDocument/2006/relationships/tags" Target="../tags/tag35.xml"/><Relationship Id="rId56" Type="http://schemas.openxmlformats.org/officeDocument/2006/relationships/tags" Target="../tags/tag56.xml"/><Relationship Id="rId77" Type="http://schemas.openxmlformats.org/officeDocument/2006/relationships/tags" Target="../tags/tag77.xml"/><Relationship Id="rId100" Type="http://schemas.openxmlformats.org/officeDocument/2006/relationships/tags" Target="../tags/tag100.xml"/><Relationship Id="rId105" Type="http://schemas.openxmlformats.org/officeDocument/2006/relationships/tags" Target="../tags/tag105.xml"/><Relationship Id="rId126" Type="http://schemas.openxmlformats.org/officeDocument/2006/relationships/tags" Target="../tags/tag126.xml"/><Relationship Id="rId338" Type="http://schemas.openxmlformats.org/officeDocument/2006/relationships/image" Target="../media/image21.png"/><Relationship Id="rId354" Type="http://schemas.openxmlformats.org/officeDocument/2006/relationships/image" Target="../media/image37.png"/><Relationship Id="rId8" Type="http://schemas.openxmlformats.org/officeDocument/2006/relationships/tags" Target="../tags/tag8.xml"/><Relationship Id="rId51" Type="http://schemas.openxmlformats.org/officeDocument/2006/relationships/tags" Target="../tags/tag51.xml"/><Relationship Id="rId72" Type="http://schemas.openxmlformats.org/officeDocument/2006/relationships/tags" Target="../tags/tag72.xml"/><Relationship Id="rId93" Type="http://schemas.openxmlformats.org/officeDocument/2006/relationships/tags" Target="../tags/tag93.xml"/><Relationship Id="rId98" Type="http://schemas.openxmlformats.org/officeDocument/2006/relationships/tags" Target="../tags/tag98.xml"/><Relationship Id="rId121" Type="http://schemas.openxmlformats.org/officeDocument/2006/relationships/tags" Target="../tags/tag121.xml"/><Relationship Id="rId142" Type="http://schemas.openxmlformats.org/officeDocument/2006/relationships/image" Target="../media/image11.png"/><Relationship Id="rId3" Type="http://schemas.openxmlformats.org/officeDocument/2006/relationships/tags" Target="../tags/tag3.xml"/><Relationship Id="rId256" Type="http://schemas.openxmlformats.org/officeDocument/2006/relationships/image" Target="../media/image15.jpeg"/><Relationship Id="rId25" Type="http://schemas.openxmlformats.org/officeDocument/2006/relationships/tags" Target="../tags/tag25.xml"/><Relationship Id="rId46" Type="http://schemas.openxmlformats.org/officeDocument/2006/relationships/tags" Target="../tags/tag46.xml"/><Relationship Id="rId67" Type="http://schemas.openxmlformats.org/officeDocument/2006/relationships/tags" Target="../tags/tag67.xml"/><Relationship Id="rId116" Type="http://schemas.openxmlformats.org/officeDocument/2006/relationships/tags" Target="../tags/tag116.xml"/><Relationship Id="rId137" Type="http://schemas.openxmlformats.org/officeDocument/2006/relationships/image" Target="../media/image6.png"/><Relationship Id="rId344" Type="http://schemas.openxmlformats.org/officeDocument/2006/relationships/image" Target="../media/image27.png"/><Relationship Id="rId349" Type="http://schemas.openxmlformats.org/officeDocument/2006/relationships/image" Target="../media/image32.png"/><Relationship Id="rId20" Type="http://schemas.openxmlformats.org/officeDocument/2006/relationships/tags" Target="../tags/tag20.xml"/><Relationship Id="rId41" Type="http://schemas.openxmlformats.org/officeDocument/2006/relationships/tags" Target="../tags/tag41.xml"/><Relationship Id="rId62" Type="http://schemas.openxmlformats.org/officeDocument/2006/relationships/tags" Target="../tags/tag62.xml"/><Relationship Id="rId83" Type="http://schemas.openxmlformats.org/officeDocument/2006/relationships/tags" Target="../tags/tag83.xml"/><Relationship Id="rId88" Type="http://schemas.openxmlformats.org/officeDocument/2006/relationships/tags" Target="../tags/tag88.xml"/><Relationship Id="rId111" Type="http://schemas.openxmlformats.org/officeDocument/2006/relationships/tags" Target="../tags/tag111.xml"/><Relationship Id="rId132" Type="http://schemas.openxmlformats.org/officeDocument/2006/relationships/image" Target="../media/image1.png"/><Relationship Id="rId15" Type="http://schemas.openxmlformats.org/officeDocument/2006/relationships/tags" Target="../tags/tag15.xml"/><Relationship Id="rId36" Type="http://schemas.openxmlformats.org/officeDocument/2006/relationships/tags" Target="../tags/tag36.xml"/><Relationship Id="rId57" Type="http://schemas.openxmlformats.org/officeDocument/2006/relationships/tags" Target="../tags/tag57.xml"/><Relationship Id="rId106" Type="http://schemas.openxmlformats.org/officeDocument/2006/relationships/tags" Target="../tags/tag106.xml"/><Relationship Id="rId127" Type="http://schemas.openxmlformats.org/officeDocument/2006/relationships/tags" Target="../tags/tag127.xml"/><Relationship Id="rId262" Type="http://schemas.openxmlformats.org/officeDocument/2006/relationships/image" Target="../media/image20.png"/><Relationship Id="rId339" Type="http://schemas.openxmlformats.org/officeDocument/2006/relationships/image" Target="../media/image22.png"/><Relationship Id="rId10" Type="http://schemas.openxmlformats.org/officeDocument/2006/relationships/tags" Target="../tags/tag10.xml"/><Relationship Id="rId31" Type="http://schemas.openxmlformats.org/officeDocument/2006/relationships/tags" Target="../tags/tag31.xml"/><Relationship Id="rId52" Type="http://schemas.openxmlformats.org/officeDocument/2006/relationships/tags" Target="../tags/tag52.xml"/><Relationship Id="rId73" Type="http://schemas.openxmlformats.org/officeDocument/2006/relationships/tags" Target="../tags/tag73.xml"/><Relationship Id="rId78" Type="http://schemas.openxmlformats.org/officeDocument/2006/relationships/tags" Target="../tags/tag78.xml"/><Relationship Id="rId94" Type="http://schemas.openxmlformats.org/officeDocument/2006/relationships/tags" Target="../tags/tag94.xml"/><Relationship Id="rId99" Type="http://schemas.openxmlformats.org/officeDocument/2006/relationships/tags" Target="../tags/tag99.xml"/><Relationship Id="rId101" Type="http://schemas.openxmlformats.org/officeDocument/2006/relationships/tags" Target="../tags/tag101.xml"/><Relationship Id="rId122" Type="http://schemas.openxmlformats.org/officeDocument/2006/relationships/tags" Target="../tags/tag122.xml"/><Relationship Id="rId350" Type="http://schemas.openxmlformats.org/officeDocument/2006/relationships/image" Target="../media/image33.png"/><Relationship Id="rId355" Type="http://schemas.openxmlformats.org/officeDocument/2006/relationships/image" Target="../media/image38.png"/><Relationship Id="rId4" Type="http://schemas.openxmlformats.org/officeDocument/2006/relationships/tags" Target="../tags/tag4.xml"/><Relationship Id="rId9" Type="http://schemas.openxmlformats.org/officeDocument/2006/relationships/tags" Target="../tags/tag9.xml"/><Relationship Id="rId257" Type="http://schemas.openxmlformats.org/officeDocument/2006/relationships/image" Target="../media/image15.png"/><Relationship Id="rId26" Type="http://schemas.openxmlformats.org/officeDocument/2006/relationships/tags" Target="../tags/tag26.xml"/><Relationship Id="rId47" Type="http://schemas.openxmlformats.org/officeDocument/2006/relationships/tags" Target="../tags/tag47.xml"/><Relationship Id="rId68" Type="http://schemas.openxmlformats.org/officeDocument/2006/relationships/tags" Target="../tags/tag68.xml"/><Relationship Id="rId89" Type="http://schemas.openxmlformats.org/officeDocument/2006/relationships/tags" Target="../tags/tag89.xml"/><Relationship Id="rId112" Type="http://schemas.openxmlformats.org/officeDocument/2006/relationships/tags" Target="../tags/tag112.xml"/><Relationship Id="rId133" Type="http://schemas.openxmlformats.org/officeDocument/2006/relationships/image" Target="../media/image2.png"/><Relationship Id="rId340" Type="http://schemas.openxmlformats.org/officeDocument/2006/relationships/image" Target="../media/image23.png"/><Relationship Id="rId16" Type="http://schemas.openxmlformats.org/officeDocument/2006/relationships/tags" Target="../tags/tag16.xml"/><Relationship Id="rId37" Type="http://schemas.openxmlformats.org/officeDocument/2006/relationships/tags" Target="../tags/tag37.xml"/><Relationship Id="rId58" Type="http://schemas.openxmlformats.org/officeDocument/2006/relationships/tags" Target="../tags/tag58.xml"/><Relationship Id="rId79" Type="http://schemas.openxmlformats.org/officeDocument/2006/relationships/tags" Target="../tags/tag79.xml"/><Relationship Id="rId102" Type="http://schemas.openxmlformats.org/officeDocument/2006/relationships/tags" Target="../tags/tag102.xml"/><Relationship Id="rId123" Type="http://schemas.openxmlformats.org/officeDocument/2006/relationships/tags" Target="../tags/tag123.xml"/><Relationship Id="rId144" Type="http://schemas.openxmlformats.org/officeDocument/2006/relationships/image" Target="../media/image10.png"/><Relationship Id="rId90" Type="http://schemas.openxmlformats.org/officeDocument/2006/relationships/tags" Target="../tags/tag90.xml"/><Relationship Id="rId351" Type="http://schemas.openxmlformats.org/officeDocument/2006/relationships/image" Target="../media/image34.png"/><Relationship Id="rId27" Type="http://schemas.openxmlformats.org/officeDocument/2006/relationships/tags" Target="../tags/tag27.xml"/><Relationship Id="rId48" Type="http://schemas.openxmlformats.org/officeDocument/2006/relationships/tags" Target="../tags/tag48.xml"/><Relationship Id="rId69" Type="http://schemas.openxmlformats.org/officeDocument/2006/relationships/tags" Target="../tags/tag69.xml"/><Relationship Id="rId113" Type="http://schemas.openxmlformats.org/officeDocument/2006/relationships/tags" Target="../tags/tag113.xml"/><Relationship Id="rId134" Type="http://schemas.openxmlformats.org/officeDocument/2006/relationships/image" Target="../media/image3.svg"/><Relationship Id="rId80" Type="http://schemas.openxmlformats.org/officeDocument/2006/relationships/tags" Target="../tags/tag80.xml"/><Relationship Id="rId341" Type="http://schemas.openxmlformats.org/officeDocument/2006/relationships/image" Target="../media/image24.png"/><Relationship Id="rId17" Type="http://schemas.openxmlformats.org/officeDocument/2006/relationships/tags" Target="../tags/tag17.xml"/><Relationship Id="rId38" Type="http://schemas.openxmlformats.org/officeDocument/2006/relationships/tags" Target="../tags/tag38.xml"/><Relationship Id="rId59" Type="http://schemas.openxmlformats.org/officeDocument/2006/relationships/tags" Target="../tags/tag59.xml"/><Relationship Id="rId103" Type="http://schemas.openxmlformats.org/officeDocument/2006/relationships/tags" Target="../tags/tag103.xml"/><Relationship Id="rId124" Type="http://schemas.openxmlformats.org/officeDocument/2006/relationships/tags" Target="../tags/tag124.xml"/><Relationship Id="rId70" Type="http://schemas.openxmlformats.org/officeDocument/2006/relationships/tags" Target="../tags/tag70.xml"/><Relationship Id="rId91" Type="http://schemas.openxmlformats.org/officeDocument/2006/relationships/tags" Target="../tags/tag91.xml"/><Relationship Id="rId145" Type="http://schemas.openxmlformats.org/officeDocument/2006/relationships/image" Target="../media/image12.png"/><Relationship Id="rId352" Type="http://schemas.openxmlformats.org/officeDocument/2006/relationships/image" Target="../media/image3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meisenhelder\Downloads\sensitivity_gain_1.png"/>
          <p:cNvPicPr>
            <a:picLocks noChangeAspect="1" noChangeArrowheads="1"/>
          </p:cNvPicPr>
          <p:nvPr/>
        </p:nvPicPr>
        <p:blipFill>
          <a:blip r:embed="rId132" cstate="print"/>
          <a:srcRect/>
          <a:stretch>
            <a:fillRect/>
          </a:stretch>
        </p:blipFill>
        <p:spPr bwMode="auto">
          <a:xfrm>
            <a:off x="38961332" y="10812032"/>
            <a:ext cx="8035925" cy="10399915"/>
          </a:xfrm>
          <a:prstGeom prst="rect">
            <a:avLst/>
          </a:prstGeom>
          <a:noFill/>
        </p:spPr>
      </p:pic>
      <p:sp>
        <p:nvSpPr>
          <p:cNvPr id="592" name="Rectangle 591"/>
          <p:cNvSpPr/>
          <p:nvPr/>
        </p:nvSpPr>
        <p:spPr>
          <a:xfrm>
            <a:off x="40340900" y="18406051"/>
            <a:ext cx="5732566" cy="646331"/>
          </a:xfrm>
          <a:prstGeom prst="rect">
            <a:avLst/>
          </a:prstGeom>
        </p:spPr>
        <p:txBody>
          <a:bodyPr wrap="square">
            <a:spAutoFit/>
          </a:bodyPr>
          <a:lstStyle/>
          <a:p>
            <a:pPr>
              <a:spcBef>
                <a:spcPts val="600"/>
              </a:spcBef>
            </a:pPr>
            <a:r>
              <a:rPr lang="en-US" sz="1800" dirty="0">
                <a:latin typeface="Adobe Kaiti Std R" panose="02020400000000000000" pitchFamily="18" charset="-128"/>
                <a:ea typeface="Adobe Kaiti Std R" panose="02020400000000000000" pitchFamily="18" charset="-128"/>
              </a:rPr>
              <a:t>Plot of sensitivity gain versus precession time with and without the molecular lens.</a:t>
            </a:r>
          </a:p>
        </p:txBody>
      </p:sp>
      <p:pic>
        <p:nvPicPr>
          <p:cNvPr id="1216" name="Graphic 1215"/>
          <p:cNvPicPr>
            <a:picLocks noChangeAspect="1"/>
          </p:cNvPicPr>
          <p:nvPr/>
        </p:nvPicPr>
        <p:blipFill>
          <a:blip r:embed="rId133" cstate="print">
            <a:extLst>
              <a:ext uri="{96DAC541-7B7A-43D3-8B79-37D633B846F1}">
                <asvg:svgBlip xmlns:asvg="http://schemas.microsoft.com/office/drawing/2016/SVG/main" r:embed="rId134"/>
              </a:ext>
            </a:extLst>
          </a:blip>
          <a:stretch>
            <a:fillRect/>
          </a:stretch>
        </p:blipFill>
        <p:spPr>
          <a:xfrm>
            <a:off x="29646722" y="21281087"/>
            <a:ext cx="3838989" cy="2208734"/>
          </a:xfrm>
          <a:prstGeom prst="rect">
            <a:avLst/>
          </a:prstGeom>
        </p:spPr>
      </p:pic>
      <p:pic>
        <p:nvPicPr>
          <p:cNvPr id="218" name="Graphic 217"/>
          <p:cNvPicPr>
            <a:picLocks noChangeAspect="1"/>
          </p:cNvPicPr>
          <p:nvPr/>
        </p:nvPicPr>
        <p:blipFill>
          <a:blip r:embed="rId135" cstate="print">
            <a:extLst>
              <a:ext uri="{96DAC541-7B7A-43D3-8B79-37D633B846F1}">
                <asvg:svgBlip xmlns:asvg="http://schemas.microsoft.com/office/drawing/2016/SVG/main" r:embed="rId136"/>
              </a:ext>
            </a:extLst>
          </a:blip>
          <a:stretch>
            <a:fillRect/>
          </a:stretch>
        </p:blipFill>
        <p:spPr>
          <a:xfrm>
            <a:off x="4485157" y="27675053"/>
            <a:ext cx="5299648" cy="2393389"/>
          </a:xfrm>
          <a:prstGeom prst="rect">
            <a:avLst/>
          </a:prstGeom>
        </p:spPr>
      </p:pic>
      <p:sp>
        <p:nvSpPr>
          <p:cNvPr id="141" name="Rectangle 140"/>
          <p:cNvSpPr/>
          <p:nvPr/>
        </p:nvSpPr>
        <p:spPr>
          <a:xfrm>
            <a:off x="0" y="0"/>
            <a:ext cx="46634400" cy="4075986"/>
          </a:xfrm>
          <a:prstGeom prst="rect">
            <a:avLst/>
          </a:prstGeom>
          <a:gradFill flip="none" rotWithShape="1">
            <a:gsLst>
              <a:gs pos="0">
                <a:schemeClr val="tx2">
                  <a:lumMod val="60000"/>
                  <a:lumOff val="40000"/>
                  <a:alpha val="61000"/>
                </a:schemeClr>
              </a:gs>
              <a:gs pos="100000">
                <a:schemeClr val="bg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dobe Kaiti Std R" panose="02020400000000000000" pitchFamily="18" charset="-128"/>
              <a:ea typeface="Adobe Kaiti Std R" panose="02020400000000000000" pitchFamily="18" charset="-128"/>
            </a:endParaRPr>
          </a:p>
        </p:txBody>
      </p:sp>
      <p:sp>
        <p:nvSpPr>
          <p:cNvPr id="142" name="TextBox 141"/>
          <p:cNvSpPr txBox="1"/>
          <p:nvPr/>
        </p:nvSpPr>
        <p:spPr>
          <a:xfrm>
            <a:off x="0" y="0"/>
            <a:ext cx="30279975" cy="1354217"/>
          </a:xfrm>
          <a:prstGeom prst="rect">
            <a:avLst/>
          </a:prstGeom>
          <a:noFill/>
        </p:spPr>
        <p:txBody>
          <a:bodyPr wrap="square" rtlCol="0">
            <a:spAutoFit/>
          </a:bodyPr>
          <a:lstStyle/>
          <a:p>
            <a:pPr algn="ctr"/>
            <a:endParaRPr lang="en-GB">
              <a:latin typeface="Adobe Kaiti Std R" panose="02020400000000000000" pitchFamily="18" charset="-128"/>
              <a:ea typeface="Adobe Kaiti Std R" panose="02020400000000000000" pitchFamily="18" charset="-128"/>
            </a:endParaRPr>
          </a:p>
        </p:txBody>
      </p:sp>
      <p:sp>
        <p:nvSpPr>
          <p:cNvPr id="143" name="TextBox 142"/>
          <p:cNvSpPr txBox="1"/>
          <p:nvPr/>
        </p:nvSpPr>
        <p:spPr>
          <a:xfrm>
            <a:off x="0" y="167706"/>
            <a:ext cx="46657925" cy="3631763"/>
          </a:xfrm>
          <a:prstGeom prst="rect">
            <a:avLst/>
          </a:prstGeom>
          <a:noFill/>
        </p:spPr>
        <p:txBody>
          <a:bodyPr wrap="square" rtlCol="0">
            <a:spAutoFit/>
          </a:bodyPr>
          <a:lstStyle/>
          <a:p>
            <a:pPr algn="ctr"/>
            <a:r>
              <a:rPr lang="en-US" b="1" dirty="0"/>
              <a:t>An Order of Magnitude Improved Limit</a:t>
            </a:r>
          </a:p>
          <a:p>
            <a:pPr algn="ctr"/>
            <a:r>
              <a:rPr lang="en-US" b="1" dirty="0"/>
              <a:t>on the Electron Electric Dipole Moment</a:t>
            </a:r>
          </a:p>
          <a:p>
            <a:pPr algn="ctr"/>
            <a:endParaRPr lang="en-GB" sz="6600" b="1" u="sng" dirty="0">
              <a:latin typeface="Adobe Kaiti Std R" panose="02020400000000000000" pitchFamily="18" charset="-128"/>
              <a:ea typeface="Adobe Kaiti Std R" panose="02020400000000000000" pitchFamily="18" charset="-128"/>
              <a:cs typeface="Arial" panose="020B0604020202020204" pitchFamily="34" charset="0"/>
            </a:endParaRPr>
          </a:p>
        </p:txBody>
      </p:sp>
      <p:sp>
        <p:nvSpPr>
          <p:cNvPr id="144" name="TextBox 143"/>
          <p:cNvSpPr txBox="1"/>
          <p:nvPr/>
        </p:nvSpPr>
        <p:spPr>
          <a:xfrm>
            <a:off x="-23525" y="2704756"/>
            <a:ext cx="46657925" cy="1446550"/>
          </a:xfrm>
          <a:prstGeom prst="rect">
            <a:avLst/>
          </a:prstGeom>
          <a:noFill/>
        </p:spPr>
        <p:txBody>
          <a:bodyPr wrap="square" rtlCol="0">
            <a:spAutoFit/>
          </a:bodyPr>
          <a:lstStyle/>
          <a:p>
            <a:pPr algn="ctr"/>
            <a:r>
              <a:rPr lang="en-GB" sz="3200" b="1" dirty="0">
                <a:latin typeface="Adobe Kaiti Std R" panose="02020400000000000000" pitchFamily="18" charset="-128"/>
                <a:ea typeface="Adobe Kaiti Std R" panose="02020400000000000000" pitchFamily="18" charset="-128"/>
              </a:rPr>
              <a:t>ACME Collaboration</a:t>
            </a:r>
            <a:r>
              <a:rPr lang="en-GB" sz="3200" dirty="0">
                <a:latin typeface="Adobe Kaiti Std R" panose="02020400000000000000" pitchFamily="18" charset="-128"/>
                <a:ea typeface="Adobe Kaiti Std R" panose="02020400000000000000" pitchFamily="18" charset="-128"/>
              </a:rPr>
              <a:t>: </a:t>
            </a:r>
            <a:r>
              <a:rPr lang="en-GB" sz="2800" dirty="0">
                <a:latin typeface="Adobe Kaiti Std R" panose="02020400000000000000" pitchFamily="18" charset="-128"/>
                <a:ea typeface="Adobe Kaiti Std R" panose="02020400000000000000" pitchFamily="18" charset="-128"/>
              </a:rPr>
              <a:t>Daniel G. Ang,</a:t>
            </a:r>
            <a:r>
              <a:rPr lang="en-GB" sz="2800" baseline="30000" dirty="0">
                <a:latin typeface="Adobe Kaiti Std R" panose="02020400000000000000" pitchFamily="18" charset="-128"/>
                <a:ea typeface="Adobe Kaiti Std R" panose="02020400000000000000" pitchFamily="18" charset="-128"/>
              </a:rPr>
              <a:t>1</a:t>
            </a:r>
            <a:r>
              <a:rPr lang="en-GB" sz="2800" dirty="0">
                <a:latin typeface="Adobe Kaiti Std R" panose="02020400000000000000" pitchFamily="18" charset="-128"/>
                <a:ea typeface="Adobe Kaiti Std R" panose="02020400000000000000" pitchFamily="18" charset="-128"/>
              </a:rPr>
              <a:t> Cole Meisenhelder,</a:t>
            </a:r>
            <a:r>
              <a:rPr lang="en-GB" sz="2800" baseline="30000" dirty="0">
                <a:latin typeface="Adobe Kaiti Std R" panose="02020400000000000000" pitchFamily="18" charset="-128"/>
                <a:ea typeface="Adobe Kaiti Std R" panose="02020400000000000000" pitchFamily="18" charset="-128"/>
              </a:rPr>
              <a:t>1</a:t>
            </a:r>
            <a:r>
              <a:rPr lang="en-GB" sz="2800" dirty="0">
                <a:latin typeface="Adobe Kaiti Std R" panose="02020400000000000000" pitchFamily="18" charset="-128"/>
                <a:ea typeface="Adobe Kaiti Std R" panose="02020400000000000000" pitchFamily="18" charset="-128"/>
              </a:rPr>
              <a:t> Xing Wu,</a:t>
            </a:r>
            <a:r>
              <a:rPr lang="en-GB" sz="2800" baseline="30000" dirty="0">
                <a:latin typeface="Adobe Kaiti Std R" panose="02020400000000000000" pitchFamily="18" charset="-128"/>
                <a:ea typeface="Adobe Kaiti Std R" panose="02020400000000000000" pitchFamily="18" charset="-128"/>
              </a:rPr>
              <a:t>1,2</a:t>
            </a:r>
            <a:r>
              <a:rPr lang="en-GB" sz="2800" dirty="0">
                <a:latin typeface="Adobe Kaiti Std R" panose="02020400000000000000" pitchFamily="18" charset="-128"/>
                <a:ea typeface="Adobe Kaiti Std R" panose="02020400000000000000" pitchFamily="18" charset="-128"/>
              </a:rPr>
              <a:t> </a:t>
            </a:r>
            <a:r>
              <a:rPr lang="en-GB" sz="2800" dirty="0" err="1">
                <a:latin typeface="Adobe Kaiti Std R" panose="02020400000000000000" pitchFamily="18" charset="-128"/>
                <a:ea typeface="Adobe Kaiti Std R" panose="02020400000000000000" pitchFamily="18" charset="-128"/>
              </a:rPr>
              <a:t>Vitaly</a:t>
            </a:r>
            <a:r>
              <a:rPr lang="en-GB" sz="2800" dirty="0">
                <a:latin typeface="Adobe Kaiti Std R" panose="02020400000000000000" pitchFamily="18" charset="-128"/>
                <a:ea typeface="Adobe Kaiti Std R" panose="02020400000000000000" pitchFamily="18" charset="-128"/>
              </a:rPr>
              <a:t> Andreev,</a:t>
            </a:r>
            <a:r>
              <a:rPr lang="en-GB" sz="2800" baseline="30000" dirty="0">
                <a:latin typeface="Adobe Kaiti Std R" panose="02020400000000000000" pitchFamily="18" charset="-128"/>
                <a:ea typeface="Adobe Kaiti Std R" panose="02020400000000000000" pitchFamily="18" charset="-128"/>
              </a:rPr>
              <a:t>1</a:t>
            </a:r>
            <a:r>
              <a:rPr lang="en-GB" sz="2800" dirty="0">
                <a:latin typeface="Adobe Kaiti Std R" panose="02020400000000000000" pitchFamily="18" charset="-128"/>
                <a:ea typeface="Adobe Kaiti Std R" panose="02020400000000000000" pitchFamily="18" charset="-128"/>
              </a:rPr>
              <a:t> </a:t>
            </a:r>
            <a:r>
              <a:rPr lang="en-GB" sz="2800" dirty="0" err="1">
                <a:latin typeface="Adobe Kaiti Std R" panose="02020400000000000000" pitchFamily="18" charset="-128"/>
                <a:ea typeface="Adobe Kaiti Std R" panose="02020400000000000000" pitchFamily="18" charset="-128"/>
              </a:rPr>
              <a:t>Piroz</a:t>
            </a:r>
            <a:r>
              <a:rPr lang="en-GB" sz="2800" dirty="0">
                <a:latin typeface="Adobe Kaiti Std R" panose="02020400000000000000" pitchFamily="18" charset="-128"/>
                <a:ea typeface="Adobe Kaiti Std R" panose="02020400000000000000" pitchFamily="18" charset="-128"/>
              </a:rPr>
              <a:t> Bahar,</a:t>
            </a:r>
            <a:r>
              <a:rPr lang="en-GB" sz="2800" baseline="30000" dirty="0">
                <a:latin typeface="Adobe Kaiti Std R" panose="02020400000000000000" pitchFamily="18" charset="-128"/>
                <a:ea typeface="Adobe Kaiti Std R" panose="02020400000000000000" pitchFamily="18" charset="-128"/>
              </a:rPr>
              <a:t>1</a:t>
            </a:r>
            <a:r>
              <a:rPr lang="en-GB" sz="2800" dirty="0">
                <a:latin typeface="Adobe Kaiti Std R" panose="02020400000000000000" pitchFamily="18" charset="-128"/>
                <a:ea typeface="Adobe Kaiti Std R" panose="02020400000000000000" pitchFamily="18" charset="-128"/>
              </a:rPr>
              <a:t> David DeMille</a:t>
            </a:r>
            <a:r>
              <a:rPr lang="en-GB" sz="2800" baseline="30000" dirty="0">
                <a:latin typeface="Adobe Kaiti Std R" panose="02020400000000000000" pitchFamily="18" charset="-128"/>
                <a:ea typeface="Adobe Kaiti Std R" panose="02020400000000000000" pitchFamily="18" charset="-128"/>
              </a:rPr>
              <a:t>2</a:t>
            </a:r>
            <a:r>
              <a:rPr lang="en-GB" sz="2800" dirty="0">
                <a:latin typeface="Adobe Kaiti Std R" panose="02020400000000000000" pitchFamily="18" charset="-128"/>
                <a:ea typeface="Adobe Kaiti Std R" panose="02020400000000000000" pitchFamily="18" charset="-128"/>
              </a:rPr>
              <a:t> (PI), John M. Doyle</a:t>
            </a:r>
            <a:r>
              <a:rPr lang="en-GB" sz="2800" baseline="30000" dirty="0">
                <a:latin typeface="Adobe Kaiti Std R" panose="02020400000000000000" pitchFamily="18" charset="-128"/>
                <a:ea typeface="Adobe Kaiti Std R" panose="02020400000000000000" pitchFamily="18" charset="-128"/>
              </a:rPr>
              <a:t>1</a:t>
            </a:r>
            <a:r>
              <a:rPr lang="en-GB" sz="2800" dirty="0">
                <a:latin typeface="Adobe Kaiti Std R" panose="02020400000000000000" pitchFamily="18" charset="-128"/>
                <a:ea typeface="Adobe Kaiti Std R" panose="02020400000000000000" pitchFamily="18" charset="-128"/>
              </a:rPr>
              <a:t> (PI), Gerald Gabrielse</a:t>
            </a:r>
            <a:r>
              <a:rPr lang="en-GB" sz="2800" baseline="30000" dirty="0">
                <a:latin typeface="Adobe Kaiti Std R" panose="02020400000000000000" pitchFamily="18" charset="-128"/>
                <a:ea typeface="Adobe Kaiti Std R" panose="02020400000000000000" pitchFamily="18" charset="-128"/>
              </a:rPr>
              <a:t>3</a:t>
            </a:r>
            <a:r>
              <a:rPr lang="en-GB" sz="2800" dirty="0">
                <a:latin typeface="Adobe Kaiti Std R" panose="02020400000000000000" pitchFamily="18" charset="-128"/>
                <a:ea typeface="Adobe Kaiti Std R" panose="02020400000000000000" pitchFamily="18" charset="-128"/>
              </a:rPr>
              <a:t> (PI), Jonathan Haefner,</a:t>
            </a:r>
            <a:r>
              <a:rPr lang="en-GB" sz="2800" baseline="30000" dirty="0">
                <a:latin typeface="Adobe Kaiti Std R" panose="02020400000000000000" pitchFamily="18" charset="-128"/>
                <a:ea typeface="Adobe Kaiti Std R" panose="02020400000000000000" pitchFamily="18" charset="-128"/>
              </a:rPr>
              <a:t>1</a:t>
            </a:r>
            <a:r>
              <a:rPr lang="en-GB" sz="2800" dirty="0">
                <a:latin typeface="Adobe Kaiti Std R" panose="02020400000000000000" pitchFamily="18" charset="-128"/>
                <a:ea typeface="Adobe Kaiti Std R" panose="02020400000000000000" pitchFamily="18" charset="-128"/>
              </a:rPr>
              <a:t> Zhen Han,</a:t>
            </a:r>
            <a:r>
              <a:rPr lang="en-GB" sz="2800" baseline="30000" dirty="0">
                <a:latin typeface="Adobe Kaiti Std R" panose="02020400000000000000" pitchFamily="18" charset="-128"/>
                <a:ea typeface="Adobe Kaiti Std R" panose="02020400000000000000" pitchFamily="18" charset="-128"/>
              </a:rPr>
              <a:t>1</a:t>
            </a:r>
            <a:r>
              <a:rPr lang="en-GB" sz="2800" dirty="0">
                <a:latin typeface="Adobe Kaiti Std R" panose="02020400000000000000" pitchFamily="18" charset="-128"/>
                <a:ea typeface="Adobe Kaiti Std R" panose="02020400000000000000" pitchFamily="18" charset="-128"/>
              </a:rPr>
              <a:t> Nicholas R. </a:t>
            </a:r>
            <a:r>
              <a:rPr lang="en-GB" sz="2800" dirty="0" err="1">
                <a:latin typeface="Adobe Kaiti Std R" panose="02020400000000000000" pitchFamily="18" charset="-128"/>
                <a:ea typeface="Adobe Kaiti Std R" panose="02020400000000000000" pitchFamily="18" charset="-128"/>
              </a:rPr>
              <a:t>Hutzler</a:t>
            </a:r>
            <a:r>
              <a:rPr lang="en-GB" sz="2800" dirty="0">
                <a:latin typeface="Adobe Kaiti Std R" panose="02020400000000000000" pitchFamily="18" charset="-128"/>
                <a:ea typeface="Adobe Kaiti Std R" panose="02020400000000000000" pitchFamily="18" charset="-128"/>
              </a:rPr>
              <a:t>,</a:t>
            </a:r>
            <a:r>
              <a:rPr lang="en-GB" sz="2800" baseline="30000" dirty="0">
                <a:latin typeface="Adobe Kaiti Std R" panose="02020400000000000000" pitchFamily="18" charset="-128"/>
                <a:ea typeface="Adobe Kaiti Std R" panose="02020400000000000000" pitchFamily="18" charset="-128"/>
              </a:rPr>
              <a:t> 4</a:t>
            </a:r>
            <a:r>
              <a:rPr lang="en-GB" sz="2800" dirty="0">
                <a:latin typeface="Adobe Kaiti Std R" panose="02020400000000000000" pitchFamily="18" charset="-128"/>
                <a:ea typeface="Adobe Kaiti Std R" panose="02020400000000000000" pitchFamily="18" charset="-128"/>
              </a:rPr>
              <a:t> Zack D. Lasner,</a:t>
            </a:r>
            <a:r>
              <a:rPr lang="en-GB" sz="2800" baseline="30000" dirty="0">
                <a:latin typeface="Adobe Kaiti Std R" panose="02020400000000000000" pitchFamily="18" charset="-128"/>
                <a:ea typeface="Adobe Kaiti Std R" panose="02020400000000000000" pitchFamily="18" charset="-128"/>
              </a:rPr>
              <a:t>2</a:t>
            </a:r>
            <a:r>
              <a:rPr lang="en-GB" sz="2800" dirty="0">
                <a:latin typeface="Adobe Kaiti Std R" panose="02020400000000000000" pitchFamily="18" charset="-128"/>
                <a:ea typeface="Adobe Kaiti Std R" panose="02020400000000000000" pitchFamily="18" charset="-128"/>
              </a:rPr>
              <a:t> Brendon R. O’Leary,</a:t>
            </a:r>
            <a:r>
              <a:rPr lang="en-GB" sz="2800" baseline="30000" dirty="0">
                <a:latin typeface="Adobe Kaiti Std R" panose="02020400000000000000" pitchFamily="18" charset="-128"/>
                <a:ea typeface="Adobe Kaiti Std R" panose="02020400000000000000" pitchFamily="18" charset="-128"/>
              </a:rPr>
              <a:t> 2</a:t>
            </a:r>
            <a:r>
              <a:rPr lang="en-GB" sz="2800" dirty="0">
                <a:latin typeface="Adobe Kaiti Std R" panose="02020400000000000000" pitchFamily="18" charset="-128"/>
                <a:ea typeface="Adobe Kaiti Std R" panose="02020400000000000000" pitchFamily="18" charset="-128"/>
              </a:rPr>
              <a:t>  </a:t>
            </a:r>
            <a:r>
              <a:rPr lang="en-GB" sz="2800" dirty="0" err="1">
                <a:latin typeface="Adobe Kaiti Std R" panose="02020400000000000000" pitchFamily="18" charset="-128"/>
                <a:ea typeface="Adobe Kaiti Std R" panose="02020400000000000000" pitchFamily="18" charset="-128"/>
              </a:rPr>
              <a:t>Cristian</a:t>
            </a:r>
            <a:r>
              <a:rPr lang="en-GB" sz="2800" dirty="0">
                <a:latin typeface="Adobe Kaiti Std R" panose="02020400000000000000" pitchFamily="18" charset="-128"/>
                <a:ea typeface="Adobe Kaiti Std R" panose="02020400000000000000" pitchFamily="18" charset="-128"/>
              </a:rPr>
              <a:t> D. Panda,</a:t>
            </a:r>
            <a:r>
              <a:rPr lang="en-GB" sz="2800" baseline="30000" dirty="0">
                <a:latin typeface="Adobe Kaiti Std R" panose="02020400000000000000" pitchFamily="18" charset="-128"/>
                <a:ea typeface="Adobe Kaiti Std R" panose="02020400000000000000" pitchFamily="18" charset="-128"/>
              </a:rPr>
              <a:t>1</a:t>
            </a:r>
            <a:r>
              <a:rPr lang="en-GB" sz="2800" dirty="0">
                <a:latin typeface="Adobe Kaiti Std R" panose="02020400000000000000" pitchFamily="18" charset="-128"/>
                <a:ea typeface="Adobe Kaiti Std R" panose="02020400000000000000" pitchFamily="18" charset="-128"/>
              </a:rPr>
              <a:t> </a:t>
            </a:r>
          </a:p>
          <a:p>
            <a:pPr algn="ctr"/>
            <a:r>
              <a:rPr lang="en-GB" sz="2800" dirty="0">
                <a:latin typeface="Adobe Kaiti Std R" panose="02020400000000000000" pitchFamily="18" charset="-128"/>
                <a:ea typeface="Adobe Kaiti Std R" panose="02020400000000000000" pitchFamily="18" charset="-128"/>
              </a:rPr>
              <a:t>Adam D. West,</a:t>
            </a:r>
            <a:r>
              <a:rPr lang="en-GB" sz="2800" baseline="30000" dirty="0">
                <a:latin typeface="Adobe Kaiti Std R" panose="02020400000000000000" pitchFamily="18" charset="-128"/>
                <a:ea typeface="Adobe Kaiti Std R" panose="02020400000000000000" pitchFamily="18" charset="-128"/>
              </a:rPr>
              <a:t>2</a:t>
            </a:r>
            <a:r>
              <a:rPr lang="en-GB" sz="2800" dirty="0">
                <a:latin typeface="Adobe Kaiti Std R" panose="02020400000000000000" pitchFamily="18" charset="-128"/>
                <a:ea typeface="Adobe Kaiti Std R" panose="02020400000000000000" pitchFamily="18" charset="-128"/>
              </a:rPr>
              <a:t> Elizabeth P. West</a:t>
            </a:r>
            <a:r>
              <a:rPr lang="en-GB" sz="2800" baseline="30000" dirty="0">
                <a:latin typeface="Adobe Kaiti Std R" panose="02020400000000000000" pitchFamily="18" charset="-128"/>
                <a:ea typeface="Adobe Kaiti Std R" panose="02020400000000000000" pitchFamily="18" charset="-128"/>
              </a:rPr>
              <a:t>1</a:t>
            </a:r>
            <a:endParaRPr lang="en-GB" sz="2800" dirty="0">
              <a:latin typeface="Adobe Kaiti Std R" panose="02020400000000000000" pitchFamily="18" charset="-128"/>
              <a:ea typeface="Adobe Kaiti Std R" panose="02020400000000000000" pitchFamily="18" charset="-128"/>
            </a:endParaRPr>
          </a:p>
          <a:p>
            <a:pPr algn="ctr"/>
            <a:r>
              <a:rPr lang="en-GB" sz="2800" dirty="0">
                <a:latin typeface="Adobe Kaiti Std R" panose="02020400000000000000" pitchFamily="18" charset="-128"/>
                <a:ea typeface="Adobe Kaiti Std R" panose="02020400000000000000" pitchFamily="18" charset="-128"/>
              </a:rPr>
              <a:t>	Affiliation: </a:t>
            </a:r>
            <a:r>
              <a:rPr lang="en-GB" sz="2800" baseline="30000" dirty="0">
                <a:latin typeface="Adobe Kaiti Std R" panose="02020400000000000000" pitchFamily="18" charset="-128"/>
                <a:ea typeface="Adobe Kaiti Std R" panose="02020400000000000000" pitchFamily="18" charset="-128"/>
              </a:rPr>
              <a:t>1</a:t>
            </a:r>
            <a:r>
              <a:rPr lang="en-GB" sz="2800" dirty="0">
                <a:latin typeface="Adobe Kaiti Std R" panose="02020400000000000000" pitchFamily="18" charset="-128"/>
                <a:ea typeface="Adobe Kaiti Std R" panose="02020400000000000000" pitchFamily="18" charset="-128"/>
              </a:rPr>
              <a:t>Harvard University, </a:t>
            </a:r>
            <a:r>
              <a:rPr lang="en-GB" sz="2800" baseline="30000" dirty="0">
                <a:latin typeface="Adobe Kaiti Std R" panose="02020400000000000000" pitchFamily="18" charset="-128"/>
                <a:ea typeface="Adobe Kaiti Std R" panose="02020400000000000000" pitchFamily="18" charset="-128"/>
              </a:rPr>
              <a:t>2</a:t>
            </a:r>
            <a:r>
              <a:rPr lang="en-GB" sz="2800" dirty="0">
                <a:latin typeface="Adobe Kaiti Std R" panose="02020400000000000000" pitchFamily="18" charset="-128"/>
                <a:ea typeface="Adobe Kaiti Std R" panose="02020400000000000000" pitchFamily="18" charset="-128"/>
              </a:rPr>
              <a:t>Yale University, </a:t>
            </a:r>
            <a:r>
              <a:rPr lang="en-GB" sz="2800" baseline="30000" dirty="0">
                <a:latin typeface="Adobe Kaiti Std R" panose="02020400000000000000" pitchFamily="18" charset="-128"/>
                <a:ea typeface="Adobe Kaiti Std R" panose="02020400000000000000" pitchFamily="18" charset="-128"/>
              </a:rPr>
              <a:t>3</a:t>
            </a:r>
            <a:r>
              <a:rPr lang="en-GB" sz="2800" dirty="0">
                <a:latin typeface="Adobe Kaiti Std R" panose="02020400000000000000" pitchFamily="18" charset="-128"/>
                <a:ea typeface="Adobe Kaiti Std R" panose="02020400000000000000" pitchFamily="18" charset="-128"/>
              </a:rPr>
              <a:t>Northwestern University, </a:t>
            </a:r>
            <a:r>
              <a:rPr lang="en-GB" sz="2800" baseline="30000" dirty="0">
                <a:latin typeface="Adobe Kaiti Std R" panose="02020400000000000000" pitchFamily="18" charset="-128"/>
                <a:ea typeface="Adobe Kaiti Std R" panose="02020400000000000000" pitchFamily="18" charset="-128"/>
              </a:rPr>
              <a:t>4</a:t>
            </a:r>
            <a:r>
              <a:rPr lang="en-GB" sz="2800" dirty="0">
                <a:latin typeface="Adobe Kaiti Std R" panose="02020400000000000000" pitchFamily="18" charset="-128"/>
                <a:ea typeface="Adobe Kaiti Std R" panose="02020400000000000000" pitchFamily="18" charset="-128"/>
              </a:rPr>
              <a:t>California Institute of Technology</a:t>
            </a:r>
          </a:p>
        </p:txBody>
      </p:sp>
      <p:pic>
        <p:nvPicPr>
          <p:cNvPr id="145" name="Picture 122" descr="http://upload.wikimedia.org/wikipedia/commons/thumb/0/07/Yale_University_Shield_1.svg/360px-Yale_University_Shield_1.svg.png"/>
          <p:cNvPicPr>
            <a:picLocks noChangeAspect="1" noChangeArrowheads="1"/>
          </p:cNvPicPr>
          <p:nvPr/>
        </p:nvPicPr>
        <p:blipFill>
          <a:blip r:embed="rId137" cstate="print">
            <a:extLst>
              <a:ext uri="{28A0092B-C50C-407E-A947-70E740481C1C}">
                <a14:useLocalDpi xmlns:a14="http://schemas.microsoft.com/office/drawing/2010/main" val="0"/>
              </a:ext>
            </a:extLst>
          </a:blip>
          <a:srcRect/>
          <a:stretch>
            <a:fillRect/>
          </a:stretch>
        </p:blipFill>
        <p:spPr bwMode="auto">
          <a:xfrm>
            <a:off x="2609278" y="289694"/>
            <a:ext cx="2314436" cy="2314437"/>
          </a:xfrm>
          <a:prstGeom prst="rect">
            <a:avLst/>
          </a:prstGeom>
          <a:noFill/>
          <a:extLst>
            <a:ext uri="{909E8E84-426E-40DD-AFC4-6F175D3DCCD1}">
              <a14:hiddenFill xmlns:a14="http://schemas.microsoft.com/office/drawing/2010/main">
                <a:solidFill>
                  <a:srgbClr val="FFFFFF"/>
                </a:solidFill>
              </a14:hiddenFill>
            </a:ext>
          </a:extLst>
        </p:spPr>
      </p:pic>
      <p:pic>
        <p:nvPicPr>
          <p:cNvPr id="146" name="Picture 124" descr="http://1.bp.blogspot.com/-lsW1jNy-jX8/UKOS17VfFTI/AAAAAAAATQk/g-T4W8RkAaM/s1600/Harvard+Crest+Today.png"/>
          <p:cNvPicPr>
            <a:picLocks noChangeAspect="1" noChangeArrowheads="1"/>
          </p:cNvPicPr>
          <p:nvPr/>
        </p:nvPicPr>
        <p:blipFill>
          <a:blip r:embed="rId138" cstate="print">
            <a:extLst>
              <a:ext uri="{28A0092B-C50C-407E-A947-70E740481C1C}">
                <a14:useLocalDpi xmlns:a14="http://schemas.microsoft.com/office/drawing/2010/main" val="0"/>
              </a:ext>
            </a:extLst>
          </a:blip>
          <a:srcRect/>
          <a:stretch>
            <a:fillRect/>
          </a:stretch>
        </p:blipFill>
        <p:spPr bwMode="auto">
          <a:xfrm>
            <a:off x="82031" y="157186"/>
            <a:ext cx="2255856" cy="2255856"/>
          </a:xfrm>
          <a:prstGeom prst="rect">
            <a:avLst/>
          </a:prstGeom>
          <a:noFill/>
          <a:extLst>
            <a:ext uri="{909E8E84-426E-40DD-AFC4-6F175D3DCCD1}">
              <a14:hiddenFill xmlns:a14="http://schemas.microsoft.com/office/drawing/2010/main">
                <a:solidFill>
                  <a:srgbClr val="FFFFFF"/>
                </a:solidFill>
              </a14:hiddenFill>
            </a:ext>
          </a:extLst>
        </p:spPr>
      </p:pic>
      <p:sp>
        <p:nvSpPr>
          <p:cNvPr id="161" name="Rectangle 160"/>
          <p:cNvSpPr/>
          <p:nvPr/>
        </p:nvSpPr>
        <p:spPr>
          <a:xfrm>
            <a:off x="450492" y="4125109"/>
            <a:ext cx="12858605" cy="11542172"/>
          </a:xfrm>
          <a:prstGeom prst="rect">
            <a:avLst/>
          </a:prstGeom>
          <a:noFill/>
          <a:ln w="508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dobe Kaiti Std R" panose="02020400000000000000" pitchFamily="18" charset="-128"/>
              <a:ea typeface="Adobe Kaiti Std R" panose="02020400000000000000" pitchFamily="18" charset="-128"/>
            </a:endParaRPr>
          </a:p>
        </p:txBody>
      </p:sp>
      <p:sp>
        <p:nvSpPr>
          <p:cNvPr id="175" name="TextBox 174"/>
          <p:cNvSpPr txBox="1"/>
          <p:nvPr/>
        </p:nvSpPr>
        <p:spPr>
          <a:xfrm>
            <a:off x="13941120" y="4378031"/>
            <a:ext cx="16661685" cy="677108"/>
          </a:xfrm>
          <a:prstGeom prst="rect">
            <a:avLst/>
          </a:prstGeom>
          <a:noFill/>
        </p:spPr>
        <p:txBody>
          <a:bodyPr wrap="square" rtlCol="0">
            <a:spAutoFit/>
          </a:bodyPr>
          <a:lstStyle/>
          <a:p>
            <a:r>
              <a:rPr lang="en-GB" sz="3800" b="1" u="sng" dirty="0">
                <a:latin typeface="Adobe Kaiti Std R" panose="02020400000000000000" pitchFamily="18" charset="-128"/>
                <a:ea typeface="Adobe Kaiti Std R" panose="02020400000000000000" pitchFamily="18" charset="-128"/>
                <a:cs typeface="Arial" panose="020B0604020202020204" pitchFamily="34" charset="0"/>
              </a:rPr>
              <a:t>ACME II Apparatus</a:t>
            </a:r>
          </a:p>
        </p:txBody>
      </p:sp>
      <p:grpSp>
        <p:nvGrpSpPr>
          <p:cNvPr id="196" name="Group 195"/>
          <p:cNvGrpSpPr/>
          <p:nvPr/>
        </p:nvGrpSpPr>
        <p:grpSpPr>
          <a:xfrm>
            <a:off x="14004812" y="5248350"/>
            <a:ext cx="19311258" cy="5705198"/>
            <a:chOff x="594371" y="15715630"/>
            <a:chExt cx="14985473" cy="4554874"/>
          </a:xfrm>
        </p:grpSpPr>
        <p:pic>
          <p:nvPicPr>
            <p:cNvPr id="197" name="Picture 196"/>
            <p:cNvPicPr>
              <a:picLocks noChangeAspect="1"/>
            </p:cNvPicPr>
            <p:nvPr/>
          </p:nvPicPr>
          <p:blipFill rotWithShape="1">
            <a:blip r:embed="rId139" cstate="print">
              <a:extLst>
                <a:ext uri="{28A0092B-C50C-407E-A947-70E740481C1C}">
                  <a14:useLocalDpi xmlns:a14="http://schemas.microsoft.com/office/drawing/2010/main" val="0"/>
                </a:ext>
              </a:extLst>
            </a:blip>
            <a:srcRect t="26441"/>
            <a:stretch/>
          </p:blipFill>
          <p:spPr>
            <a:xfrm>
              <a:off x="594371" y="15715630"/>
              <a:ext cx="14985473" cy="4554874"/>
            </a:xfrm>
            <a:prstGeom prst="rect">
              <a:avLst/>
            </a:prstGeom>
          </p:spPr>
        </p:pic>
        <p:sp>
          <p:nvSpPr>
            <p:cNvPr id="198" name="TextBox 197"/>
            <p:cNvSpPr txBox="1"/>
            <p:nvPr/>
          </p:nvSpPr>
          <p:spPr>
            <a:xfrm>
              <a:off x="3706966" y="18439791"/>
              <a:ext cx="518679" cy="687329"/>
            </a:xfrm>
            <a:prstGeom prst="rect">
              <a:avLst/>
            </a:prstGeom>
            <a:noFill/>
          </p:spPr>
          <p:txBody>
            <a:bodyPr wrap="none" rtlCol="0">
              <a:spAutoFit/>
            </a:bodyPr>
            <a:lstStyle/>
            <a:p>
              <a:r>
                <a:rPr lang="en-US" sz="4800" dirty="0">
                  <a:solidFill>
                    <a:schemeClr val="bg1"/>
                  </a:solidFill>
                  <a:latin typeface="Myriad Pro" panose="020B0503030403020204" pitchFamily="34" charset="0"/>
                </a:rPr>
                <a:t>1.</a:t>
              </a:r>
            </a:p>
          </p:txBody>
        </p:sp>
        <p:sp>
          <p:nvSpPr>
            <p:cNvPr id="199" name="TextBox 198"/>
            <p:cNvSpPr txBox="1"/>
            <p:nvPr/>
          </p:nvSpPr>
          <p:spPr>
            <a:xfrm>
              <a:off x="5957128" y="18527251"/>
              <a:ext cx="518679" cy="687329"/>
            </a:xfrm>
            <a:prstGeom prst="rect">
              <a:avLst/>
            </a:prstGeom>
            <a:noFill/>
          </p:spPr>
          <p:txBody>
            <a:bodyPr wrap="none" rtlCol="0">
              <a:spAutoFit/>
            </a:bodyPr>
            <a:lstStyle/>
            <a:p>
              <a:r>
                <a:rPr lang="en-US" sz="4800" dirty="0">
                  <a:solidFill>
                    <a:schemeClr val="bg1"/>
                  </a:solidFill>
                  <a:latin typeface="Myriad Pro" panose="020B0503030403020204" pitchFamily="34" charset="0"/>
                </a:rPr>
                <a:t>2.</a:t>
              </a:r>
            </a:p>
          </p:txBody>
        </p:sp>
        <p:sp>
          <p:nvSpPr>
            <p:cNvPr id="200" name="TextBox 199"/>
            <p:cNvSpPr txBox="1"/>
            <p:nvPr/>
          </p:nvSpPr>
          <p:spPr>
            <a:xfrm>
              <a:off x="10245596" y="16152763"/>
              <a:ext cx="518679" cy="687329"/>
            </a:xfrm>
            <a:prstGeom prst="rect">
              <a:avLst/>
            </a:prstGeom>
            <a:noFill/>
          </p:spPr>
          <p:txBody>
            <a:bodyPr wrap="none" rtlCol="0">
              <a:spAutoFit/>
            </a:bodyPr>
            <a:lstStyle/>
            <a:p>
              <a:r>
                <a:rPr lang="en-US" sz="4800" dirty="0">
                  <a:solidFill>
                    <a:schemeClr val="bg1"/>
                  </a:solidFill>
                  <a:latin typeface="Myriad Pro" panose="020B0503030403020204" pitchFamily="34" charset="0"/>
                </a:rPr>
                <a:t>3.</a:t>
              </a:r>
            </a:p>
          </p:txBody>
        </p:sp>
        <p:sp>
          <p:nvSpPr>
            <p:cNvPr id="201" name="TextBox 200"/>
            <p:cNvSpPr txBox="1"/>
            <p:nvPr/>
          </p:nvSpPr>
          <p:spPr>
            <a:xfrm>
              <a:off x="10912731" y="17529846"/>
              <a:ext cx="518679" cy="687329"/>
            </a:xfrm>
            <a:prstGeom prst="rect">
              <a:avLst/>
            </a:prstGeom>
            <a:noFill/>
          </p:spPr>
          <p:txBody>
            <a:bodyPr wrap="none" rtlCol="0">
              <a:spAutoFit/>
            </a:bodyPr>
            <a:lstStyle/>
            <a:p>
              <a:r>
                <a:rPr lang="en-US" sz="4800" dirty="0">
                  <a:ln w="0">
                    <a:solidFill>
                      <a:schemeClr val="bg1"/>
                    </a:solidFill>
                  </a:ln>
                  <a:effectLst>
                    <a:outerShdw blurRad="38100" dist="19050" dir="2700000" algn="tl" rotWithShape="0">
                      <a:schemeClr val="dk1">
                        <a:alpha val="40000"/>
                      </a:schemeClr>
                    </a:outerShdw>
                  </a:effectLst>
                  <a:latin typeface="Myriad Pro" panose="020B0503030403020204" pitchFamily="34" charset="0"/>
                </a:rPr>
                <a:t>4.</a:t>
              </a:r>
            </a:p>
          </p:txBody>
        </p:sp>
        <p:sp>
          <p:nvSpPr>
            <p:cNvPr id="202" name="TextBox 201"/>
            <p:cNvSpPr txBox="1"/>
            <p:nvPr/>
          </p:nvSpPr>
          <p:spPr>
            <a:xfrm>
              <a:off x="11593344" y="17621620"/>
              <a:ext cx="518679" cy="687329"/>
            </a:xfrm>
            <a:prstGeom prst="rect">
              <a:avLst/>
            </a:prstGeom>
            <a:noFill/>
          </p:spPr>
          <p:txBody>
            <a:bodyPr wrap="none" rtlCol="0">
              <a:spAutoFit/>
            </a:bodyPr>
            <a:lstStyle/>
            <a:p>
              <a:r>
                <a:rPr lang="en-US" sz="4800" dirty="0">
                  <a:ln w="0">
                    <a:solidFill>
                      <a:schemeClr val="bg1"/>
                    </a:solidFill>
                  </a:ln>
                  <a:effectLst>
                    <a:outerShdw blurRad="38100" dist="19050" dir="2700000" algn="tl" rotWithShape="0">
                      <a:schemeClr val="dk1">
                        <a:alpha val="40000"/>
                      </a:schemeClr>
                    </a:outerShdw>
                  </a:effectLst>
                  <a:latin typeface="Myriad Pro" panose="020B0503030403020204" pitchFamily="34" charset="0"/>
                </a:rPr>
                <a:t>5.</a:t>
              </a:r>
            </a:p>
          </p:txBody>
        </p:sp>
      </p:grpSp>
      <p:sp>
        <p:nvSpPr>
          <p:cNvPr id="203" name="Rectangle 202"/>
          <p:cNvSpPr/>
          <p:nvPr/>
        </p:nvSpPr>
        <p:spPr>
          <a:xfrm>
            <a:off x="13671933" y="4101246"/>
            <a:ext cx="19850458" cy="15492028"/>
          </a:xfrm>
          <a:prstGeom prst="rect">
            <a:avLst/>
          </a:prstGeom>
          <a:noFill/>
          <a:ln w="508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dobe Kaiti Std R" panose="02020400000000000000" pitchFamily="18" charset="-128"/>
              <a:ea typeface="Adobe Kaiti Std R" panose="02020400000000000000" pitchFamily="18" charset="-128"/>
            </a:endParaRPr>
          </a:p>
        </p:txBody>
      </p:sp>
      <p:grpSp>
        <p:nvGrpSpPr>
          <p:cNvPr id="12" name="Group 11"/>
          <p:cNvGrpSpPr/>
          <p:nvPr/>
        </p:nvGrpSpPr>
        <p:grpSpPr>
          <a:xfrm>
            <a:off x="14246922" y="11209915"/>
            <a:ext cx="18971670" cy="8241538"/>
            <a:chOff x="506075" y="17497908"/>
            <a:chExt cx="20285278" cy="9167767"/>
          </a:xfrm>
        </p:grpSpPr>
        <p:pic>
          <p:nvPicPr>
            <p:cNvPr id="134" name="Picture 133"/>
            <p:cNvPicPr>
              <a:picLocks noChangeAspect="1"/>
            </p:cNvPicPr>
            <p:nvPr/>
          </p:nvPicPr>
          <p:blipFill>
            <a:blip r:embed="rId140" cstate="print"/>
            <a:stretch>
              <a:fillRect/>
            </a:stretch>
          </p:blipFill>
          <p:spPr>
            <a:xfrm>
              <a:off x="506075" y="17718893"/>
              <a:ext cx="20285278" cy="8946782"/>
            </a:xfrm>
            <a:prstGeom prst="rect">
              <a:avLst/>
            </a:prstGeom>
          </p:spPr>
        </p:pic>
        <p:sp>
          <p:nvSpPr>
            <p:cNvPr id="271" name="TextBox 270"/>
            <p:cNvSpPr txBox="1"/>
            <p:nvPr/>
          </p:nvSpPr>
          <p:spPr>
            <a:xfrm>
              <a:off x="1213376" y="18152940"/>
              <a:ext cx="699259" cy="830997"/>
            </a:xfrm>
            <a:prstGeom prst="rect">
              <a:avLst/>
            </a:prstGeom>
            <a:noFill/>
          </p:spPr>
          <p:txBody>
            <a:bodyPr wrap="square" rtlCol="0">
              <a:spAutoFit/>
            </a:bodyPr>
            <a:lstStyle/>
            <a:p>
              <a:r>
                <a:rPr lang="en-US" sz="4800" dirty="0">
                  <a:latin typeface="Myriad Pro" panose="020B0503030403020204" pitchFamily="34" charset="0"/>
                </a:rPr>
                <a:t>1.</a:t>
              </a:r>
            </a:p>
          </p:txBody>
        </p:sp>
        <p:sp>
          <p:nvSpPr>
            <p:cNvPr id="272" name="TextBox 271"/>
            <p:cNvSpPr txBox="1"/>
            <p:nvPr/>
          </p:nvSpPr>
          <p:spPr>
            <a:xfrm>
              <a:off x="4635376" y="18114351"/>
              <a:ext cx="699259" cy="830998"/>
            </a:xfrm>
            <a:prstGeom prst="rect">
              <a:avLst/>
            </a:prstGeom>
            <a:noFill/>
          </p:spPr>
          <p:txBody>
            <a:bodyPr wrap="square" rtlCol="0">
              <a:spAutoFit/>
            </a:bodyPr>
            <a:lstStyle/>
            <a:p>
              <a:r>
                <a:rPr lang="en-US" sz="4800" dirty="0">
                  <a:latin typeface="Myriad Pro" panose="020B0503030403020204" pitchFamily="34" charset="0"/>
                </a:rPr>
                <a:t>2.</a:t>
              </a:r>
            </a:p>
          </p:txBody>
        </p:sp>
        <p:sp>
          <p:nvSpPr>
            <p:cNvPr id="273" name="TextBox 272"/>
            <p:cNvSpPr txBox="1"/>
            <p:nvPr/>
          </p:nvSpPr>
          <p:spPr>
            <a:xfrm>
              <a:off x="7827065" y="17698853"/>
              <a:ext cx="699259" cy="830998"/>
            </a:xfrm>
            <a:prstGeom prst="rect">
              <a:avLst/>
            </a:prstGeom>
            <a:noFill/>
          </p:spPr>
          <p:txBody>
            <a:bodyPr wrap="square" rtlCol="0">
              <a:spAutoFit/>
            </a:bodyPr>
            <a:lstStyle/>
            <a:p>
              <a:r>
                <a:rPr lang="en-US" sz="4800" dirty="0">
                  <a:latin typeface="Myriad Pro" panose="020B0503030403020204" pitchFamily="34" charset="0"/>
                </a:rPr>
                <a:t>3.</a:t>
              </a:r>
            </a:p>
          </p:txBody>
        </p:sp>
        <p:sp>
          <p:nvSpPr>
            <p:cNvPr id="274" name="TextBox 273"/>
            <p:cNvSpPr txBox="1"/>
            <p:nvPr/>
          </p:nvSpPr>
          <p:spPr>
            <a:xfrm>
              <a:off x="13665019" y="17576843"/>
              <a:ext cx="699259" cy="830996"/>
            </a:xfrm>
            <a:prstGeom prst="rect">
              <a:avLst/>
            </a:prstGeom>
            <a:noFill/>
          </p:spPr>
          <p:txBody>
            <a:bodyPr wrap="square" rtlCol="0">
              <a:spAutoFit/>
            </a:bodyPr>
            <a:lstStyle/>
            <a:p>
              <a:r>
                <a:rPr lang="en-US" sz="4800" dirty="0">
                  <a:latin typeface="Myriad Pro" panose="020B0503030403020204" pitchFamily="34" charset="0"/>
                </a:rPr>
                <a:t>4.</a:t>
              </a:r>
            </a:p>
          </p:txBody>
        </p:sp>
        <p:sp>
          <p:nvSpPr>
            <p:cNvPr id="275" name="TextBox 274"/>
            <p:cNvSpPr txBox="1"/>
            <p:nvPr/>
          </p:nvSpPr>
          <p:spPr>
            <a:xfrm>
              <a:off x="16194991" y="17497908"/>
              <a:ext cx="699259" cy="830998"/>
            </a:xfrm>
            <a:prstGeom prst="rect">
              <a:avLst/>
            </a:prstGeom>
            <a:noFill/>
          </p:spPr>
          <p:txBody>
            <a:bodyPr wrap="square" rtlCol="0">
              <a:spAutoFit/>
            </a:bodyPr>
            <a:lstStyle/>
            <a:p>
              <a:r>
                <a:rPr lang="en-US" sz="4800" dirty="0">
                  <a:latin typeface="Myriad Pro" panose="020B0503030403020204" pitchFamily="34" charset="0"/>
                </a:rPr>
                <a:t>5.</a:t>
              </a:r>
            </a:p>
          </p:txBody>
        </p:sp>
      </p:grpSp>
      <p:pic>
        <p:nvPicPr>
          <p:cNvPr id="293" name="Picture 292"/>
          <p:cNvPicPr>
            <a:picLocks noChangeAspect="1"/>
          </p:cNvPicPr>
          <p:nvPr/>
        </p:nvPicPr>
        <p:blipFill>
          <a:blip r:embed="rId141"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42045448" y="288012"/>
            <a:ext cx="2109216" cy="2121408"/>
          </a:xfrm>
          <a:prstGeom prst="rect">
            <a:avLst/>
          </a:prstGeom>
        </p:spPr>
      </p:pic>
      <p:sp>
        <p:nvSpPr>
          <p:cNvPr id="314" name="Rectangle 313"/>
          <p:cNvSpPr/>
          <p:nvPr/>
        </p:nvSpPr>
        <p:spPr>
          <a:xfrm>
            <a:off x="34101619" y="31923729"/>
            <a:ext cx="9903227" cy="646331"/>
          </a:xfrm>
          <a:prstGeom prst="rect">
            <a:avLst/>
          </a:prstGeom>
        </p:spPr>
        <p:txBody>
          <a:bodyPr wrap="square">
            <a:spAutoFit/>
          </a:bodyPr>
          <a:lstStyle/>
          <a:p>
            <a:pPr lvl="0"/>
            <a:r>
              <a:rPr lang="en-US" sz="3600" dirty="0">
                <a:solidFill>
                  <a:prstClr val="black"/>
                </a:solidFill>
                <a:latin typeface="Adobe Kaiti Std R" panose="02020400000000000000" pitchFamily="18" charset="-128"/>
                <a:ea typeface="Adobe Kaiti Std R" panose="02020400000000000000" pitchFamily="18" charset="-128"/>
              </a:rPr>
              <a:t>More information: www.electronedm.info</a:t>
            </a:r>
            <a:endParaRPr lang="en-GB" sz="3600" dirty="0">
              <a:solidFill>
                <a:prstClr val="black"/>
              </a:solidFill>
              <a:latin typeface="Adobe Kaiti Std R" panose="02020400000000000000" pitchFamily="18" charset="-128"/>
              <a:ea typeface="Adobe Kaiti Std R" panose="02020400000000000000" pitchFamily="18" charset="-128"/>
            </a:endParaRPr>
          </a:p>
        </p:txBody>
      </p:sp>
      <p:pic>
        <p:nvPicPr>
          <p:cNvPr id="345" name="Picture 140" descr="C:\Users\Admin\Desktop\acme_orange.png"/>
          <p:cNvPicPr>
            <a:picLocks noChangeAspect="1" noChangeArrowheads="1"/>
          </p:cNvPicPr>
          <p:nvPr/>
        </p:nvPicPr>
        <p:blipFill>
          <a:blip r:embed="rId142" cstate="print">
            <a:extLst>
              <a:ext uri="{28A0092B-C50C-407E-A947-70E740481C1C}">
                <a14:useLocalDpi xmlns:a14="http://schemas.microsoft.com/office/drawing/2010/main" val="0"/>
              </a:ext>
            </a:extLst>
          </a:blip>
          <a:srcRect/>
          <a:stretch>
            <a:fillRect/>
          </a:stretch>
        </p:blipFill>
        <p:spPr bwMode="auto">
          <a:xfrm>
            <a:off x="44830111" y="248986"/>
            <a:ext cx="1158169" cy="2176542"/>
          </a:xfrm>
          <a:prstGeom prst="rect">
            <a:avLst/>
          </a:prstGeom>
          <a:noFill/>
          <a:extLst>
            <a:ext uri="{909E8E84-426E-40DD-AFC4-6F175D3DCCD1}">
              <a14:hiddenFill xmlns:a14="http://schemas.microsoft.com/office/drawing/2010/main">
                <a:solidFill>
                  <a:srgbClr val="FFFFFF"/>
                </a:solidFill>
              </a14:hiddenFill>
            </a:ext>
          </a:extLst>
        </p:spPr>
      </p:pic>
      <p:sp>
        <p:nvSpPr>
          <p:cNvPr id="362" name="TextBox 361"/>
          <p:cNvSpPr txBox="1"/>
          <p:nvPr/>
        </p:nvSpPr>
        <p:spPr>
          <a:xfrm>
            <a:off x="34011392" y="28957477"/>
            <a:ext cx="7139802" cy="677108"/>
          </a:xfrm>
          <a:prstGeom prst="rect">
            <a:avLst/>
          </a:prstGeom>
          <a:noFill/>
        </p:spPr>
        <p:txBody>
          <a:bodyPr wrap="square" rtlCol="0">
            <a:spAutoFit/>
          </a:bodyPr>
          <a:lstStyle/>
          <a:p>
            <a:r>
              <a:rPr lang="en-GB" sz="3800" b="1" u="sng" dirty="0">
                <a:latin typeface="Adobe Kaiti Std R" panose="02020400000000000000" pitchFamily="18" charset="-128"/>
                <a:ea typeface="Adobe Kaiti Std R" panose="02020400000000000000" pitchFamily="18" charset="-128"/>
                <a:cs typeface="Arial" panose="020B0604020202020204" pitchFamily="34" charset="0"/>
              </a:rPr>
              <a:t>References</a:t>
            </a:r>
          </a:p>
        </p:txBody>
      </p:sp>
      <p:sp>
        <p:nvSpPr>
          <p:cNvPr id="363" name="Rounded Rectangle 342"/>
          <p:cNvSpPr/>
          <p:nvPr/>
        </p:nvSpPr>
        <p:spPr>
          <a:xfrm>
            <a:off x="33849096" y="28926971"/>
            <a:ext cx="12149828" cy="3816117"/>
          </a:xfrm>
          <a:prstGeom prst="rect">
            <a:avLst/>
          </a:prstGeom>
          <a:noFill/>
          <a:ln w="508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dobe Kaiti Std R" panose="02020400000000000000" pitchFamily="18" charset="-128"/>
              <a:ea typeface="Adobe Kaiti Std R" panose="02020400000000000000" pitchFamily="18" charset="-128"/>
            </a:endParaRPr>
          </a:p>
        </p:txBody>
      </p:sp>
      <p:sp>
        <p:nvSpPr>
          <p:cNvPr id="438" name="Rectangle 437"/>
          <p:cNvSpPr/>
          <p:nvPr/>
        </p:nvSpPr>
        <p:spPr>
          <a:xfrm>
            <a:off x="33849097" y="12895079"/>
            <a:ext cx="12139184" cy="11329264"/>
          </a:xfrm>
          <a:prstGeom prst="rect">
            <a:avLst/>
          </a:prstGeom>
          <a:noFill/>
          <a:ln w="508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dobe Kaiti Std R" panose="02020400000000000000" pitchFamily="18" charset="-128"/>
              <a:ea typeface="Adobe Kaiti Std R" panose="02020400000000000000" pitchFamily="18" charset="-128"/>
            </a:endParaRPr>
          </a:p>
        </p:txBody>
      </p:sp>
      <p:sp>
        <p:nvSpPr>
          <p:cNvPr id="439" name="TextBox 438"/>
          <p:cNvSpPr txBox="1"/>
          <p:nvPr/>
        </p:nvSpPr>
        <p:spPr>
          <a:xfrm>
            <a:off x="34101241" y="12958210"/>
            <a:ext cx="10337478" cy="677108"/>
          </a:xfrm>
          <a:prstGeom prst="rect">
            <a:avLst/>
          </a:prstGeom>
          <a:noFill/>
        </p:spPr>
        <p:txBody>
          <a:bodyPr wrap="square" rtlCol="0">
            <a:spAutoFit/>
          </a:bodyPr>
          <a:lstStyle/>
          <a:p>
            <a:r>
              <a:rPr lang="en-US" sz="3800" b="1" u="sng" dirty="0">
                <a:latin typeface="Adobe Kaiti Std R" panose="02020400000000000000" pitchFamily="18" charset="-128"/>
                <a:ea typeface="Adobe Kaiti Std R" panose="02020400000000000000" pitchFamily="18" charset="-128"/>
                <a:cs typeface="Arial" panose="020B0604020202020204" pitchFamily="34" charset="0"/>
              </a:rPr>
              <a:t>Proposed ACME III Improvements</a:t>
            </a:r>
            <a:endParaRPr lang="en-GB" sz="3800" b="1" u="sng" dirty="0">
              <a:latin typeface="Adobe Kaiti Std R" panose="02020400000000000000" pitchFamily="18" charset="-128"/>
              <a:ea typeface="Adobe Kaiti Std R" panose="02020400000000000000" pitchFamily="18" charset="-128"/>
              <a:cs typeface="Arial" panose="020B0604020202020204" pitchFamily="34" charset="0"/>
            </a:endParaRPr>
          </a:p>
        </p:txBody>
      </p:sp>
      <p:sp>
        <p:nvSpPr>
          <p:cNvPr id="448" name="Rectangle 447"/>
          <p:cNvSpPr/>
          <p:nvPr/>
        </p:nvSpPr>
        <p:spPr>
          <a:xfrm>
            <a:off x="31915290" y="11053105"/>
            <a:ext cx="14395319" cy="1246631"/>
          </a:xfrm>
          <a:prstGeom prst="rect">
            <a:avLst/>
          </a:prstGeom>
        </p:spPr>
        <p:txBody>
          <a:bodyPr wrap="square">
            <a:spAutoFit/>
          </a:bodyPr>
          <a:lstStyle/>
          <a:p>
            <a:pPr lvl="0" algn="just"/>
            <a:endParaRPr lang="en-US" sz="2600" dirty="0">
              <a:solidFill>
                <a:prstClr val="black"/>
              </a:solidFill>
              <a:latin typeface="Adobe Kaiti Std R" panose="02020400000000000000" pitchFamily="18" charset="-128"/>
              <a:ea typeface="Adobe Kaiti Std R" panose="02020400000000000000" pitchFamily="18" charset="-128"/>
            </a:endParaRPr>
          </a:p>
        </p:txBody>
      </p:sp>
      <p:grpSp>
        <p:nvGrpSpPr>
          <p:cNvPr id="84" name="Group 83"/>
          <p:cNvGrpSpPr/>
          <p:nvPr/>
        </p:nvGrpSpPr>
        <p:grpSpPr>
          <a:xfrm>
            <a:off x="438230" y="15763921"/>
            <a:ext cx="12870867" cy="5936794"/>
            <a:chOff x="20570062" y="10491242"/>
            <a:chExt cx="11095471" cy="5936794"/>
          </a:xfrm>
        </p:grpSpPr>
        <p:sp>
          <p:nvSpPr>
            <p:cNvPr id="208" name="TextBox 207"/>
            <p:cNvSpPr txBox="1"/>
            <p:nvPr/>
          </p:nvSpPr>
          <p:spPr>
            <a:xfrm>
              <a:off x="20708340" y="10601342"/>
              <a:ext cx="7344818" cy="677108"/>
            </a:xfrm>
            <a:prstGeom prst="rect">
              <a:avLst/>
            </a:prstGeom>
            <a:noFill/>
          </p:spPr>
          <p:txBody>
            <a:bodyPr wrap="square" rtlCol="0">
              <a:spAutoFit/>
            </a:bodyPr>
            <a:lstStyle/>
            <a:p>
              <a:r>
                <a:rPr lang="en-US" sz="3800" b="1" u="sng" dirty="0">
                  <a:latin typeface="Adobe Kaiti Std R" panose="02020400000000000000" pitchFamily="18" charset="-128"/>
                  <a:ea typeface="Adobe Kaiti Std R" panose="02020400000000000000" pitchFamily="18" charset="-128"/>
                  <a:cs typeface="Arial" panose="020B0604020202020204" pitchFamily="34" charset="0"/>
                </a:rPr>
                <a:t>1. Buffer gas beam source</a:t>
              </a:r>
              <a:endParaRPr lang="en-GB" sz="3800" b="1" u="sng" dirty="0">
                <a:latin typeface="Adobe Kaiti Std R" panose="02020400000000000000" pitchFamily="18" charset="-128"/>
                <a:ea typeface="Adobe Kaiti Std R" panose="02020400000000000000" pitchFamily="18" charset="-128"/>
                <a:cs typeface="Arial" panose="020B0604020202020204" pitchFamily="34" charset="0"/>
              </a:endParaRPr>
            </a:p>
          </p:txBody>
        </p:sp>
        <p:sp>
          <p:nvSpPr>
            <p:cNvPr id="523" name="Rectangle 522"/>
            <p:cNvSpPr/>
            <p:nvPr/>
          </p:nvSpPr>
          <p:spPr>
            <a:xfrm>
              <a:off x="20570062" y="10491242"/>
              <a:ext cx="11095471" cy="5936794"/>
            </a:xfrm>
            <a:prstGeom prst="rect">
              <a:avLst/>
            </a:prstGeom>
            <a:noFill/>
            <a:ln w="508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dobe Kaiti Std R" panose="02020400000000000000" pitchFamily="18" charset="-128"/>
                <a:ea typeface="Adobe Kaiti Std R" panose="02020400000000000000" pitchFamily="18" charset="-128"/>
              </a:endParaRPr>
            </a:p>
          </p:txBody>
        </p:sp>
      </p:grpSp>
      <p:grpSp>
        <p:nvGrpSpPr>
          <p:cNvPr id="101" name="Group 100"/>
          <p:cNvGrpSpPr/>
          <p:nvPr/>
        </p:nvGrpSpPr>
        <p:grpSpPr>
          <a:xfrm>
            <a:off x="23224370" y="19956420"/>
            <a:ext cx="10279428" cy="4863614"/>
            <a:chOff x="20570062" y="10491242"/>
            <a:chExt cx="11095471" cy="5936794"/>
          </a:xfrm>
        </p:grpSpPr>
        <p:sp>
          <p:nvSpPr>
            <p:cNvPr id="102" name="TextBox 101"/>
            <p:cNvSpPr txBox="1"/>
            <p:nvPr/>
          </p:nvSpPr>
          <p:spPr>
            <a:xfrm>
              <a:off x="20708340" y="10601341"/>
              <a:ext cx="7344818" cy="826515"/>
            </a:xfrm>
            <a:prstGeom prst="rect">
              <a:avLst/>
            </a:prstGeom>
            <a:noFill/>
          </p:spPr>
          <p:txBody>
            <a:bodyPr wrap="square" rtlCol="0">
              <a:spAutoFit/>
            </a:bodyPr>
            <a:lstStyle/>
            <a:p>
              <a:r>
                <a:rPr lang="en-US" sz="3800" b="1" u="sng" dirty="0">
                  <a:latin typeface="Adobe Kaiti Std R" panose="02020400000000000000" pitchFamily="18" charset="-128"/>
                  <a:ea typeface="Adobe Kaiti Std R" panose="02020400000000000000" pitchFamily="18" charset="-128"/>
                  <a:cs typeface="Arial" panose="020B0604020202020204" pitchFamily="34" charset="0"/>
                </a:rPr>
                <a:t>5. State Readout</a:t>
              </a:r>
              <a:endParaRPr lang="en-GB" sz="3800" b="1" u="sng" dirty="0">
                <a:latin typeface="Adobe Kaiti Std R" panose="02020400000000000000" pitchFamily="18" charset="-128"/>
                <a:ea typeface="Adobe Kaiti Std R" panose="02020400000000000000" pitchFamily="18" charset="-128"/>
                <a:cs typeface="Arial" panose="020B0604020202020204" pitchFamily="34" charset="0"/>
              </a:endParaRPr>
            </a:p>
          </p:txBody>
        </p:sp>
        <p:sp>
          <p:nvSpPr>
            <p:cNvPr id="103" name="Rectangle 102"/>
            <p:cNvSpPr/>
            <p:nvPr/>
          </p:nvSpPr>
          <p:spPr>
            <a:xfrm>
              <a:off x="20570062" y="10491242"/>
              <a:ext cx="11095471" cy="5936794"/>
            </a:xfrm>
            <a:prstGeom prst="rect">
              <a:avLst/>
            </a:prstGeom>
            <a:noFill/>
            <a:ln w="508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dobe Kaiti Std R" panose="02020400000000000000" pitchFamily="18" charset="-128"/>
                <a:ea typeface="Adobe Kaiti Std R" panose="02020400000000000000" pitchFamily="18" charset="-128"/>
              </a:endParaRPr>
            </a:p>
          </p:txBody>
        </p:sp>
      </p:grpSp>
      <p:sp>
        <p:nvSpPr>
          <p:cNvPr id="113" name="TextBox 112"/>
          <p:cNvSpPr txBox="1"/>
          <p:nvPr/>
        </p:nvSpPr>
        <p:spPr>
          <a:xfrm>
            <a:off x="692550" y="16527684"/>
            <a:ext cx="12359700" cy="1785104"/>
          </a:xfrm>
          <a:prstGeom prst="rect">
            <a:avLst/>
          </a:prstGeom>
          <a:noFill/>
        </p:spPr>
        <p:txBody>
          <a:bodyPr wrap="square" rtlCol="0">
            <a:spAutoFit/>
          </a:bodyPr>
          <a:lstStyle/>
          <a:p>
            <a:r>
              <a:rPr lang="en-US" sz="2200" dirty="0" err="1">
                <a:latin typeface="Adobe Kaiti Std R" panose="02020400000000000000" pitchFamily="18" charset="-128"/>
                <a:ea typeface="Adobe Kaiti Std R" panose="02020400000000000000" pitchFamily="18" charset="-128"/>
              </a:rPr>
              <a:t>ThO</a:t>
            </a:r>
            <a:r>
              <a:rPr lang="en-US" sz="2200" dirty="0">
                <a:latin typeface="Adobe Kaiti Std R" panose="02020400000000000000" pitchFamily="18" charset="-128"/>
                <a:ea typeface="Adobe Kaiti Std R" panose="02020400000000000000" pitchFamily="18" charset="-128"/>
              </a:rPr>
              <a:t> in the gas phase is produced through </a:t>
            </a:r>
            <a:r>
              <a:rPr lang="en-US" sz="2200" b="1" dirty="0">
                <a:latin typeface="Adobe Kaiti Std R" panose="02020400000000000000" pitchFamily="18" charset="-128"/>
                <a:ea typeface="Adobe Kaiti Std R" panose="02020400000000000000" pitchFamily="18" charset="-128"/>
              </a:rPr>
              <a:t>pulsed ablation of a ceramic ThO</a:t>
            </a:r>
            <a:r>
              <a:rPr lang="en-US" sz="2200" b="1" baseline="-25000" dirty="0">
                <a:latin typeface="Adobe Kaiti Std R" panose="02020400000000000000" pitchFamily="18" charset="-128"/>
                <a:ea typeface="Adobe Kaiti Std R" panose="02020400000000000000" pitchFamily="18" charset="-128"/>
              </a:rPr>
              <a:t>2</a:t>
            </a:r>
            <a:r>
              <a:rPr lang="en-US" sz="2200" b="1" dirty="0">
                <a:latin typeface="Adobe Kaiti Std R" panose="02020400000000000000" pitchFamily="18" charset="-128"/>
                <a:ea typeface="Adobe Kaiti Std R" panose="02020400000000000000" pitchFamily="18" charset="-128"/>
              </a:rPr>
              <a:t> target </a:t>
            </a:r>
            <a:r>
              <a:rPr lang="en-US" sz="2200" dirty="0">
                <a:latin typeface="Adobe Kaiti Std R" panose="02020400000000000000" pitchFamily="18" charset="-128"/>
                <a:ea typeface="Adobe Kaiti Std R" panose="02020400000000000000" pitchFamily="18" charset="-128"/>
              </a:rPr>
              <a:t>with an </a:t>
            </a:r>
            <a:r>
              <a:rPr lang="en-US" sz="2200" dirty="0" err="1">
                <a:latin typeface="Adobe Kaiti Std R" panose="02020400000000000000" pitchFamily="18" charset="-128"/>
                <a:ea typeface="Adobe Kaiti Std R" panose="02020400000000000000" pitchFamily="18" charset="-128"/>
              </a:rPr>
              <a:t>Nd:YAG</a:t>
            </a:r>
            <a:r>
              <a:rPr lang="en-US" sz="2200" dirty="0">
                <a:latin typeface="Adobe Kaiti Std R" panose="02020400000000000000" pitchFamily="18" charset="-128"/>
                <a:ea typeface="Adobe Kaiti Std R" panose="02020400000000000000" pitchFamily="18" charset="-128"/>
              </a:rPr>
              <a:t> laser. Ablation is performed at 50 Hz in a cryogenic buffer gas cell. The </a:t>
            </a:r>
            <a:r>
              <a:rPr lang="en-US" sz="2200" dirty="0" err="1">
                <a:latin typeface="Adobe Kaiti Std R" panose="02020400000000000000" pitchFamily="18" charset="-128"/>
                <a:ea typeface="Adobe Kaiti Std R" panose="02020400000000000000" pitchFamily="18" charset="-128"/>
              </a:rPr>
              <a:t>ThO</a:t>
            </a:r>
            <a:r>
              <a:rPr lang="en-US" sz="2200" dirty="0">
                <a:latin typeface="Adobe Kaiti Std R" panose="02020400000000000000" pitchFamily="18" charset="-128"/>
                <a:ea typeface="Adobe Kaiti Std R" panose="02020400000000000000" pitchFamily="18" charset="-128"/>
              </a:rPr>
              <a:t> molecules thermalize with and are entrained in the flow of the neon buffer gas. The molecular beam is cooled to 4 K. Each pulse produces a flux of ~10</a:t>
            </a:r>
            <a:r>
              <a:rPr lang="en-US" sz="2200" baseline="30000" dirty="0">
                <a:latin typeface="Adobe Kaiti Std R" panose="02020400000000000000" pitchFamily="18" charset="-128"/>
                <a:ea typeface="Adobe Kaiti Std R" panose="02020400000000000000" pitchFamily="18" charset="-128"/>
              </a:rPr>
              <a:t>11 </a:t>
            </a:r>
            <a:r>
              <a:rPr lang="en-US" sz="2200" dirty="0">
                <a:latin typeface="Adobe Kaiti Std R" panose="02020400000000000000" pitchFamily="18" charset="-128"/>
                <a:ea typeface="Adobe Kaiti Std R" panose="02020400000000000000" pitchFamily="18" charset="-128"/>
              </a:rPr>
              <a:t>molecules per </a:t>
            </a:r>
            <a:r>
              <a:rPr lang="en-US" sz="2200" dirty="0" err="1">
                <a:latin typeface="Adobe Kaiti Std R" panose="02020400000000000000" pitchFamily="18" charset="-128"/>
                <a:ea typeface="Adobe Kaiti Std R" panose="02020400000000000000" pitchFamily="18" charset="-128"/>
              </a:rPr>
              <a:t>steradian</a:t>
            </a:r>
            <a:r>
              <a:rPr lang="en-US" sz="2200" dirty="0">
                <a:latin typeface="Adobe Kaiti Std R" panose="02020400000000000000" pitchFamily="18" charset="-128"/>
                <a:ea typeface="Adobe Kaiti Std R" panose="02020400000000000000" pitchFamily="18" charset="-128"/>
              </a:rPr>
              <a:t> in the electro-vibrational ground state.</a:t>
            </a:r>
          </a:p>
        </p:txBody>
      </p:sp>
      <p:sp>
        <p:nvSpPr>
          <p:cNvPr id="116" name="TextBox 115"/>
          <p:cNvSpPr txBox="1"/>
          <p:nvPr/>
        </p:nvSpPr>
        <p:spPr>
          <a:xfrm>
            <a:off x="13784611" y="20835783"/>
            <a:ext cx="8538460" cy="1785104"/>
          </a:xfrm>
          <a:prstGeom prst="rect">
            <a:avLst/>
          </a:prstGeom>
          <a:noFill/>
        </p:spPr>
        <p:txBody>
          <a:bodyPr wrap="square" rtlCol="0">
            <a:spAutoFit/>
          </a:bodyPr>
          <a:lstStyle/>
          <a:p>
            <a:r>
              <a:rPr lang="en-US" sz="2200" dirty="0">
                <a:latin typeface="Adobe Kaiti Std R" panose="02020400000000000000" pitchFamily="18" charset="-128"/>
                <a:ea typeface="Adobe Kaiti Std R" panose="02020400000000000000" pitchFamily="18" charset="-128"/>
              </a:rPr>
              <a:t>The molecules in the prepared state </a:t>
            </a:r>
            <a:r>
              <a:rPr lang="en-US" sz="2200" b="1" dirty="0" err="1">
                <a:latin typeface="Adobe Kaiti Std R" panose="02020400000000000000" pitchFamily="18" charset="-128"/>
                <a:ea typeface="Adobe Kaiti Std R" panose="02020400000000000000" pitchFamily="18" charset="-128"/>
              </a:rPr>
              <a:t>precess</a:t>
            </a:r>
            <a:r>
              <a:rPr lang="en-US" sz="2200" b="1" dirty="0">
                <a:latin typeface="Adobe Kaiti Std R" panose="02020400000000000000" pitchFamily="18" charset="-128"/>
                <a:ea typeface="Adobe Kaiti Std R" panose="02020400000000000000" pitchFamily="18" charset="-128"/>
              </a:rPr>
              <a:t> and acquire phase </a:t>
            </a:r>
            <a:r>
              <a:rPr lang="en-US" sz="2200" dirty="0">
                <a:latin typeface="Adobe Kaiti Std R" panose="02020400000000000000" pitchFamily="18" charset="-128"/>
                <a:ea typeface="Adobe Kaiti Std R" panose="02020400000000000000" pitchFamily="18" charset="-128"/>
              </a:rPr>
              <a:t>as they fly through the electric and magnetic fields of the interaction region.</a:t>
            </a:r>
          </a:p>
          <a:p>
            <a:endParaRPr lang="en-US" sz="2200" dirty="0">
              <a:latin typeface="Adobe Kaiti Std R" panose="02020400000000000000" pitchFamily="18" charset="-128"/>
              <a:ea typeface="Adobe Kaiti Std R" panose="02020400000000000000" pitchFamily="18" charset="-128"/>
            </a:endParaRPr>
          </a:p>
          <a:p>
            <a:r>
              <a:rPr lang="en-US" sz="2200" dirty="0">
                <a:latin typeface="Adobe Kaiti Std R" panose="02020400000000000000" pitchFamily="18" charset="-128"/>
                <a:ea typeface="Adobe Kaiti Std R" panose="02020400000000000000" pitchFamily="18" charset="-128"/>
              </a:rPr>
              <a:t> </a:t>
            </a:r>
            <a:endParaRPr lang="en-GB" sz="2800" dirty="0">
              <a:latin typeface="Adobe Kaiti Std R" panose="02020400000000000000" pitchFamily="18" charset="-128"/>
              <a:ea typeface="Adobe Kaiti Std R" panose="02020400000000000000" pitchFamily="18" charset="-128"/>
            </a:endParaRPr>
          </a:p>
        </p:txBody>
      </p:sp>
      <p:grpSp>
        <p:nvGrpSpPr>
          <p:cNvPr id="120" name="Group 119"/>
          <p:cNvGrpSpPr/>
          <p:nvPr/>
        </p:nvGrpSpPr>
        <p:grpSpPr>
          <a:xfrm>
            <a:off x="13690842" y="25086712"/>
            <a:ext cx="19812642" cy="7656376"/>
            <a:chOff x="20570893" y="10276523"/>
            <a:chExt cx="11095471" cy="5936794"/>
          </a:xfrm>
        </p:grpSpPr>
        <p:sp>
          <p:nvSpPr>
            <p:cNvPr id="121" name="TextBox 120"/>
            <p:cNvSpPr txBox="1"/>
            <p:nvPr/>
          </p:nvSpPr>
          <p:spPr>
            <a:xfrm>
              <a:off x="20709170" y="10386623"/>
              <a:ext cx="10853068" cy="1092387"/>
            </a:xfrm>
            <a:prstGeom prst="rect">
              <a:avLst/>
            </a:prstGeom>
            <a:noFill/>
          </p:spPr>
          <p:txBody>
            <a:bodyPr wrap="square" rtlCol="0">
              <a:spAutoFit/>
            </a:bodyPr>
            <a:lstStyle/>
            <a:p>
              <a:r>
                <a:rPr lang="en-US" sz="3800" b="1" u="sng" dirty="0">
                  <a:latin typeface="Adobe Kaiti Std R" panose="02020400000000000000" pitchFamily="18" charset="-128"/>
                  <a:ea typeface="Adobe Kaiti Std R" panose="02020400000000000000" pitchFamily="18" charset="-128"/>
                  <a:cs typeface="Arial" panose="020B0604020202020204" pitchFamily="34" charset="0"/>
                </a:rPr>
                <a:t>Data Acquisition Structure</a:t>
              </a:r>
              <a:endParaRPr lang="en-GB" sz="3800" b="1" u="sng" dirty="0">
                <a:latin typeface="Adobe Kaiti Std R" panose="02020400000000000000" pitchFamily="18" charset="-128"/>
                <a:ea typeface="Adobe Kaiti Std R" panose="02020400000000000000" pitchFamily="18" charset="-128"/>
                <a:cs typeface="Arial" panose="020B0604020202020204" pitchFamily="34" charset="0"/>
              </a:endParaRPr>
            </a:p>
          </p:txBody>
        </p:sp>
        <p:sp>
          <p:nvSpPr>
            <p:cNvPr id="122" name="Rectangle 121"/>
            <p:cNvSpPr/>
            <p:nvPr/>
          </p:nvSpPr>
          <p:spPr>
            <a:xfrm>
              <a:off x="20570893" y="10276523"/>
              <a:ext cx="11095471" cy="5936794"/>
            </a:xfrm>
            <a:prstGeom prst="rect">
              <a:avLst/>
            </a:prstGeom>
            <a:noFill/>
            <a:ln w="508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dobe Kaiti Std R" panose="02020400000000000000" pitchFamily="18" charset="-128"/>
                <a:ea typeface="Adobe Kaiti Std R" panose="02020400000000000000" pitchFamily="18" charset="-128"/>
              </a:endParaRPr>
            </a:p>
          </p:txBody>
        </p:sp>
        <mc:AlternateContent xmlns:mc="http://schemas.openxmlformats.org/markup-compatibility/2006" xmlns:a14="http://schemas.microsoft.com/office/drawing/2010/main">
          <mc:Choice Requires="a14">
            <p:sp>
              <p:nvSpPr>
                <p:cNvPr id="123" name="TextBox 122"/>
                <p:cNvSpPr txBox="1"/>
                <p:nvPr/>
              </p:nvSpPr>
              <p:spPr>
                <a:xfrm>
                  <a:off x="20717744" y="10969508"/>
                  <a:ext cx="4423257" cy="4852581"/>
                </a:xfrm>
                <a:prstGeom prst="rect">
                  <a:avLst/>
                </a:prstGeom>
                <a:noFill/>
              </p:spPr>
              <p:txBody>
                <a:bodyPr wrap="square" rtlCol="0">
                  <a:spAutoFit/>
                </a:bodyPr>
                <a:lstStyle/>
                <a:p>
                  <a:r>
                    <a:rPr lang="en-GB" sz="2200" dirty="0">
                      <a:latin typeface="Adobe Kaiti Std R" panose="02020400000000000000" pitchFamily="18" charset="-128"/>
                      <a:ea typeface="Adobe Kaiti Std R" panose="02020400000000000000" pitchFamily="18" charset="-128"/>
                    </a:rPr>
                    <a:t>The spin precession is performed with different configurations of parameters that switch the sign of the different terms that contribute to the phase. </a:t>
                  </a:r>
                </a:p>
                <a:p>
                  <a:endParaRPr lang="en-GB" sz="2200" dirty="0">
                    <a:latin typeface="Adobe Kaiti Std R" panose="02020400000000000000" pitchFamily="18" charset="-128"/>
                    <a:ea typeface="Adobe Kaiti Std R" panose="02020400000000000000" pitchFamily="18" charset="-128"/>
                  </a:endParaRPr>
                </a:p>
                <a:p>
                  <a:r>
                    <a:rPr lang="en-GB" sz="2200" dirty="0">
                      <a:latin typeface="Adobe Kaiti Std R" panose="02020400000000000000" pitchFamily="18" charset="-128"/>
                      <a:ea typeface="Adobe Kaiti Std R" panose="02020400000000000000" pitchFamily="18" charset="-128"/>
                    </a:rPr>
                    <a:t>This enables us to </a:t>
                  </a:r>
                  <a:r>
                    <a:rPr lang="en-GB" sz="2200" b="1" dirty="0">
                      <a:latin typeface="Adobe Kaiti Std R" panose="02020400000000000000" pitchFamily="18" charset="-128"/>
                      <a:ea typeface="Adobe Kaiti Std R" panose="02020400000000000000" pitchFamily="18" charset="-128"/>
                    </a:rPr>
                    <a:t>extract the EDM contribution to the phase </a:t>
                  </a:r>
                  <a:r>
                    <a:rPr lang="en-GB" sz="2200" dirty="0">
                      <a:latin typeface="Adobe Kaiti Std R" panose="02020400000000000000" pitchFamily="18" charset="-128"/>
                      <a:ea typeface="Adobe Kaiti Std R" panose="02020400000000000000" pitchFamily="18" charset="-128"/>
                    </a:rPr>
                    <a:t>by performing “</a:t>
                  </a:r>
                  <a:r>
                    <a:rPr lang="en-GB" sz="2200" b="1" dirty="0">
                      <a:latin typeface="Adobe Kaiti Std R" panose="02020400000000000000" pitchFamily="18" charset="-128"/>
                      <a:ea typeface="Adobe Kaiti Std R" panose="02020400000000000000" pitchFamily="18" charset="-128"/>
                    </a:rPr>
                    <a:t>parity sums” </a:t>
                  </a:r>
                  <a:r>
                    <a:rPr lang="en-GB" sz="2200" dirty="0">
                      <a:latin typeface="Adobe Kaiti Std R" panose="02020400000000000000" pitchFamily="18" charset="-128"/>
                      <a:ea typeface="Adobe Kaiti Std R" panose="02020400000000000000" pitchFamily="18" charset="-128"/>
                    </a:rPr>
                    <a:t>of the different phases taken under different conditions, and also diagnose and suppress known systematic errors. </a:t>
                  </a:r>
                </a:p>
                <a:p>
                  <a:endParaRPr lang="en-GB" sz="2200" dirty="0">
                    <a:latin typeface="Adobe Kaiti Std R" panose="02020400000000000000" pitchFamily="18" charset="-128"/>
                    <a:ea typeface="Adobe Kaiti Std R" panose="02020400000000000000" pitchFamily="18" charset="-128"/>
                  </a:endParaRPr>
                </a:p>
                <a:p>
                  <a:r>
                    <a:rPr lang="en-GB" sz="2200" dirty="0">
                      <a:latin typeface="Adobe Kaiti Std R" panose="02020400000000000000" pitchFamily="18" charset="-128"/>
                      <a:ea typeface="Adobe Kaiti Std R" panose="02020400000000000000" pitchFamily="18" charset="-128"/>
                    </a:rPr>
                    <a:t>By performing the experiment with different values of</a:t>
                  </a:r>
                  <a14:m>
                    <m:oMath xmlns:m="http://schemas.openxmlformats.org/officeDocument/2006/math">
                      <m:r>
                        <a:rPr lang="en-US" sz="2200">
                          <a:latin typeface="Cambria Math" panose="02040503050406030204" pitchFamily="18" charset="0"/>
                          <a:ea typeface="Adobe Kaiti Std R" panose="02020400000000000000" pitchFamily="18" charset="-128"/>
                        </a:rPr>
                        <m:t> </m:t>
                      </m:r>
                      <m:acc>
                        <m:accPr>
                          <m:chr m:val="̃"/>
                          <m:ctrlPr>
                            <a:rPr lang="en-US" sz="2200" i="1">
                              <a:latin typeface="Cambria Math" panose="02040503050406030204" pitchFamily="18" charset="0"/>
                              <a:ea typeface="Adobe Kaiti Std R" panose="02020400000000000000" pitchFamily="18" charset="-128"/>
                            </a:rPr>
                          </m:ctrlPr>
                        </m:accPr>
                        <m:e>
                          <m:r>
                            <a:rPr lang="en-US" sz="2200" i="1">
                              <a:latin typeface="Cambria Math" panose="02040503050406030204" pitchFamily="18" charset="0"/>
                              <a:ea typeface="Adobe Kaiti Std R" panose="02020400000000000000" pitchFamily="18" charset="-128"/>
                            </a:rPr>
                            <m:t>𝑁</m:t>
                          </m:r>
                        </m:e>
                      </m:acc>
                    </m:oMath>
                  </a14:m>
                  <a:r>
                    <a:rPr lang="en-US" sz="2200" dirty="0">
                      <a:latin typeface="Adobe Kaiti Std R" panose="02020400000000000000" pitchFamily="18" charset="-128"/>
                      <a:ea typeface="Adobe Kaiti Std R" panose="02020400000000000000" pitchFamily="18" charset="-128"/>
                    </a:rPr>
                    <a:t>, </a:t>
                  </a:r>
                  <a14:m>
                    <m:oMath xmlns:m="http://schemas.openxmlformats.org/officeDocument/2006/math">
                      <m:acc>
                        <m:accPr>
                          <m:chr m:val="̃"/>
                          <m:ctrlPr>
                            <a:rPr lang="en-US" sz="2200" i="1">
                              <a:latin typeface="Cambria Math" panose="02040503050406030204" pitchFamily="18" charset="0"/>
                              <a:ea typeface="Adobe Kaiti Std R" panose="02020400000000000000" pitchFamily="18" charset="-128"/>
                            </a:rPr>
                          </m:ctrlPr>
                        </m:accPr>
                        <m:e>
                          <m:r>
                            <a:rPr lang="en-US" sz="2200" i="1">
                              <a:latin typeface="Cambria Math" panose="02040503050406030204" pitchFamily="18" charset="0"/>
                              <a:ea typeface="Adobe Kaiti Std R" panose="02020400000000000000" pitchFamily="18" charset="-128"/>
                            </a:rPr>
                            <m:t>𝐸</m:t>
                          </m:r>
                        </m:e>
                      </m:acc>
                    </m:oMath>
                  </a14:m>
                  <a:r>
                    <a:rPr lang="en-US" sz="2200" dirty="0">
                      <a:latin typeface="Adobe Kaiti Std R" panose="02020400000000000000" pitchFamily="18" charset="-128"/>
                      <a:ea typeface="Adobe Kaiti Std R" panose="02020400000000000000" pitchFamily="18" charset="-128"/>
                    </a:rPr>
                    <a:t>, </a:t>
                  </a:r>
                  <a14:m>
                    <m:oMath xmlns:m="http://schemas.openxmlformats.org/officeDocument/2006/math">
                      <m:acc>
                        <m:accPr>
                          <m:chr m:val="̃"/>
                          <m:ctrlPr>
                            <a:rPr lang="en-US" sz="2200" i="1">
                              <a:latin typeface="Cambria Math" panose="02040503050406030204" pitchFamily="18" charset="0"/>
                              <a:ea typeface="Adobe Kaiti Std R" panose="02020400000000000000" pitchFamily="18" charset="-128"/>
                            </a:rPr>
                          </m:ctrlPr>
                        </m:accPr>
                        <m:e>
                          <m:r>
                            <a:rPr lang="en-US" sz="2200" i="1">
                              <a:latin typeface="Cambria Math" panose="02040503050406030204" pitchFamily="18" charset="0"/>
                              <a:ea typeface="Adobe Kaiti Std R" panose="02020400000000000000" pitchFamily="18" charset="-128"/>
                            </a:rPr>
                            <m:t>𝐵</m:t>
                          </m:r>
                        </m:e>
                      </m:acc>
                    </m:oMath>
                  </a14:m>
                  <a:r>
                    <a:rPr lang="en-GB" sz="2200" dirty="0">
                      <a:latin typeface="Adobe Kaiti Std R" panose="02020400000000000000" pitchFamily="18" charset="-128"/>
                      <a:ea typeface="Adobe Kaiti Std R" panose="02020400000000000000" pitchFamily="18" charset="-128"/>
                    </a:rPr>
                    <a:t> we can extract </a:t>
                  </a:r>
                  <a:r>
                    <a:rPr lang="en-GB" sz="2200" b="1" dirty="0">
                      <a:latin typeface="Adobe Kaiti Std R" panose="02020400000000000000" pitchFamily="18" charset="-128"/>
                      <a:ea typeface="Adobe Kaiti Std R" panose="02020400000000000000" pitchFamily="18" charset="-128"/>
                    </a:rPr>
                    <a:t>the EDM channel </a:t>
                  </a:r>
                  <a14:m>
                    <m:oMath xmlns:m="http://schemas.openxmlformats.org/officeDocument/2006/math">
                      <m:sSup>
                        <m:sSupPr>
                          <m:ctrlPr>
                            <a:rPr lang="en-US" sz="2200" b="1" i="1">
                              <a:latin typeface="Cambria Math" panose="02040503050406030204" pitchFamily="18" charset="0"/>
                              <a:ea typeface="Cambria Math" panose="02040503050406030204" pitchFamily="18" charset="0"/>
                            </a:rPr>
                          </m:ctrlPr>
                        </m:sSupPr>
                        <m:e>
                          <m:r>
                            <a:rPr lang="en-US" sz="2200" b="1" i="1">
                              <a:latin typeface="Cambria Math" panose="02040503050406030204" pitchFamily="18" charset="0"/>
                              <a:ea typeface="Cambria Math" panose="02040503050406030204" pitchFamily="18" charset="0"/>
                            </a:rPr>
                            <m:t>𝝓</m:t>
                          </m:r>
                        </m:e>
                        <m:sup>
                          <m:acc>
                            <m:accPr>
                              <m:chr m:val="̃"/>
                              <m:ctrlPr>
                                <a:rPr lang="en-US" sz="2200" b="1" i="1">
                                  <a:latin typeface="Cambria Math" panose="02040503050406030204" pitchFamily="18" charset="0"/>
                                  <a:ea typeface="Adobe Kaiti Std R" panose="02020400000000000000" pitchFamily="18" charset="-128"/>
                                </a:rPr>
                              </m:ctrlPr>
                            </m:accPr>
                            <m:e>
                              <m:r>
                                <a:rPr lang="en-US" sz="2200" b="1" i="1">
                                  <a:latin typeface="Cambria Math" panose="02040503050406030204" pitchFamily="18" charset="0"/>
                                  <a:ea typeface="Adobe Kaiti Std R" panose="02020400000000000000" pitchFamily="18" charset="-128"/>
                                </a:rPr>
                                <m:t>𝑵</m:t>
                              </m:r>
                            </m:e>
                          </m:acc>
                          <m:acc>
                            <m:accPr>
                              <m:chr m:val="̃"/>
                              <m:ctrlPr>
                                <a:rPr lang="en-US" sz="2200" b="1" i="1">
                                  <a:latin typeface="Cambria Math" panose="02040503050406030204" pitchFamily="18" charset="0"/>
                                  <a:ea typeface="Adobe Kaiti Std R" panose="02020400000000000000" pitchFamily="18" charset="-128"/>
                                </a:rPr>
                              </m:ctrlPr>
                            </m:accPr>
                            <m:e>
                              <m:r>
                                <a:rPr lang="en-US" sz="2200" b="1" i="1">
                                  <a:latin typeface="Cambria Math" panose="02040503050406030204" pitchFamily="18" charset="0"/>
                                  <a:ea typeface="Adobe Kaiti Std R" panose="02020400000000000000" pitchFamily="18" charset="-128"/>
                                </a:rPr>
                                <m:t>𝑬</m:t>
                              </m:r>
                            </m:e>
                          </m:acc>
                        </m:sup>
                      </m:sSup>
                    </m:oMath>
                  </a14:m>
                  <a:r>
                    <a:rPr lang="en-GB" sz="2200" dirty="0">
                      <a:latin typeface="Adobe Kaiti Std R" panose="02020400000000000000" pitchFamily="18" charset="-128"/>
                      <a:ea typeface="Adobe Kaiti Std R" panose="02020400000000000000" pitchFamily="18" charset="-128"/>
                    </a:rPr>
                    <a:t>,</a:t>
                  </a:r>
                  <a:r>
                    <a:rPr lang="en-GB" sz="2200" b="1" dirty="0">
                      <a:latin typeface="Adobe Kaiti Std R" panose="02020400000000000000" pitchFamily="18" charset="-128"/>
                      <a:ea typeface="Adobe Kaiti Std R" panose="02020400000000000000" pitchFamily="18" charset="-128"/>
                    </a:rPr>
                    <a:t> </a:t>
                  </a:r>
                  <a:r>
                    <a:rPr lang="en-GB" sz="2200" dirty="0">
                      <a:latin typeface="Adobe Kaiti Std R" panose="02020400000000000000" pitchFamily="18" charset="-128"/>
                      <a:ea typeface="Adobe Kaiti Std R" panose="02020400000000000000" pitchFamily="18" charset="-128"/>
                    </a:rPr>
                    <a:t>the component of the phase which is odd under reversal of </a:t>
                  </a:r>
                  <a14:m>
                    <m:oMath xmlns:m="http://schemas.openxmlformats.org/officeDocument/2006/math">
                      <m:acc>
                        <m:accPr>
                          <m:chr m:val="̃"/>
                          <m:ctrlPr>
                            <a:rPr lang="en-US" sz="2200" i="1">
                              <a:latin typeface="Cambria Math" panose="02040503050406030204" pitchFamily="18" charset="0"/>
                              <a:ea typeface="Adobe Kaiti Std R" panose="02020400000000000000" pitchFamily="18" charset="-128"/>
                            </a:rPr>
                          </m:ctrlPr>
                        </m:accPr>
                        <m:e>
                          <m:r>
                            <a:rPr lang="en-US" sz="2200" i="1">
                              <a:latin typeface="Cambria Math" panose="02040503050406030204" pitchFamily="18" charset="0"/>
                              <a:ea typeface="Adobe Kaiti Std R" panose="02020400000000000000" pitchFamily="18" charset="-128"/>
                            </a:rPr>
                            <m:t>𝑁</m:t>
                          </m:r>
                        </m:e>
                      </m:acc>
                    </m:oMath>
                  </a14:m>
                  <a:r>
                    <a:rPr lang="en-US" sz="2200" dirty="0">
                      <a:latin typeface="Adobe Kaiti Std R" panose="02020400000000000000" pitchFamily="18" charset="-128"/>
                      <a:ea typeface="Adobe Kaiti Std R" panose="02020400000000000000" pitchFamily="18" charset="-128"/>
                    </a:rPr>
                    <a:t> and </a:t>
                  </a:r>
                  <a14:m>
                    <m:oMath xmlns:m="http://schemas.openxmlformats.org/officeDocument/2006/math">
                      <m:acc>
                        <m:accPr>
                          <m:chr m:val="̃"/>
                          <m:ctrlPr>
                            <a:rPr lang="en-US" sz="2200" i="1">
                              <a:latin typeface="Cambria Math" panose="02040503050406030204" pitchFamily="18" charset="0"/>
                              <a:ea typeface="Adobe Kaiti Std R" panose="02020400000000000000" pitchFamily="18" charset="-128"/>
                            </a:rPr>
                          </m:ctrlPr>
                        </m:accPr>
                        <m:e>
                          <m:r>
                            <a:rPr lang="en-US" sz="2200" i="1">
                              <a:latin typeface="Cambria Math" panose="02040503050406030204" pitchFamily="18" charset="0"/>
                              <a:ea typeface="Adobe Kaiti Std R" panose="02020400000000000000" pitchFamily="18" charset="-128"/>
                            </a:rPr>
                            <m:t>𝐸</m:t>
                          </m:r>
                        </m:e>
                      </m:acc>
                    </m:oMath>
                  </a14:m>
                  <a:r>
                    <a:rPr lang="en-GB" sz="2200" dirty="0">
                      <a:latin typeface="Adobe Kaiti Std R" panose="02020400000000000000" pitchFamily="18" charset="-128"/>
                      <a:ea typeface="Adobe Kaiti Std R" panose="02020400000000000000" pitchFamily="18" charset="-128"/>
                    </a:rPr>
                    <a:t>. </a:t>
                  </a:r>
                </a:p>
                <a:p>
                  <a:endParaRPr lang="en-GB" sz="2200" dirty="0">
                    <a:latin typeface="Adobe Kaiti Std R" panose="02020400000000000000" pitchFamily="18" charset="-128"/>
                    <a:ea typeface="Adobe Kaiti Std R" panose="02020400000000000000" pitchFamily="18" charset="-128"/>
                  </a:endParaRPr>
                </a:p>
                <a:p>
                  <a:r>
                    <a:rPr lang="en-GB" sz="2200" dirty="0">
                      <a:latin typeface="Adobe Kaiti Std R" panose="02020400000000000000" pitchFamily="18" charset="-128"/>
                      <a:ea typeface="Adobe Kaiti Std R" panose="02020400000000000000" pitchFamily="18" charset="-128"/>
                    </a:rPr>
                    <a:t>This measurement scheme results in robust suppression of systematic effects: any imperfections in the system would have to be correlated with</a:t>
                  </a:r>
                  <a:r>
                    <a:rPr lang="en-US" sz="2200" dirty="0">
                      <a:ea typeface="Adobe Kaiti Std R" panose="02020400000000000000" pitchFamily="18" charset="-128"/>
                    </a:rPr>
                    <a:t> </a:t>
                  </a:r>
                  <a14:m>
                    <m:oMath xmlns:m="http://schemas.openxmlformats.org/officeDocument/2006/math">
                      <m:acc>
                        <m:accPr>
                          <m:chr m:val="̃"/>
                          <m:ctrlPr>
                            <a:rPr lang="en-US" sz="2200" i="1">
                              <a:latin typeface="Cambria Math" panose="02040503050406030204" pitchFamily="18" charset="0"/>
                              <a:ea typeface="Adobe Kaiti Std R" panose="02020400000000000000" pitchFamily="18" charset="-128"/>
                            </a:rPr>
                          </m:ctrlPr>
                        </m:accPr>
                        <m:e>
                          <m:r>
                            <a:rPr lang="en-US" sz="2200" i="1">
                              <a:latin typeface="Cambria Math" panose="02040503050406030204" pitchFamily="18" charset="0"/>
                              <a:ea typeface="Adobe Kaiti Std R" panose="02020400000000000000" pitchFamily="18" charset="-128"/>
                            </a:rPr>
                            <m:t>𝑁</m:t>
                          </m:r>
                        </m:e>
                      </m:acc>
                    </m:oMath>
                  </a14:m>
                  <a:r>
                    <a:rPr lang="en-GB" sz="2200" dirty="0">
                      <a:latin typeface="Adobe Kaiti Std R" panose="02020400000000000000" pitchFamily="18" charset="-128"/>
                      <a:ea typeface="Adobe Kaiti Std R" panose="02020400000000000000" pitchFamily="18" charset="-128"/>
                    </a:rPr>
                    <a:t> and </a:t>
                  </a:r>
                  <a14:m>
                    <m:oMath xmlns:m="http://schemas.openxmlformats.org/officeDocument/2006/math">
                      <m:acc>
                        <m:accPr>
                          <m:chr m:val="̃"/>
                          <m:ctrlPr>
                            <a:rPr lang="en-US" sz="2200" i="1">
                              <a:latin typeface="Cambria Math" panose="02040503050406030204" pitchFamily="18" charset="0"/>
                              <a:ea typeface="Adobe Kaiti Std R" panose="02020400000000000000" pitchFamily="18" charset="-128"/>
                            </a:rPr>
                          </m:ctrlPr>
                        </m:accPr>
                        <m:e>
                          <m:r>
                            <a:rPr lang="en-US" sz="2200" i="1">
                              <a:latin typeface="Cambria Math" panose="02040503050406030204" pitchFamily="18" charset="0"/>
                              <a:ea typeface="Adobe Kaiti Std R" panose="02020400000000000000" pitchFamily="18" charset="-128"/>
                            </a:rPr>
                            <m:t>𝐸</m:t>
                          </m:r>
                        </m:e>
                      </m:acc>
                    </m:oMath>
                  </a14:m>
                  <a:r>
                    <a:rPr lang="en-GB" sz="2200" dirty="0">
                      <a:latin typeface="Adobe Kaiti Std R" panose="02020400000000000000" pitchFamily="18" charset="-128"/>
                      <a:ea typeface="Adobe Kaiti Std R" panose="02020400000000000000" pitchFamily="18" charset="-128"/>
                    </a:rPr>
                    <a:t> to become a source of systematic error.</a:t>
                  </a:r>
                </a:p>
                <a:p>
                  <a:endParaRPr lang="en-GB" sz="2200" dirty="0">
                    <a:latin typeface="Adobe Kaiti Std R" panose="02020400000000000000" pitchFamily="18" charset="-128"/>
                    <a:ea typeface="Adobe Kaiti Std R" panose="02020400000000000000" pitchFamily="18" charset="-128"/>
                  </a:endParaRPr>
                </a:p>
              </p:txBody>
            </p:sp>
          </mc:Choice>
          <mc:Fallback xmlns="">
            <p:sp>
              <p:nvSpPr>
                <p:cNvPr id="123" name="TextBox 122"/>
                <p:cNvSpPr txBox="1">
                  <a:spLocks noRot="1" noChangeAspect="1" noMove="1" noResize="1" noEditPoints="1" noAdjustHandles="1" noChangeArrowheads="1" noChangeShapeType="1" noTextEdit="1"/>
                </p:cNvSpPr>
                <p:nvPr/>
              </p:nvSpPr>
              <p:spPr>
                <a:xfrm>
                  <a:off x="20717744" y="10969508"/>
                  <a:ext cx="4423257" cy="4852581"/>
                </a:xfrm>
                <a:prstGeom prst="rect">
                  <a:avLst/>
                </a:prstGeom>
                <a:blipFill>
                  <a:blip r:embed="rId144" cstate="print"/>
                  <a:stretch>
                    <a:fillRect l="-1003" t="-682" r="-3086"/>
                  </a:stretch>
                </a:blipFill>
              </p:spPr>
              <p:txBody>
                <a:bodyPr/>
                <a:lstStyle/>
                <a:p>
                  <a:r>
                    <a:rPr lang="en-US">
                      <a:noFill/>
                    </a:rPr>
                    <a:t> </a:t>
                  </a:r>
                </a:p>
              </p:txBody>
            </p:sp>
          </mc:Fallback>
        </mc:AlternateContent>
      </p:grpSp>
      <p:sp>
        <p:nvSpPr>
          <p:cNvPr id="125" name="TextBox 124"/>
          <p:cNvSpPr txBox="1"/>
          <p:nvPr/>
        </p:nvSpPr>
        <p:spPr>
          <a:xfrm>
            <a:off x="34116133" y="4243692"/>
            <a:ext cx="10853068" cy="677108"/>
          </a:xfrm>
          <a:prstGeom prst="rect">
            <a:avLst/>
          </a:prstGeom>
          <a:noFill/>
        </p:spPr>
        <p:txBody>
          <a:bodyPr wrap="square" rtlCol="0">
            <a:spAutoFit/>
          </a:bodyPr>
          <a:lstStyle/>
          <a:p>
            <a:r>
              <a:rPr lang="en-US" sz="3800" b="1" u="sng" dirty="0">
                <a:latin typeface="Adobe Kaiti Std R" panose="02020400000000000000" pitchFamily="18" charset="-128"/>
                <a:ea typeface="Adobe Kaiti Std R" panose="02020400000000000000" pitchFamily="18" charset="-128"/>
                <a:cs typeface="Arial" panose="020B0604020202020204" pitchFamily="34" charset="0"/>
              </a:rPr>
              <a:t>Systematic Search &amp; Characterization</a:t>
            </a:r>
            <a:endParaRPr lang="en-GB" sz="3800" b="1" u="sng" dirty="0">
              <a:latin typeface="Adobe Kaiti Std R" panose="02020400000000000000" pitchFamily="18" charset="-128"/>
              <a:ea typeface="Adobe Kaiti Std R" panose="02020400000000000000" pitchFamily="18" charset="-128"/>
              <a:cs typeface="Arial" panose="020B0604020202020204" pitchFamily="34" charset="0"/>
            </a:endParaRPr>
          </a:p>
        </p:txBody>
      </p:sp>
      <p:sp>
        <p:nvSpPr>
          <p:cNvPr id="128" name="Rectangle 127"/>
          <p:cNvSpPr/>
          <p:nvPr/>
        </p:nvSpPr>
        <p:spPr>
          <a:xfrm>
            <a:off x="33855270" y="4079449"/>
            <a:ext cx="12133010" cy="8489922"/>
          </a:xfrm>
          <a:prstGeom prst="rect">
            <a:avLst/>
          </a:prstGeom>
          <a:noFill/>
          <a:ln w="508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dobe Kaiti Std R" panose="02020400000000000000" pitchFamily="18" charset="-128"/>
              <a:ea typeface="Adobe Kaiti Std R" panose="02020400000000000000" pitchFamily="18" charset="-128"/>
            </a:endParaRPr>
          </a:p>
        </p:txBody>
      </p:sp>
      <p:grpSp>
        <p:nvGrpSpPr>
          <p:cNvPr id="91" name="Group 90"/>
          <p:cNvGrpSpPr/>
          <p:nvPr/>
        </p:nvGrpSpPr>
        <p:grpSpPr>
          <a:xfrm>
            <a:off x="13671932" y="19956419"/>
            <a:ext cx="9362261" cy="4863614"/>
            <a:chOff x="20570062" y="10491242"/>
            <a:chExt cx="11095471" cy="5936794"/>
          </a:xfrm>
        </p:grpSpPr>
        <p:sp>
          <p:nvSpPr>
            <p:cNvPr id="92" name="TextBox 91"/>
            <p:cNvSpPr txBox="1"/>
            <p:nvPr/>
          </p:nvSpPr>
          <p:spPr>
            <a:xfrm>
              <a:off x="20708340" y="10601341"/>
              <a:ext cx="7344818" cy="826515"/>
            </a:xfrm>
            <a:prstGeom prst="rect">
              <a:avLst/>
            </a:prstGeom>
            <a:noFill/>
          </p:spPr>
          <p:txBody>
            <a:bodyPr wrap="square" rtlCol="0">
              <a:spAutoFit/>
            </a:bodyPr>
            <a:lstStyle/>
            <a:p>
              <a:r>
                <a:rPr lang="en-US" sz="3800" b="1" u="sng" dirty="0">
                  <a:latin typeface="Adobe Kaiti Std R" panose="02020400000000000000" pitchFamily="18" charset="-128"/>
                  <a:ea typeface="Adobe Kaiti Std R" panose="02020400000000000000" pitchFamily="18" charset="-128"/>
                  <a:cs typeface="Arial" panose="020B0604020202020204" pitchFamily="34" charset="0"/>
                </a:rPr>
                <a:t>4. State Precession</a:t>
              </a:r>
              <a:endParaRPr lang="en-GB" sz="3800" b="1" u="sng" dirty="0">
                <a:latin typeface="Adobe Kaiti Std R" panose="02020400000000000000" pitchFamily="18" charset="-128"/>
                <a:ea typeface="Adobe Kaiti Std R" panose="02020400000000000000" pitchFamily="18" charset="-128"/>
                <a:cs typeface="Arial" panose="020B0604020202020204" pitchFamily="34" charset="0"/>
              </a:endParaRPr>
            </a:p>
          </p:txBody>
        </p:sp>
        <p:sp>
          <p:nvSpPr>
            <p:cNvPr id="93" name="Rectangle 92"/>
            <p:cNvSpPr/>
            <p:nvPr/>
          </p:nvSpPr>
          <p:spPr>
            <a:xfrm>
              <a:off x="20570062" y="10491242"/>
              <a:ext cx="11095471" cy="5936794"/>
            </a:xfrm>
            <a:prstGeom prst="rect">
              <a:avLst/>
            </a:prstGeom>
            <a:noFill/>
            <a:ln w="508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dobe Kaiti Std R" panose="02020400000000000000" pitchFamily="18" charset="-128"/>
                <a:ea typeface="Adobe Kaiti Std R" panose="02020400000000000000" pitchFamily="18" charset="-128"/>
              </a:endParaRPr>
            </a:p>
          </p:txBody>
        </p:sp>
      </p:grpSp>
      <p:sp>
        <p:nvSpPr>
          <p:cNvPr id="94" name="TextBox 93"/>
          <p:cNvSpPr txBox="1"/>
          <p:nvPr/>
        </p:nvSpPr>
        <p:spPr>
          <a:xfrm>
            <a:off x="23343005" y="20742614"/>
            <a:ext cx="6021639" cy="4154984"/>
          </a:xfrm>
          <a:prstGeom prst="rect">
            <a:avLst/>
          </a:prstGeom>
          <a:noFill/>
        </p:spPr>
        <p:txBody>
          <a:bodyPr wrap="square" rtlCol="0">
            <a:spAutoFit/>
          </a:bodyPr>
          <a:lstStyle/>
          <a:p>
            <a:r>
              <a:rPr lang="en-US" sz="2200" dirty="0">
                <a:latin typeface="Adobe Kaiti Std R" panose="02020400000000000000" pitchFamily="18" charset="-128"/>
                <a:ea typeface="Adobe Kaiti Std R" panose="02020400000000000000" pitchFamily="18" charset="-128"/>
              </a:rPr>
              <a:t>At the end of the interaction region, the final state is </a:t>
            </a:r>
            <a:r>
              <a:rPr lang="en-US" sz="2200" b="1" dirty="0">
                <a:latin typeface="Adobe Kaiti Std R" panose="02020400000000000000" pitchFamily="18" charset="-128"/>
                <a:ea typeface="Adobe Kaiti Std R" panose="02020400000000000000" pitchFamily="18" charset="-128"/>
              </a:rPr>
              <a:t>projected to a pair of orthogonal basis vectors </a:t>
            </a:r>
            <a:r>
              <a:rPr lang="en-US" sz="2200" dirty="0">
                <a:latin typeface="Adobe Kaiti Std R" panose="02020400000000000000" pitchFamily="18" charset="-128"/>
                <a:ea typeface="Adobe Kaiti Std R" panose="02020400000000000000" pitchFamily="18" charset="-128"/>
              </a:rPr>
              <a:t>by subjecting the molecules to a 703 nm probe laser (on the H-I transition) with linear polarization rapidly switched (200 kHz) between x and y. </a:t>
            </a:r>
          </a:p>
          <a:p>
            <a:endParaRPr lang="en-US" sz="2200" dirty="0">
              <a:latin typeface="Adobe Kaiti Std R" panose="02020400000000000000" pitchFamily="18" charset="-128"/>
              <a:ea typeface="Adobe Kaiti Std R" panose="02020400000000000000" pitchFamily="18" charset="-128"/>
            </a:endParaRPr>
          </a:p>
          <a:p>
            <a:r>
              <a:rPr lang="en-US" sz="2200" dirty="0">
                <a:latin typeface="Adobe Kaiti Std R" panose="02020400000000000000" pitchFamily="18" charset="-128"/>
                <a:ea typeface="Adobe Kaiti Std R" panose="02020400000000000000" pitchFamily="18" charset="-128"/>
              </a:rPr>
              <a:t>We </a:t>
            </a:r>
            <a:r>
              <a:rPr lang="en-US" sz="2200" b="1" dirty="0">
                <a:latin typeface="Adobe Kaiti Std R" panose="02020400000000000000" pitchFamily="18" charset="-128"/>
                <a:ea typeface="Adobe Kaiti Std R" panose="02020400000000000000" pitchFamily="18" charset="-128"/>
              </a:rPr>
              <a:t>collect the 512 nm fluorescence </a:t>
            </a:r>
            <a:r>
              <a:rPr lang="en-US" sz="2200" dirty="0">
                <a:latin typeface="Adobe Kaiti Std R" panose="02020400000000000000" pitchFamily="18" charset="-128"/>
                <a:ea typeface="Adobe Kaiti Std R" panose="02020400000000000000" pitchFamily="18" charset="-128"/>
              </a:rPr>
              <a:t>using PMTs as the molecules in the short-lived I-state decay back to the ground state.</a:t>
            </a:r>
          </a:p>
          <a:p>
            <a:endParaRPr lang="en-US" sz="2200" dirty="0">
              <a:latin typeface="Adobe Kaiti Std R" panose="02020400000000000000" pitchFamily="18" charset="-128"/>
              <a:ea typeface="Adobe Kaiti Std R" panose="02020400000000000000" pitchFamily="18" charset="-128"/>
            </a:endParaRPr>
          </a:p>
          <a:p>
            <a:r>
              <a:rPr lang="en-US" sz="2200" dirty="0">
                <a:latin typeface="Adobe Kaiti Std R" panose="02020400000000000000" pitchFamily="18" charset="-128"/>
                <a:ea typeface="Adobe Kaiti Std R" panose="02020400000000000000" pitchFamily="18" charset="-128"/>
              </a:rPr>
              <a:t> </a:t>
            </a:r>
            <a:endParaRPr lang="en-GB" sz="2800" dirty="0">
              <a:latin typeface="Adobe Kaiti Std R" panose="02020400000000000000" pitchFamily="18" charset="-128"/>
              <a:ea typeface="Adobe Kaiti Std R" panose="02020400000000000000" pitchFamily="18" charset="-128"/>
            </a:endParaRPr>
          </a:p>
        </p:txBody>
      </p:sp>
      <p:grpSp>
        <p:nvGrpSpPr>
          <p:cNvPr id="47" name="Group 46"/>
          <p:cNvGrpSpPr/>
          <p:nvPr/>
        </p:nvGrpSpPr>
        <p:grpSpPr>
          <a:xfrm>
            <a:off x="13977698" y="22692931"/>
            <a:ext cx="4314233" cy="2003614"/>
            <a:chOff x="13977698" y="22692931"/>
            <a:chExt cx="4314233" cy="2003614"/>
          </a:xfrm>
        </p:grpSpPr>
        <p:pic>
          <p:nvPicPr>
            <p:cNvPr id="36" name="Graphic 35"/>
            <p:cNvPicPr>
              <a:picLocks noChangeAspect="1"/>
            </p:cNvPicPr>
            <p:nvPr/>
          </p:nvPicPr>
          <p:blipFill>
            <a:blip r:embed="rId145" cstate="print">
              <a:extLst>
                <a:ext uri="{96DAC541-7B7A-43D3-8B79-37D633B846F1}">
                  <asvg:svgBlip xmlns:asvg="http://schemas.microsoft.com/office/drawing/2016/SVG/main" r:embed="rId146"/>
                </a:ext>
              </a:extLst>
            </a:blip>
            <a:stretch>
              <a:fillRect/>
            </a:stretch>
          </p:blipFill>
          <p:spPr>
            <a:xfrm>
              <a:off x="13977698" y="22692931"/>
              <a:ext cx="4314233" cy="2003614"/>
            </a:xfrm>
            <a:prstGeom prst="rect">
              <a:avLst/>
            </a:prstGeom>
          </p:spPr>
        </p:pic>
        <p:grpSp>
          <p:nvGrpSpPr>
            <p:cNvPr id="46" name="Group 45"/>
            <p:cNvGrpSpPr>
              <a:grpSpLocks noChangeAspect="1"/>
            </p:cNvGrpSpPr>
            <p:nvPr>
              <p:custDataLst>
                <p:tags r:id="rId126"/>
              </p:custDataLst>
            </p:nvPr>
          </p:nvGrpSpPr>
          <p:grpSpPr>
            <a:xfrm>
              <a:off x="16456036" y="23098126"/>
              <a:ext cx="771525" cy="431800"/>
              <a:chOff x="16456036" y="23098126"/>
              <a:chExt cx="771525" cy="431800"/>
            </a:xfrm>
          </p:grpSpPr>
          <p:sp>
            <p:nvSpPr>
              <p:cNvPr id="37" name="Freeform 15"/>
              <p:cNvSpPr>
                <a:spLocks/>
              </p:cNvSpPr>
              <p:nvPr>
                <p:custDataLst>
                  <p:tags r:id="rId127"/>
                </p:custDataLst>
              </p:nvPr>
            </p:nvSpPr>
            <p:spPr bwMode="auto">
              <a:xfrm>
                <a:off x="16456036" y="23099714"/>
                <a:ext cx="242888" cy="349250"/>
              </a:xfrm>
              <a:custGeom>
                <a:avLst/>
                <a:gdLst>
                  <a:gd name="T0" fmla="*/ 106 w 268"/>
                  <a:gd name="T1" fmla="*/ 171 h 363"/>
                  <a:gd name="T2" fmla="*/ 0 w 268"/>
                  <a:gd name="T3" fmla="*/ 301 h 363"/>
                  <a:gd name="T4" fmla="*/ 85 w 268"/>
                  <a:gd name="T5" fmla="*/ 363 h 363"/>
                  <a:gd name="T6" fmla="*/ 235 w 268"/>
                  <a:gd name="T7" fmla="*/ 273 h 363"/>
                  <a:gd name="T8" fmla="*/ 230 w 268"/>
                  <a:gd name="T9" fmla="*/ 270 h 363"/>
                  <a:gd name="T10" fmla="*/ 193 w 268"/>
                  <a:gd name="T11" fmla="*/ 292 h 363"/>
                  <a:gd name="T12" fmla="*/ 117 w 268"/>
                  <a:gd name="T13" fmla="*/ 335 h 363"/>
                  <a:gd name="T14" fmla="*/ 43 w 268"/>
                  <a:gd name="T15" fmla="*/ 279 h 363"/>
                  <a:gd name="T16" fmla="*/ 149 w 268"/>
                  <a:gd name="T17" fmla="*/ 178 h 363"/>
                  <a:gd name="T18" fmla="*/ 190 w 268"/>
                  <a:gd name="T19" fmla="*/ 154 h 363"/>
                  <a:gd name="T20" fmla="*/ 185 w 268"/>
                  <a:gd name="T21" fmla="*/ 151 h 363"/>
                  <a:gd name="T22" fmla="*/ 101 w 268"/>
                  <a:gd name="T23" fmla="*/ 93 h 363"/>
                  <a:gd name="T24" fmla="*/ 178 w 268"/>
                  <a:gd name="T25" fmla="*/ 27 h 363"/>
                  <a:gd name="T26" fmla="*/ 226 w 268"/>
                  <a:gd name="T27" fmla="*/ 55 h 363"/>
                  <a:gd name="T28" fmla="*/ 220 w 268"/>
                  <a:gd name="T29" fmla="*/ 73 h 363"/>
                  <a:gd name="T30" fmla="*/ 217 w 268"/>
                  <a:gd name="T31" fmla="*/ 78 h 363"/>
                  <a:gd name="T32" fmla="*/ 222 w 268"/>
                  <a:gd name="T33" fmla="*/ 82 h 363"/>
                  <a:gd name="T34" fmla="*/ 268 w 268"/>
                  <a:gd name="T35" fmla="*/ 34 h 363"/>
                  <a:gd name="T36" fmla="*/ 211 w 268"/>
                  <a:gd name="T37" fmla="*/ 0 h 363"/>
                  <a:gd name="T38" fmla="*/ 59 w 268"/>
                  <a:gd name="T39" fmla="*/ 115 h 363"/>
                  <a:gd name="T40" fmla="*/ 106 w 268"/>
                  <a:gd name="T41" fmla="*/ 171 h 3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68" h="363">
                    <a:moveTo>
                      <a:pt x="106" y="171"/>
                    </a:moveTo>
                    <a:cubicBezTo>
                      <a:pt x="6" y="224"/>
                      <a:pt x="0" y="289"/>
                      <a:pt x="0" y="301"/>
                    </a:cubicBezTo>
                    <a:cubicBezTo>
                      <a:pt x="0" y="339"/>
                      <a:pt x="37" y="363"/>
                      <a:pt x="85" y="363"/>
                    </a:cubicBezTo>
                    <a:cubicBezTo>
                      <a:pt x="168" y="363"/>
                      <a:pt x="235" y="284"/>
                      <a:pt x="235" y="273"/>
                    </a:cubicBezTo>
                    <a:cubicBezTo>
                      <a:pt x="235" y="270"/>
                      <a:pt x="232" y="270"/>
                      <a:pt x="230" y="270"/>
                    </a:cubicBezTo>
                    <a:cubicBezTo>
                      <a:pt x="224" y="270"/>
                      <a:pt x="205" y="276"/>
                      <a:pt x="193" y="292"/>
                    </a:cubicBezTo>
                    <a:cubicBezTo>
                      <a:pt x="183" y="306"/>
                      <a:pt x="162" y="335"/>
                      <a:pt x="117" y="335"/>
                    </a:cubicBezTo>
                    <a:cubicBezTo>
                      <a:pt x="82" y="335"/>
                      <a:pt x="43" y="317"/>
                      <a:pt x="43" y="279"/>
                    </a:cubicBezTo>
                    <a:cubicBezTo>
                      <a:pt x="43" y="255"/>
                      <a:pt x="71" y="181"/>
                      <a:pt x="149" y="178"/>
                    </a:cubicBezTo>
                    <a:cubicBezTo>
                      <a:pt x="173" y="177"/>
                      <a:pt x="190" y="160"/>
                      <a:pt x="190" y="154"/>
                    </a:cubicBezTo>
                    <a:cubicBezTo>
                      <a:pt x="190" y="151"/>
                      <a:pt x="188" y="151"/>
                      <a:pt x="185" y="151"/>
                    </a:cubicBezTo>
                    <a:cubicBezTo>
                      <a:pt x="115" y="148"/>
                      <a:pt x="101" y="113"/>
                      <a:pt x="101" y="93"/>
                    </a:cubicBezTo>
                    <a:cubicBezTo>
                      <a:pt x="101" y="82"/>
                      <a:pt x="109" y="27"/>
                      <a:pt x="178" y="27"/>
                    </a:cubicBezTo>
                    <a:cubicBezTo>
                      <a:pt x="188" y="27"/>
                      <a:pt x="226" y="29"/>
                      <a:pt x="226" y="55"/>
                    </a:cubicBezTo>
                    <a:cubicBezTo>
                      <a:pt x="226" y="63"/>
                      <a:pt x="222" y="70"/>
                      <a:pt x="220" y="73"/>
                    </a:cubicBezTo>
                    <a:cubicBezTo>
                      <a:pt x="219" y="74"/>
                      <a:pt x="217" y="77"/>
                      <a:pt x="217" y="78"/>
                    </a:cubicBezTo>
                    <a:cubicBezTo>
                      <a:pt x="217" y="82"/>
                      <a:pt x="221" y="82"/>
                      <a:pt x="222" y="82"/>
                    </a:cubicBezTo>
                    <a:cubicBezTo>
                      <a:pt x="237" y="82"/>
                      <a:pt x="268" y="62"/>
                      <a:pt x="268" y="34"/>
                    </a:cubicBezTo>
                    <a:cubicBezTo>
                      <a:pt x="268" y="4"/>
                      <a:pt x="234" y="0"/>
                      <a:pt x="211" y="0"/>
                    </a:cubicBezTo>
                    <a:cubicBezTo>
                      <a:pt x="143" y="0"/>
                      <a:pt x="59" y="54"/>
                      <a:pt x="59" y="115"/>
                    </a:cubicBezTo>
                    <a:cubicBezTo>
                      <a:pt x="59" y="144"/>
                      <a:pt x="81" y="162"/>
                      <a:pt x="106" y="171"/>
                    </a:cubicBezTo>
                  </a:path>
                </a:pathLst>
              </a:custGeom>
              <a:solidFill>
                <a:srgbClr val="000000"/>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 name="Freeform 16"/>
              <p:cNvSpPr>
                <a:spLocks/>
              </p:cNvSpPr>
              <p:nvPr>
                <p:custDataLst>
                  <p:tags r:id="rId128"/>
                </p:custDataLst>
              </p:nvPr>
            </p:nvSpPr>
            <p:spPr bwMode="auto">
              <a:xfrm>
                <a:off x="16762424" y="23387051"/>
                <a:ext cx="52388" cy="142875"/>
              </a:xfrm>
              <a:custGeom>
                <a:avLst/>
                <a:gdLst>
                  <a:gd name="T0" fmla="*/ 58 w 58"/>
                  <a:gd name="T1" fmla="*/ 52 h 149"/>
                  <a:gd name="T2" fmla="*/ 26 w 58"/>
                  <a:gd name="T3" fmla="*/ 0 h 149"/>
                  <a:gd name="T4" fmla="*/ 0 w 58"/>
                  <a:gd name="T5" fmla="*/ 26 h 149"/>
                  <a:gd name="T6" fmla="*/ 26 w 58"/>
                  <a:gd name="T7" fmla="*/ 53 h 149"/>
                  <a:gd name="T8" fmla="*/ 44 w 58"/>
                  <a:gd name="T9" fmla="*/ 46 h 149"/>
                  <a:gd name="T10" fmla="*/ 46 w 58"/>
                  <a:gd name="T11" fmla="*/ 45 h 149"/>
                  <a:gd name="T12" fmla="*/ 47 w 58"/>
                  <a:gd name="T13" fmla="*/ 52 h 149"/>
                  <a:gd name="T14" fmla="*/ 13 w 58"/>
                  <a:gd name="T15" fmla="*/ 136 h 149"/>
                  <a:gd name="T16" fmla="*/ 8 w 58"/>
                  <a:gd name="T17" fmla="*/ 144 h 149"/>
                  <a:gd name="T18" fmla="*/ 13 w 58"/>
                  <a:gd name="T19" fmla="*/ 149 h 149"/>
                  <a:gd name="T20" fmla="*/ 58 w 58"/>
                  <a:gd name="T21" fmla="*/ 52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 h="149">
                    <a:moveTo>
                      <a:pt x="58" y="52"/>
                    </a:moveTo>
                    <a:cubicBezTo>
                      <a:pt x="58" y="19"/>
                      <a:pt x="46" y="0"/>
                      <a:pt x="26" y="0"/>
                    </a:cubicBezTo>
                    <a:cubicBezTo>
                      <a:pt x="10" y="0"/>
                      <a:pt x="0" y="12"/>
                      <a:pt x="0" y="26"/>
                    </a:cubicBezTo>
                    <a:cubicBezTo>
                      <a:pt x="0" y="40"/>
                      <a:pt x="10" y="53"/>
                      <a:pt x="26" y="53"/>
                    </a:cubicBezTo>
                    <a:cubicBezTo>
                      <a:pt x="32" y="53"/>
                      <a:pt x="39" y="51"/>
                      <a:pt x="44" y="46"/>
                    </a:cubicBezTo>
                    <a:cubicBezTo>
                      <a:pt x="45" y="45"/>
                      <a:pt x="46" y="45"/>
                      <a:pt x="46" y="45"/>
                    </a:cubicBezTo>
                    <a:cubicBezTo>
                      <a:pt x="47" y="45"/>
                      <a:pt x="47" y="45"/>
                      <a:pt x="47" y="52"/>
                    </a:cubicBezTo>
                    <a:cubicBezTo>
                      <a:pt x="47" y="89"/>
                      <a:pt x="30" y="119"/>
                      <a:pt x="13" y="136"/>
                    </a:cubicBezTo>
                    <a:cubicBezTo>
                      <a:pt x="8" y="141"/>
                      <a:pt x="8" y="142"/>
                      <a:pt x="8" y="144"/>
                    </a:cubicBezTo>
                    <a:cubicBezTo>
                      <a:pt x="8" y="147"/>
                      <a:pt x="10" y="149"/>
                      <a:pt x="13" y="149"/>
                    </a:cubicBezTo>
                    <a:cubicBezTo>
                      <a:pt x="18" y="149"/>
                      <a:pt x="58" y="111"/>
                      <a:pt x="58" y="52"/>
                    </a:cubicBezTo>
                  </a:path>
                </a:pathLst>
              </a:custGeom>
              <a:solidFill>
                <a:srgbClr val="000000"/>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 name="Freeform 17"/>
              <p:cNvSpPr>
                <a:spLocks/>
              </p:cNvSpPr>
              <p:nvPr>
                <p:custDataLst>
                  <p:tags r:id="rId129"/>
                </p:custDataLst>
              </p:nvPr>
            </p:nvSpPr>
            <p:spPr bwMode="auto">
              <a:xfrm>
                <a:off x="16938636" y="23098126"/>
                <a:ext cx="288925" cy="350838"/>
              </a:xfrm>
              <a:custGeom>
                <a:avLst/>
                <a:gdLst>
                  <a:gd name="T0" fmla="*/ 124 w 317"/>
                  <a:gd name="T1" fmla="*/ 14 h 364"/>
                  <a:gd name="T2" fmla="*/ 125 w 317"/>
                  <a:gd name="T3" fmla="*/ 6 h 364"/>
                  <a:gd name="T4" fmla="*/ 120 w 317"/>
                  <a:gd name="T5" fmla="*/ 1 h 364"/>
                  <a:gd name="T6" fmla="*/ 89 w 317"/>
                  <a:gd name="T7" fmla="*/ 13 h 364"/>
                  <a:gd name="T8" fmla="*/ 48 w 317"/>
                  <a:gd name="T9" fmla="*/ 43 h 364"/>
                  <a:gd name="T10" fmla="*/ 53 w 317"/>
                  <a:gd name="T11" fmla="*/ 46 h 364"/>
                  <a:gd name="T12" fmla="*/ 81 w 317"/>
                  <a:gd name="T13" fmla="*/ 35 h 364"/>
                  <a:gd name="T14" fmla="*/ 55 w 317"/>
                  <a:gd name="T15" fmla="*/ 191 h 364"/>
                  <a:gd name="T16" fmla="*/ 2 w 317"/>
                  <a:gd name="T17" fmla="*/ 354 h 364"/>
                  <a:gd name="T18" fmla="*/ 0 w 317"/>
                  <a:gd name="T19" fmla="*/ 360 h 364"/>
                  <a:gd name="T20" fmla="*/ 5 w 317"/>
                  <a:gd name="T21" fmla="*/ 364 h 364"/>
                  <a:gd name="T22" fmla="*/ 42 w 317"/>
                  <a:gd name="T23" fmla="*/ 341 h 364"/>
                  <a:gd name="T24" fmla="*/ 82 w 317"/>
                  <a:gd name="T25" fmla="*/ 235 h 364"/>
                  <a:gd name="T26" fmla="*/ 147 w 317"/>
                  <a:gd name="T27" fmla="*/ 75 h 364"/>
                  <a:gd name="T28" fmla="*/ 223 w 317"/>
                  <a:gd name="T29" fmla="*/ 28 h 364"/>
                  <a:gd name="T30" fmla="*/ 274 w 317"/>
                  <a:gd name="T31" fmla="*/ 72 h 364"/>
                  <a:gd name="T32" fmla="*/ 175 w 317"/>
                  <a:gd name="T33" fmla="*/ 149 h 364"/>
                  <a:gd name="T34" fmla="*/ 134 w 317"/>
                  <a:gd name="T35" fmla="*/ 176 h 364"/>
                  <a:gd name="T36" fmla="*/ 139 w 317"/>
                  <a:gd name="T37" fmla="*/ 179 h 364"/>
                  <a:gd name="T38" fmla="*/ 163 w 317"/>
                  <a:gd name="T39" fmla="*/ 177 h 364"/>
                  <a:gd name="T40" fmla="*/ 255 w 317"/>
                  <a:gd name="T41" fmla="*/ 254 h 364"/>
                  <a:gd name="T42" fmla="*/ 156 w 317"/>
                  <a:gd name="T43" fmla="*/ 336 h 364"/>
                  <a:gd name="T44" fmla="*/ 93 w 317"/>
                  <a:gd name="T45" fmla="*/ 308 h 364"/>
                  <a:gd name="T46" fmla="*/ 86 w 317"/>
                  <a:gd name="T47" fmla="*/ 305 h 364"/>
                  <a:gd name="T48" fmla="*/ 50 w 317"/>
                  <a:gd name="T49" fmla="*/ 329 h 364"/>
                  <a:gd name="T50" fmla="*/ 123 w 317"/>
                  <a:gd name="T51" fmla="*/ 364 h 364"/>
                  <a:gd name="T52" fmla="*/ 297 w 317"/>
                  <a:gd name="T53" fmla="*/ 233 h 364"/>
                  <a:gd name="T54" fmla="*/ 218 w 317"/>
                  <a:gd name="T55" fmla="*/ 151 h 364"/>
                  <a:gd name="T56" fmla="*/ 317 w 317"/>
                  <a:gd name="T57" fmla="*/ 51 h 364"/>
                  <a:gd name="T58" fmla="*/ 256 w 317"/>
                  <a:gd name="T59" fmla="*/ 0 h 364"/>
                  <a:gd name="T60" fmla="*/ 114 w 317"/>
                  <a:gd name="T61" fmla="*/ 80 h 364"/>
                  <a:gd name="T62" fmla="*/ 124 w 317"/>
                  <a:gd name="T63" fmla="*/ 14 h 3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17" h="364">
                    <a:moveTo>
                      <a:pt x="124" y="14"/>
                    </a:moveTo>
                    <a:cubicBezTo>
                      <a:pt x="125" y="8"/>
                      <a:pt x="125" y="7"/>
                      <a:pt x="125" y="6"/>
                    </a:cubicBezTo>
                    <a:cubicBezTo>
                      <a:pt x="125" y="2"/>
                      <a:pt x="124" y="1"/>
                      <a:pt x="120" y="1"/>
                    </a:cubicBezTo>
                    <a:cubicBezTo>
                      <a:pt x="114" y="1"/>
                      <a:pt x="99" y="8"/>
                      <a:pt x="89" y="13"/>
                    </a:cubicBezTo>
                    <a:cubicBezTo>
                      <a:pt x="66" y="25"/>
                      <a:pt x="48" y="34"/>
                      <a:pt x="48" y="43"/>
                    </a:cubicBezTo>
                    <a:cubicBezTo>
                      <a:pt x="48" y="46"/>
                      <a:pt x="51" y="46"/>
                      <a:pt x="53" y="46"/>
                    </a:cubicBezTo>
                    <a:cubicBezTo>
                      <a:pt x="59" y="46"/>
                      <a:pt x="72" y="39"/>
                      <a:pt x="81" y="35"/>
                    </a:cubicBezTo>
                    <a:cubicBezTo>
                      <a:pt x="75" y="84"/>
                      <a:pt x="63" y="148"/>
                      <a:pt x="55" y="191"/>
                    </a:cubicBezTo>
                    <a:cubicBezTo>
                      <a:pt x="36" y="275"/>
                      <a:pt x="27" y="306"/>
                      <a:pt x="2" y="354"/>
                    </a:cubicBezTo>
                    <a:cubicBezTo>
                      <a:pt x="0" y="359"/>
                      <a:pt x="0" y="360"/>
                      <a:pt x="0" y="360"/>
                    </a:cubicBezTo>
                    <a:cubicBezTo>
                      <a:pt x="0" y="364"/>
                      <a:pt x="4" y="364"/>
                      <a:pt x="5" y="364"/>
                    </a:cubicBezTo>
                    <a:cubicBezTo>
                      <a:pt x="13" y="364"/>
                      <a:pt x="34" y="355"/>
                      <a:pt x="42" y="341"/>
                    </a:cubicBezTo>
                    <a:cubicBezTo>
                      <a:pt x="48" y="329"/>
                      <a:pt x="67" y="293"/>
                      <a:pt x="82" y="235"/>
                    </a:cubicBezTo>
                    <a:cubicBezTo>
                      <a:pt x="93" y="192"/>
                      <a:pt x="112" y="127"/>
                      <a:pt x="147" y="75"/>
                    </a:cubicBezTo>
                    <a:cubicBezTo>
                      <a:pt x="170" y="43"/>
                      <a:pt x="191" y="28"/>
                      <a:pt x="223" y="28"/>
                    </a:cubicBezTo>
                    <a:cubicBezTo>
                      <a:pt x="250" y="28"/>
                      <a:pt x="274" y="45"/>
                      <a:pt x="274" y="72"/>
                    </a:cubicBezTo>
                    <a:cubicBezTo>
                      <a:pt x="274" y="116"/>
                      <a:pt x="227" y="132"/>
                      <a:pt x="175" y="149"/>
                    </a:cubicBezTo>
                    <a:cubicBezTo>
                      <a:pt x="169" y="151"/>
                      <a:pt x="134" y="163"/>
                      <a:pt x="134" y="176"/>
                    </a:cubicBezTo>
                    <a:cubicBezTo>
                      <a:pt x="134" y="179"/>
                      <a:pt x="138" y="179"/>
                      <a:pt x="139" y="179"/>
                    </a:cubicBezTo>
                    <a:cubicBezTo>
                      <a:pt x="141" y="179"/>
                      <a:pt x="153" y="177"/>
                      <a:pt x="163" y="177"/>
                    </a:cubicBezTo>
                    <a:cubicBezTo>
                      <a:pt x="214" y="177"/>
                      <a:pt x="255" y="207"/>
                      <a:pt x="255" y="254"/>
                    </a:cubicBezTo>
                    <a:cubicBezTo>
                      <a:pt x="255" y="316"/>
                      <a:pt x="202" y="336"/>
                      <a:pt x="156" y="336"/>
                    </a:cubicBezTo>
                    <a:cubicBezTo>
                      <a:pt x="118" y="336"/>
                      <a:pt x="99" y="315"/>
                      <a:pt x="93" y="308"/>
                    </a:cubicBezTo>
                    <a:cubicBezTo>
                      <a:pt x="91" y="306"/>
                      <a:pt x="90" y="305"/>
                      <a:pt x="86" y="305"/>
                    </a:cubicBezTo>
                    <a:cubicBezTo>
                      <a:pt x="75" y="305"/>
                      <a:pt x="50" y="320"/>
                      <a:pt x="50" y="329"/>
                    </a:cubicBezTo>
                    <a:cubicBezTo>
                      <a:pt x="50" y="331"/>
                      <a:pt x="69" y="364"/>
                      <a:pt x="123" y="364"/>
                    </a:cubicBezTo>
                    <a:cubicBezTo>
                      <a:pt x="194" y="364"/>
                      <a:pt x="297" y="314"/>
                      <a:pt x="297" y="233"/>
                    </a:cubicBezTo>
                    <a:cubicBezTo>
                      <a:pt x="297" y="192"/>
                      <a:pt x="269" y="160"/>
                      <a:pt x="218" y="151"/>
                    </a:cubicBezTo>
                    <a:cubicBezTo>
                      <a:pt x="258" y="134"/>
                      <a:pt x="317" y="98"/>
                      <a:pt x="317" y="51"/>
                    </a:cubicBezTo>
                    <a:cubicBezTo>
                      <a:pt x="317" y="22"/>
                      <a:pt x="293" y="0"/>
                      <a:pt x="256" y="0"/>
                    </a:cubicBezTo>
                    <a:cubicBezTo>
                      <a:pt x="239" y="0"/>
                      <a:pt x="175" y="5"/>
                      <a:pt x="114" y="80"/>
                    </a:cubicBezTo>
                    <a:lnTo>
                      <a:pt x="124" y="14"/>
                    </a:lnTo>
                  </a:path>
                </a:pathLst>
              </a:custGeom>
              <a:solidFill>
                <a:srgbClr val="000000"/>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grpSp>
        <p:nvGrpSpPr>
          <p:cNvPr id="26" name="Group 25"/>
          <p:cNvGrpSpPr>
            <a:grpSpLocks noChangeAspect="1"/>
          </p:cNvGrpSpPr>
          <p:nvPr>
            <p:custDataLst>
              <p:tags r:id="rId1"/>
            </p:custDataLst>
          </p:nvPr>
        </p:nvGrpSpPr>
        <p:grpSpPr>
          <a:xfrm>
            <a:off x="18238788" y="23963313"/>
            <a:ext cx="503237" cy="439738"/>
            <a:chOff x="18238788" y="23963313"/>
            <a:chExt cx="503237" cy="439738"/>
          </a:xfrm>
        </p:grpSpPr>
        <p:sp>
          <p:nvSpPr>
            <p:cNvPr id="19" name="Freeform 7"/>
            <p:cNvSpPr>
              <a:spLocks/>
            </p:cNvSpPr>
            <p:nvPr>
              <p:custDataLst>
                <p:tags r:id="rId124"/>
              </p:custDataLst>
            </p:nvPr>
          </p:nvSpPr>
          <p:spPr bwMode="auto">
            <a:xfrm>
              <a:off x="18238788" y="23977601"/>
              <a:ext cx="196850" cy="323850"/>
            </a:xfrm>
            <a:custGeom>
              <a:avLst/>
              <a:gdLst>
                <a:gd name="T0" fmla="*/ 39 w 199"/>
                <a:gd name="T1" fmla="*/ 294 h 332"/>
                <a:gd name="T2" fmla="*/ 91 w 199"/>
                <a:gd name="T3" fmla="*/ 243 h 332"/>
                <a:gd name="T4" fmla="*/ 199 w 199"/>
                <a:gd name="T5" fmla="*/ 97 h 332"/>
                <a:gd name="T6" fmla="*/ 93 w 199"/>
                <a:gd name="T7" fmla="*/ 0 h 332"/>
                <a:gd name="T8" fmla="*/ 0 w 199"/>
                <a:gd name="T9" fmla="*/ 90 h 332"/>
                <a:gd name="T10" fmla="*/ 27 w 199"/>
                <a:gd name="T11" fmla="*/ 118 h 332"/>
                <a:gd name="T12" fmla="*/ 53 w 199"/>
                <a:gd name="T13" fmla="*/ 92 h 332"/>
                <a:gd name="T14" fmla="*/ 26 w 199"/>
                <a:gd name="T15" fmla="*/ 66 h 332"/>
                <a:gd name="T16" fmla="*/ 20 w 199"/>
                <a:gd name="T17" fmla="*/ 66 h 332"/>
                <a:gd name="T18" fmla="*/ 87 w 199"/>
                <a:gd name="T19" fmla="*/ 15 h 332"/>
                <a:gd name="T20" fmla="*/ 154 w 199"/>
                <a:gd name="T21" fmla="*/ 97 h 332"/>
                <a:gd name="T22" fmla="*/ 101 w 199"/>
                <a:gd name="T23" fmla="*/ 207 h 332"/>
                <a:gd name="T24" fmla="*/ 6 w 199"/>
                <a:gd name="T25" fmla="*/ 314 h 332"/>
                <a:gd name="T26" fmla="*/ 0 w 199"/>
                <a:gd name="T27" fmla="*/ 332 h 332"/>
                <a:gd name="T28" fmla="*/ 185 w 199"/>
                <a:gd name="T29" fmla="*/ 332 h 332"/>
                <a:gd name="T30" fmla="*/ 199 w 199"/>
                <a:gd name="T31" fmla="*/ 246 h 332"/>
                <a:gd name="T32" fmla="*/ 187 w 199"/>
                <a:gd name="T33" fmla="*/ 246 h 332"/>
                <a:gd name="T34" fmla="*/ 176 w 199"/>
                <a:gd name="T35" fmla="*/ 290 h 332"/>
                <a:gd name="T36" fmla="*/ 128 w 199"/>
                <a:gd name="T37" fmla="*/ 294 h 332"/>
                <a:gd name="T38" fmla="*/ 39 w 199"/>
                <a:gd name="T39" fmla="*/ 294 h 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99" h="332">
                  <a:moveTo>
                    <a:pt x="39" y="294"/>
                  </a:moveTo>
                  <a:lnTo>
                    <a:pt x="91" y="243"/>
                  </a:lnTo>
                  <a:cubicBezTo>
                    <a:pt x="169" y="174"/>
                    <a:pt x="199" y="147"/>
                    <a:pt x="199" y="97"/>
                  </a:cubicBezTo>
                  <a:cubicBezTo>
                    <a:pt x="199" y="40"/>
                    <a:pt x="154" y="0"/>
                    <a:pt x="93" y="0"/>
                  </a:cubicBezTo>
                  <a:cubicBezTo>
                    <a:pt x="37" y="0"/>
                    <a:pt x="0" y="46"/>
                    <a:pt x="0" y="90"/>
                  </a:cubicBezTo>
                  <a:cubicBezTo>
                    <a:pt x="0" y="118"/>
                    <a:pt x="25" y="118"/>
                    <a:pt x="27" y="118"/>
                  </a:cubicBezTo>
                  <a:cubicBezTo>
                    <a:pt x="35" y="118"/>
                    <a:pt x="53" y="112"/>
                    <a:pt x="53" y="92"/>
                  </a:cubicBezTo>
                  <a:cubicBezTo>
                    <a:pt x="53" y="79"/>
                    <a:pt x="44" y="66"/>
                    <a:pt x="26" y="66"/>
                  </a:cubicBezTo>
                  <a:cubicBezTo>
                    <a:pt x="22" y="66"/>
                    <a:pt x="21" y="66"/>
                    <a:pt x="20" y="66"/>
                  </a:cubicBezTo>
                  <a:cubicBezTo>
                    <a:pt x="31" y="34"/>
                    <a:pt x="58" y="15"/>
                    <a:pt x="87" y="15"/>
                  </a:cubicBezTo>
                  <a:cubicBezTo>
                    <a:pt x="132" y="15"/>
                    <a:pt x="154" y="56"/>
                    <a:pt x="154" y="97"/>
                  </a:cubicBezTo>
                  <a:cubicBezTo>
                    <a:pt x="154" y="137"/>
                    <a:pt x="129" y="176"/>
                    <a:pt x="101" y="207"/>
                  </a:cubicBezTo>
                  <a:lnTo>
                    <a:pt x="6" y="314"/>
                  </a:lnTo>
                  <a:cubicBezTo>
                    <a:pt x="0" y="319"/>
                    <a:pt x="0" y="320"/>
                    <a:pt x="0" y="332"/>
                  </a:cubicBezTo>
                  <a:lnTo>
                    <a:pt x="185" y="332"/>
                  </a:lnTo>
                  <a:lnTo>
                    <a:pt x="199" y="246"/>
                  </a:lnTo>
                  <a:lnTo>
                    <a:pt x="187" y="246"/>
                  </a:lnTo>
                  <a:cubicBezTo>
                    <a:pt x="184" y="261"/>
                    <a:pt x="181" y="283"/>
                    <a:pt x="176" y="290"/>
                  </a:cubicBezTo>
                  <a:cubicBezTo>
                    <a:pt x="172" y="294"/>
                    <a:pt x="139" y="294"/>
                    <a:pt x="128" y="294"/>
                  </a:cubicBezTo>
                  <a:lnTo>
                    <a:pt x="39" y="294"/>
                  </a:lnTo>
                </a:path>
              </a:pathLst>
            </a:custGeom>
            <a:solidFill>
              <a:srgbClr val="000000"/>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Freeform 8"/>
            <p:cNvSpPr>
              <a:spLocks noEditPoints="1"/>
            </p:cNvSpPr>
            <p:nvPr>
              <p:custDataLst>
                <p:tags r:id="rId125"/>
              </p:custDataLst>
            </p:nvPr>
          </p:nvSpPr>
          <p:spPr bwMode="auto">
            <a:xfrm>
              <a:off x="18484850" y="23963313"/>
              <a:ext cx="257175" cy="439738"/>
            </a:xfrm>
            <a:custGeom>
              <a:avLst/>
              <a:gdLst>
                <a:gd name="T0" fmla="*/ 193 w 261"/>
                <a:gd name="T1" fmla="*/ 12 h 449"/>
                <a:gd name="T2" fmla="*/ 195 w 261"/>
                <a:gd name="T3" fmla="*/ 5 h 449"/>
                <a:gd name="T4" fmla="*/ 189 w 261"/>
                <a:gd name="T5" fmla="*/ 0 h 449"/>
                <a:gd name="T6" fmla="*/ 181 w 261"/>
                <a:gd name="T7" fmla="*/ 10 h 449"/>
                <a:gd name="T8" fmla="*/ 152 w 261"/>
                <a:gd name="T9" fmla="*/ 125 h 449"/>
                <a:gd name="T10" fmla="*/ 0 w 261"/>
                <a:gd name="T11" fmla="*/ 262 h 449"/>
                <a:gd name="T12" fmla="*/ 96 w 261"/>
                <a:gd name="T13" fmla="*/ 352 h 449"/>
                <a:gd name="T14" fmla="*/ 84 w 261"/>
                <a:gd name="T15" fmla="*/ 399 h 449"/>
                <a:gd name="T16" fmla="*/ 73 w 261"/>
                <a:gd name="T17" fmla="*/ 443 h 449"/>
                <a:gd name="T18" fmla="*/ 79 w 261"/>
                <a:gd name="T19" fmla="*/ 449 h 449"/>
                <a:gd name="T20" fmla="*/ 84 w 261"/>
                <a:gd name="T21" fmla="*/ 447 h 449"/>
                <a:gd name="T22" fmla="*/ 90 w 261"/>
                <a:gd name="T23" fmla="*/ 427 h 449"/>
                <a:gd name="T24" fmla="*/ 108 w 261"/>
                <a:gd name="T25" fmla="*/ 352 h 449"/>
                <a:gd name="T26" fmla="*/ 261 w 261"/>
                <a:gd name="T27" fmla="*/ 216 h 449"/>
                <a:gd name="T28" fmla="*/ 165 w 261"/>
                <a:gd name="T29" fmla="*/ 125 h 449"/>
                <a:gd name="T30" fmla="*/ 193 w 261"/>
                <a:gd name="T31" fmla="*/ 12 h 449"/>
                <a:gd name="T32" fmla="*/ 98 w 261"/>
                <a:gd name="T33" fmla="*/ 341 h 449"/>
                <a:gd name="T34" fmla="*/ 32 w 261"/>
                <a:gd name="T35" fmla="*/ 273 h 449"/>
                <a:gd name="T36" fmla="*/ 149 w 261"/>
                <a:gd name="T37" fmla="*/ 136 h 449"/>
                <a:gd name="T38" fmla="*/ 98 w 261"/>
                <a:gd name="T39" fmla="*/ 341 h 449"/>
                <a:gd name="T40" fmla="*/ 162 w 261"/>
                <a:gd name="T41" fmla="*/ 136 h 449"/>
                <a:gd name="T42" fmla="*/ 229 w 261"/>
                <a:gd name="T43" fmla="*/ 205 h 449"/>
                <a:gd name="T44" fmla="*/ 111 w 261"/>
                <a:gd name="T45" fmla="*/ 341 h 449"/>
                <a:gd name="T46" fmla="*/ 162 w 261"/>
                <a:gd name="T47" fmla="*/ 136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61" h="449">
                  <a:moveTo>
                    <a:pt x="193" y="12"/>
                  </a:moveTo>
                  <a:cubicBezTo>
                    <a:pt x="193" y="11"/>
                    <a:pt x="195" y="6"/>
                    <a:pt x="195" y="5"/>
                  </a:cubicBezTo>
                  <a:cubicBezTo>
                    <a:pt x="195" y="5"/>
                    <a:pt x="195" y="0"/>
                    <a:pt x="189" y="0"/>
                  </a:cubicBezTo>
                  <a:cubicBezTo>
                    <a:pt x="184" y="0"/>
                    <a:pt x="183" y="2"/>
                    <a:pt x="181" y="10"/>
                  </a:cubicBezTo>
                  <a:lnTo>
                    <a:pt x="152" y="125"/>
                  </a:lnTo>
                  <a:cubicBezTo>
                    <a:pt x="73" y="128"/>
                    <a:pt x="0" y="194"/>
                    <a:pt x="0" y="262"/>
                  </a:cubicBezTo>
                  <a:cubicBezTo>
                    <a:pt x="0" y="310"/>
                    <a:pt x="35" y="349"/>
                    <a:pt x="96" y="352"/>
                  </a:cubicBezTo>
                  <a:cubicBezTo>
                    <a:pt x="92" y="368"/>
                    <a:pt x="88" y="384"/>
                    <a:pt x="84" y="399"/>
                  </a:cubicBezTo>
                  <a:cubicBezTo>
                    <a:pt x="78" y="423"/>
                    <a:pt x="73" y="442"/>
                    <a:pt x="73" y="443"/>
                  </a:cubicBezTo>
                  <a:cubicBezTo>
                    <a:pt x="73" y="448"/>
                    <a:pt x="77" y="449"/>
                    <a:pt x="79" y="449"/>
                  </a:cubicBezTo>
                  <a:cubicBezTo>
                    <a:pt x="82" y="449"/>
                    <a:pt x="83" y="448"/>
                    <a:pt x="84" y="447"/>
                  </a:cubicBezTo>
                  <a:cubicBezTo>
                    <a:pt x="85" y="446"/>
                    <a:pt x="88" y="434"/>
                    <a:pt x="90" y="427"/>
                  </a:cubicBezTo>
                  <a:lnTo>
                    <a:pt x="108" y="352"/>
                  </a:lnTo>
                  <a:cubicBezTo>
                    <a:pt x="189" y="350"/>
                    <a:pt x="261" y="283"/>
                    <a:pt x="261" y="216"/>
                  </a:cubicBezTo>
                  <a:cubicBezTo>
                    <a:pt x="261" y="176"/>
                    <a:pt x="235" y="130"/>
                    <a:pt x="165" y="125"/>
                  </a:cubicBezTo>
                  <a:lnTo>
                    <a:pt x="193" y="12"/>
                  </a:lnTo>
                  <a:close/>
                  <a:moveTo>
                    <a:pt x="98" y="341"/>
                  </a:moveTo>
                  <a:cubicBezTo>
                    <a:pt x="68" y="340"/>
                    <a:pt x="32" y="322"/>
                    <a:pt x="32" y="273"/>
                  </a:cubicBezTo>
                  <a:cubicBezTo>
                    <a:pt x="32" y="213"/>
                    <a:pt x="75" y="143"/>
                    <a:pt x="149" y="136"/>
                  </a:cubicBezTo>
                  <a:lnTo>
                    <a:pt x="98" y="341"/>
                  </a:lnTo>
                  <a:close/>
                  <a:moveTo>
                    <a:pt x="162" y="136"/>
                  </a:moveTo>
                  <a:cubicBezTo>
                    <a:pt x="200" y="138"/>
                    <a:pt x="229" y="161"/>
                    <a:pt x="229" y="205"/>
                  </a:cubicBezTo>
                  <a:cubicBezTo>
                    <a:pt x="229" y="264"/>
                    <a:pt x="186" y="335"/>
                    <a:pt x="111" y="341"/>
                  </a:cubicBezTo>
                  <a:lnTo>
                    <a:pt x="162" y="136"/>
                  </a:lnTo>
                </a:path>
              </a:pathLst>
            </a:custGeom>
            <a:solidFill>
              <a:srgbClr val="000000"/>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454" name="Group 453"/>
          <p:cNvGrpSpPr>
            <a:grpSpLocks noChangeAspect="1"/>
          </p:cNvGrpSpPr>
          <p:nvPr>
            <p:custDataLst>
              <p:tags r:id="rId2"/>
            </p:custDataLst>
          </p:nvPr>
        </p:nvGrpSpPr>
        <p:grpSpPr>
          <a:xfrm>
            <a:off x="13928725" y="22166263"/>
            <a:ext cx="2046288" cy="433387"/>
            <a:chOff x="13928725" y="22166263"/>
            <a:chExt cx="2046288" cy="433387"/>
          </a:xfrm>
        </p:grpSpPr>
        <p:sp>
          <p:nvSpPr>
            <p:cNvPr id="432" name="Freeform 99 1"/>
            <p:cNvSpPr>
              <a:spLocks/>
            </p:cNvSpPr>
            <p:nvPr>
              <p:custDataLst>
                <p:tags r:id="rId108"/>
              </p:custDataLst>
            </p:nvPr>
          </p:nvSpPr>
          <p:spPr bwMode="auto">
            <a:xfrm>
              <a:off x="14047788" y="22166263"/>
              <a:ext cx="74613" cy="142875"/>
            </a:xfrm>
            <a:custGeom>
              <a:avLst/>
              <a:gdLst>
                <a:gd name="T0" fmla="*/ 79 w 127"/>
                <a:gd name="T1" fmla="*/ 10 h 232"/>
                <a:gd name="T2" fmla="*/ 68 w 127"/>
                <a:gd name="T3" fmla="*/ 0 h 232"/>
                <a:gd name="T4" fmla="*/ 0 w 127"/>
                <a:gd name="T5" fmla="*/ 22 h 232"/>
                <a:gd name="T6" fmla="*/ 0 w 127"/>
                <a:gd name="T7" fmla="*/ 35 h 232"/>
                <a:gd name="T8" fmla="*/ 50 w 127"/>
                <a:gd name="T9" fmla="*/ 25 h 232"/>
                <a:gd name="T10" fmla="*/ 50 w 127"/>
                <a:gd name="T11" fmla="*/ 203 h 232"/>
                <a:gd name="T12" fmla="*/ 16 w 127"/>
                <a:gd name="T13" fmla="*/ 219 h 232"/>
                <a:gd name="T14" fmla="*/ 2 w 127"/>
                <a:gd name="T15" fmla="*/ 219 h 232"/>
                <a:gd name="T16" fmla="*/ 2 w 127"/>
                <a:gd name="T17" fmla="*/ 232 h 232"/>
                <a:gd name="T18" fmla="*/ 64 w 127"/>
                <a:gd name="T19" fmla="*/ 230 h 232"/>
                <a:gd name="T20" fmla="*/ 127 w 127"/>
                <a:gd name="T21" fmla="*/ 232 h 232"/>
                <a:gd name="T22" fmla="*/ 127 w 127"/>
                <a:gd name="T23" fmla="*/ 219 h 232"/>
                <a:gd name="T24" fmla="*/ 114 w 127"/>
                <a:gd name="T25" fmla="*/ 219 h 232"/>
                <a:gd name="T26" fmla="*/ 79 w 127"/>
                <a:gd name="T27" fmla="*/ 203 h 232"/>
                <a:gd name="T28" fmla="*/ 79 w 127"/>
                <a:gd name="T29" fmla="*/ 10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7" h="232">
                  <a:moveTo>
                    <a:pt x="79" y="10"/>
                  </a:moveTo>
                  <a:cubicBezTo>
                    <a:pt x="79" y="1"/>
                    <a:pt x="78" y="0"/>
                    <a:pt x="68" y="0"/>
                  </a:cubicBezTo>
                  <a:cubicBezTo>
                    <a:pt x="46" y="22"/>
                    <a:pt x="14" y="22"/>
                    <a:pt x="0" y="22"/>
                  </a:cubicBezTo>
                  <a:lnTo>
                    <a:pt x="0" y="35"/>
                  </a:lnTo>
                  <a:cubicBezTo>
                    <a:pt x="8" y="35"/>
                    <a:pt x="31" y="35"/>
                    <a:pt x="50" y="25"/>
                  </a:cubicBezTo>
                  <a:lnTo>
                    <a:pt x="50" y="203"/>
                  </a:lnTo>
                  <a:cubicBezTo>
                    <a:pt x="50" y="215"/>
                    <a:pt x="50" y="219"/>
                    <a:pt x="16" y="219"/>
                  </a:cubicBezTo>
                  <a:lnTo>
                    <a:pt x="2" y="219"/>
                  </a:lnTo>
                  <a:lnTo>
                    <a:pt x="2" y="232"/>
                  </a:lnTo>
                  <a:cubicBezTo>
                    <a:pt x="9" y="231"/>
                    <a:pt x="51" y="230"/>
                    <a:pt x="64" y="230"/>
                  </a:cubicBezTo>
                  <a:cubicBezTo>
                    <a:pt x="75" y="230"/>
                    <a:pt x="119" y="231"/>
                    <a:pt x="127" y="232"/>
                  </a:cubicBezTo>
                  <a:lnTo>
                    <a:pt x="127" y="219"/>
                  </a:lnTo>
                  <a:lnTo>
                    <a:pt x="114" y="219"/>
                  </a:lnTo>
                  <a:cubicBezTo>
                    <a:pt x="79" y="219"/>
                    <a:pt x="79" y="215"/>
                    <a:pt x="79" y="203"/>
                  </a:cubicBezTo>
                  <a:lnTo>
                    <a:pt x="79" y="10"/>
                  </a:lnTo>
                </a:path>
              </a:pathLst>
            </a:custGeom>
            <a:solidFill>
              <a:srgbClr val="000000"/>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4" name="Freeform 101 1"/>
            <p:cNvSpPr>
              <a:spLocks/>
            </p:cNvSpPr>
            <p:nvPr>
              <p:custDataLst>
                <p:tags r:id="rId109"/>
              </p:custDataLst>
            </p:nvPr>
          </p:nvSpPr>
          <p:spPr bwMode="auto">
            <a:xfrm>
              <a:off x="13947775" y="22382163"/>
              <a:ext cx="179388" cy="217487"/>
            </a:xfrm>
            <a:custGeom>
              <a:avLst/>
              <a:gdLst>
                <a:gd name="T0" fmla="*/ 122 w 303"/>
                <a:gd name="T1" fmla="*/ 311 h 349"/>
                <a:gd name="T2" fmla="*/ 53 w 303"/>
                <a:gd name="T3" fmla="*/ 175 h 349"/>
                <a:gd name="T4" fmla="*/ 48 w 303"/>
                <a:gd name="T5" fmla="*/ 170 h 349"/>
                <a:gd name="T6" fmla="*/ 42 w 303"/>
                <a:gd name="T7" fmla="*/ 172 h 349"/>
                <a:gd name="T8" fmla="*/ 5 w 303"/>
                <a:gd name="T9" fmla="*/ 197 h 349"/>
                <a:gd name="T10" fmla="*/ 0 w 303"/>
                <a:gd name="T11" fmla="*/ 203 h 349"/>
                <a:gd name="T12" fmla="*/ 5 w 303"/>
                <a:gd name="T13" fmla="*/ 208 h 349"/>
                <a:gd name="T14" fmla="*/ 11 w 303"/>
                <a:gd name="T15" fmla="*/ 205 h 349"/>
                <a:gd name="T16" fmla="*/ 30 w 303"/>
                <a:gd name="T17" fmla="*/ 192 h 349"/>
                <a:gd name="T18" fmla="*/ 106 w 303"/>
                <a:gd name="T19" fmla="*/ 343 h 349"/>
                <a:gd name="T20" fmla="*/ 114 w 303"/>
                <a:gd name="T21" fmla="*/ 349 h 349"/>
                <a:gd name="T22" fmla="*/ 124 w 303"/>
                <a:gd name="T23" fmla="*/ 342 h 349"/>
                <a:gd name="T24" fmla="*/ 300 w 303"/>
                <a:gd name="T25" fmla="*/ 16 h 349"/>
                <a:gd name="T26" fmla="*/ 303 w 303"/>
                <a:gd name="T27" fmla="*/ 9 h 349"/>
                <a:gd name="T28" fmla="*/ 294 w 303"/>
                <a:gd name="T29" fmla="*/ 0 h 349"/>
                <a:gd name="T30" fmla="*/ 285 w 303"/>
                <a:gd name="T31" fmla="*/ 7 h 349"/>
                <a:gd name="T32" fmla="*/ 122 w 303"/>
                <a:gd name="T33" fmla="*/ 311 h 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3" h="349">
                  <a:moveTo>
                    <a:pt x="122" y="311"/>
                  </a:moveTo>
                  <a:lnTo>
                    <a:pt x="53" y="175"/>
                  </a:lnTo>
                  <a:cubicBezTo>
                    <a:pt x="52" y="172"/>
                    <a:pt x="51" y="170"/>
                    <a:pt x="48" y="170"/>
                  </a:cubicBezTo>
                  <a:cubicBezTo>
                    <a:pt x="46" y="170"/>
                    <a:pt x="46" y="170"/>
                    <a:pt x="42" y="172"/>
                  </a:cubicBezTo>
                  <a:lnTo>
                    <a:pt x="5" y="197"/>
                  </a:lnTo>
                  <a:cubicBezTo>
                    <a:pt x="0" y="200"/>
                    <a:pt x="0" y="202"/>
                    <a:pt x="0" y="203"/>
                  </a:cubicBezTo>
                  <a:cubicBezTo>
                    <a:pt x="0" y="205"/>
                    <a:pt x="2" y="208"/>
                    <a:pt x="5" y="208"/>
                  </a:cubicBezTo>
                  <a:cubicBezTo>
                    <a:pt x="6" y="208"/>
                    <a:pt x="7" y="208"/>
                    <a:pt x="11" y="205"/>
                  </a:cubicBezTo>
                  <a:cubicBezTo>
                    <a:pt x="15" y="202"/>
                    <a:pt x="25" y="195"/>
                    <a:pt x="30" y="192"/>
                  </a:cubicBezTo>
                  <a:lnTo>
                    <a:pt x="106" y="343"/>
                  </a:lnTo>
                  <a:cubicBezTo>
                    <a:pt x="108" y="348"/>
                    <a:pt x="109" y="349"/>
                    <a:pt x="114" y="349"/>
                  </a:cubicBezTo>
                  <a:cubicBezTo>
                    <a:pt x="117" y="349"/>
                    <a:pt x="121" y="349"/>
                    <a:pt x="124" y="342"/>
                  </a:cubicBezTo>
                  <a:lnTo>
                    <a:pt x="300" y="16"/>
                  </a:lnTo>
                  <a:cubicBezTo>
                    <a:pt x="303" y="11"/>
                    <a:pt x="303" y="11"/>
                    <a:pt x="303" y="9"/>
                  </a:cubicBezTo>
                  <a:cubicBezTo>
                    <a:pt x="303" y="3"/>
                    <a:pt x="298" y="0"/>
                    <a:pt x="294" y="0"/>
                  </a:cubicBezTo>
                  <a:cubicBezTo>
                    <a:pt x="289" y="0"/>
                    <a:pt x="287" y="3"/>
                    <a:pt x="285" y="7"/>
                  </a:cubicBezTo>
                  <a:lnTo>
                    <a:pt x="122" y="311"/>
                  </a:lnTo>
                </a:path>
              </a:pathLst>
            </a:custGeom>
            <a:solidFill>
              <a:srgbClr val="000000"/>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6" name="Freeform 103 1"/>
            <p:cNvSpPr>
              <a:spLocks/>
            </p:cNvSpPr>
            <p:nvPr>
              <p:custDataLst>
                <p:tags r:id="rId110"/>
              </p:custDataLst>
            </p:nvPr>
          </p:nvSpPr>
          <p:spPr bwMode="auto">
            <a:xfrm>
              <a:off x="14135100" y="22429788"/>
              <a:ext cx="90488" cy="142875"/>
            </a:xfrm>
            <a:custGeom>
              <a:avLst/>
              <a:gdLst>
                <a:gd name="T0" fmla="*/ 154 w 154"/>
                <a:gd name="T1" fmla="*/ 168 h 231"/>
                <a:gd name="T2" fmla="*/ 142 w 154"/>
                <a:gd name="T3" fmla="*/ 168 h 231"/>
                <a:gd name="T4" fmla="*/ 133 w 154"/>
                <a:gd name="T5" fmla="*/ 199 h 231"/>
                <a:gd name="T6" fmla="*/ 98 w 154"/>
                <a:gd name="T7" fmla="*/ 202 h 231"/>
                <a:gd name="T8" fmla="*/ 34 w 154"/>
                <a:gd name="T9" fmla="*/ 202 h 231"/>
                <a:gd name="T10" fmla="*/ 104 w 154"/>
                <a:gd name="T11" fmla="*/ 143 h 231"/>
                <a:gd name="T12" fmla="*/ 154 w 154"/>
                <a:gd name="T13" fmla="*/ 68 h 231"/>
                <a:gd name="T14" fmla="*/ 72 w 154"/>
                <a:gd name="T15" fmla="*/ 0 h 231"/>
                <a:gd name="T16" fmla="*/ 0 w 154"/>
                <a:gd name="T17" fmla="*/ 62 h 231"/>
                <a:gd name="T18" fmla="*/ 18 w 154"/>
                <a:gd name="T19" fmla="*/ 82 h 231"/>
                <a:gd name="T20" fmla="*/ 37 w 154"/>
                <a:gd name="T21" fmla="*/ 63 h 231"/>
                <a:gd name="T22" fmla="*/ 16 w 154"/>
                <a:gd name="T23" fmla="*/ 45 h 231"/>
                <a:gd name="T24" fmla="*/ 67 w 154"/>
                <a:gd name="T25" fmla="*/ 12 h 231"/>
                <a:gd name="T26" fmla="*/ 120 w 154"/>
                <a:gd name="T27" fmla="*/ 68 h 231"/>
                <a:gd name="T28" fmla="*/ 87 w 154"/>
                <a:gd name="T29" fmla="*/ 135 h 231"/>
                <a:gd name="T30" fmla="*/ 3 w 154"/>
                <a:gd name="T31" fmla="*/ 218 h 231"/>
                <a:gd name="T32" fmla="*/ 0 w 154"/>
                <a:gd name="T33" fmla="*/ 231 h 231"/>
                <a:gd name="T34" fmla="*/ 143 w 154"/>
                <a:gd name="T35" fmla="*/ 231 h 231"/>
                <a:gd name="T36" fmla="*/ 154 w 154"/>
                <a:gd name="T37" fmla="*/ 168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54" h="231">
                  <a:moveTo>
                    <a:pt x="154" y="168"/>
                  </a:moveTo>
                  <a:lnTo>
                    <a:pt x="142" y="168"/>
                  </a:lnTo>
                  <a:cubicBezTo>
                    <a:pt x="141" y="175"/>
                    <a:pt x="137" y="196"/>
                    <a:pt x="133" y="199"/>
                  </a:cubicBezTo>
                  <a:cubicBezTo>
                    <a:pt x="130" y="202"/>
                    <a:pt x="103" y="202"/>
                    <a:pt x="98" y="202"/>
                  </a:cubicBezTo>
                  <a:lnTo>
                    <a:pt x="34" y="202"/>
                  </a:lnTo>
                  <a:cubicBezTo>
                    <a:pt x="71" y="169"/>
                    <a:pt x="83" y="159"/>
                    <a:pt x="104" y="143"/>
                  </a:cubicBezTo>
                  <a:cubicBezTo>
                    <a:pt x="130" y="122"/>
                    <a:pt x="154" y="101"/>
                    <a:pt x="154" y="68"/>
                  </a:cubicBezTo>
                  <a:cubicBezTo>
                    <a:pt x="154" y="25"/>
                    <a:pt x="117" y="0"/>
                    <a:pt x="72" y="0"/>
                  </a:cubicBezTo>
                  <a:cubicBezTo>
                    <a:pt x="29" y="0"/>
                    <a:pt x="0" y="30"/>
                    <a:pt x="0" y="62"/>
                  </a:cubicBezTo>
                  <a:cubicBezTo>
                    <a:pt x="0" y="80"/>
                    <a:pt x="15" y="82"/>
                    <a:pt x="18" y="82"/>
                  </a:cubicBezTo>
                  <a:cubicBezTo>
                    <a:pt x="26" y="82"/>
                    <a:pt x="37" y="76"/>
                    <a:pt x="37" y="63"/>
                  </a:cubicBezTo>
                  <a:cubicBezTo>
                    <a:pt x="37" y="57"/>
                    <a:pt x="34" y="45"/>
                    <a:pt x="16" y="45"/>
                  </a:cubicBezTo>
                  <a:cubicBezTo>
                    <a:pt x="27" y="20"/>
                    <a:pt x="50" y="12"/>
                    <a:pt x="67" y="12"/>
                  </a:cubicBezTo>
                  <a:cubicBezTo>
                    <a:pt x="102" y="12"/>
                    <a:pt x="120" y="39"/>
                    <a:pt x="120" y="68"/>
                  </a:cubicBezTo>
                  <a:cubicBezTo>
                    <a:pt x="120" y="98"/>
                    <a:pt x="98" y="122"/>
                    <a:pt x="87" y="135"/>
                  </a:cubicBezTo>
                  <a:lnTo>
                    <a:pt x="3" y="218"/>
                  </a:lnTo>
                  <a:cubicBezTo>
                    <a:pt x="0" y="221"/>
                    <a:pt x="0" y="221"/>
                    <a:pt x="0" y="231"/>
                  </a:cubicBezTo>
                  <a:lnTo>
                    <a:pt x="143" y="231"/>
                  </a:lnTo>
                  <a:lnTo>
                    <a:pt x="154" y="168"/>
                  </a:lnTo>
                </a:path>
              </a:pathLst>
            </a:custGeom>
            <a:solidFill>
              <a:srgbClr val="000000"/>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7" name="Freeform 104 1"/>
            <p:cNvSpPr>
              <a:spLocks/>
            </p:cNvSpPr>
            <p:nvPr>
              <p:custDataLst>
                <p:tags r:id="rId111"/>
              </p:custDataLst>
            </p:nvPr>
          </p:nvSpPr>
          <p:spPr bwMode="auto">
            <a:xfrm>
              <a:off x="14303375" y="22199600"/>
              <a:ext cx="68263" cy="309562"/>
            </a:xfrm>
            <a:custGeom>
              <a:avLst/>
              <a:gdLst>
                <a:gd name="T0" fmla="*/ 116 w 116"/>
                <a:gd name="T1" fmla="*/ 494 h 499"/>
                <a:gd name="T2" fmla="*/ 107 w 116"/>
                <a:gd name="T3" fmla="*/ 483 h 499"/>
                <a:gd name="T4" fmla="*/ 29 w 116"/>
                <a:gd name="T5" fmla="*/ 249 h 499"/>
                <a:gd name="T6" fmla="*/ 109 w 116"/>
                <a:gd name="T7" fmla="*/ 13 h 499"/>
                <a:gd name="T8" fmla="*/ 116 w 116"/>
                <a:gd name="T9" fmla="*/ 5 h 499"/>
                <a:gd name="T10" fmla="*/ 111 w 116"/>
                <a:gd name="T11" fmla="*/ 0 h 499"/>
                <a:gd name="T12" fmla="*/ 32 w 116"/>
                <a:gd name="T13" fmla="*/ 97 h 499"/>
                <a:gd name="T14" fmla="*/ 0 w 116"/>
                <a:gd name="T15" fmla="*/ 249 h 499"/>
                <a:gd name="T16" fmla="*/ 33 w 116"/>
                <a:gd name="T17" fmla="*/ 405 h 499"/>
                <a:gd name="T18" fmla="*/ 111 w 116"/>
                <a:gd name="T19" fmla="*/ 499 h 499"/>
                <a:gd name="T20" fmla="*/ 116 w 116"/>
                <a:gd name="T21" fmla="*/ 494 h 4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6" h="499">
                  <a:moveTo>
                    <a:pt x="116" y="494"/>
                  </a:moveTo>
                  <a:cubicBezTo>
                    <a:pt x="116" y="492"/>
                    <a:pt x="116" y="491"/>
                    <a:pt x="107" y="483"/>
                  </a:cubicBezTo>
                  <a:cubicBezTo>
                    <a:pt x="45" y="420"/>
                    <a:pt x="29" y="326"/>
                    <a:pt x="29" y="249"/>
                  </a:cubicBezTo>
                  <a:cubicBezTo>
                    <a:pt x="29" y="162"/>
                    <a:pt x="48" y="76"/>
                    <a:pt x="109" y="13"/>
                  </a:cubicBezTo>
                  <a:cubicBezTo>
                    <a:pt x="116" y="7"/>
                    <a:pt x="116" y="6"/>
                    <a:pt x="116" y="5"/>
                  </a:cubicBezTo>
                  <a:cubicBezTo>
                    <a:pt x="116" y="1"/>
                    <a:pt x="114" y="0"/>
                    <a:pt x="111" y="0"/>
                  </a:cubicBezTo>
                  <a:cubicBezTo>
                    <a:pt x="106" y="0"/>
                    <a:pt x="61" y="34"/>
                    <a:pt x="32" y="97"/>
                  </a:cubicBezTo>
                  <a:cubicBezTo>
                    <a:pt x="6" y="152"/>
                    <a:pt x="0" y="207"/>
                    <a:pt x="0" y="249"/>
                  </a:cubicBezTo>
                  <a:cubicBezTo>
                    <a:pt x="0" y="288"/>
                    <a:pt x="6" y="349"/>
                    <a:pt x="33" y="405"/>
                  </a:cubicBezTo>
                  <a:cubicBezTo>
                    <a:pt x="63" y="466"/>
                    <a:pt x="106" y="499"/>
                    <a:pt x="111" y="499"/>
                  </a:cubicBezTo>
                  <a:cubicBezTo>
                    <a:pt x="114" y="499"/>
                    <a:pt x="116" y="497"/>
                    <a:pt x="116" y="494"/>
                  </a:cubicBezTo>
                </a:path>
              </a:pathLst>
            </a:custGeom>
            <a:solidFill>
              <a:srgbClr val="000000"/>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0" name="Freeform 105 1"/>
            <p:cNvSpPr>
              <a:spLocks/>
            </p:cNvSpPr>
            <p:nvPr>
              <p:custDataLst>
                <p:tags r:id="rId112"/>
              </p:custDataLst>
            </p:nvPr>
          </p:nvSpPr>
          <p:spPr bwMode="auto">
            <a:xfrm>
              <a:off x="14424025" y="22199600"/>
              <a:ext cx="11113" cy="309562"/>
            </a:xfrm>
            <a:custGeom>
              <a:avLst/>
              <a:gdLst>
                <a:gd name="T0" fmla="*/ 20 w 20"/>
                <a:gd name="T1" fmla="*/ 18 h 499"/>
                <a:gd name="T2" fmla="*/ 10 w 20"/>
                <a:gd name="T3" fmla="*/ 0 h 499"/>
                <a:gd name="T4" fmla="*/ 0 w 20"/>
                <a:gd name="T5" fmla="*/ 18 h 499"/>
                <a:gd name="T6" fmla="*/ 0 w 20"/>
                <a:gd name="T7" fmla="*/ 481 h 499"/>
                <a:gd name="T8" fmla="*/ 10 w 20"/>
                <a:gd name="T9" fmla="*/ 499 h 499"/>
                <a:gd name="T10" fmla="*/ 20 w 20"/>
                <a:gd name="T11" fmla="*/ 481 h 499"/>
                <a:gd name="T12" fmla="*/ 20 w 20"/>
                <a:gd name="T13" fmla="*/ 18 h 499"/>
              </a:gdLst>
              <a:ahLst/>
              <a:cxnLst>
                <a:cxn ang="0">
                  <a:pos x="T0" y="T1"/>
                </a:cxn>
                <a:cxn ang="0">
                  <a:pos x="T2" y="T3"/>
                </a:cxn>
                <a:cxn ang="0">
                  <a:pos x="T4" y="T5"/>
                </a:cxn>
                <a:cxn ang="0">
                  <a:pos x="T6" y="T7"/>
                </a:cxn>
                <a:cxn ang="0">
                  <a:pos x="T8" y="T9"/>
                </a:cxn>
                <a:cxn ang="0">
                  <a:pos x="T10" y="T11"/>
                </a:cxn>
                <a:cxn ang="0">
                  <a:pos x="T12" y="T13"/>
                </a:cxn>
              </a:cxnLst>
              <a:rect l="0" t="0" r="r" b="b"/>
              <a:pathLst>
                <a:path w="20" h="499">
                  <a:moveTo>
                    <a:pt x="20" y="18"/>
                  </a:moveTo>
                  <a:cubicBezTo>
                    <a:pt x="20" y="9"/>
                    <a:pt x="20" y="0"/>
                    <a:pt x="10" y="0"/>
                  </a:cubicBezTo>
                  <a:cubicBezTo>
                    <a:pt x="0" y="0"/>
                    <a:pt x="0" y="9"/>
                    <a:pt x="0" y="18"/>
                  </a:cubicBezTo>
                  <a:lnTo>
                    <a:pt x="0" y="481"/>
                  </a:lnTo>
                  <a:cubicBezTo>
                    <a:pt x="0" y="490"/>
                    <a:pt x="0" y="499"/>
                    <a:pt x="10" y="499"/>
                  </a:cubicBezTo>
                  <a:cubicBezTo>
                    <a:pt x="20" y="499"/>
                    <a:pt x="20" y="490"/>
                    <a:pt x="20" y="481"/>
                  </a:cubicBezTo>
                  <a:lnTo>
                    <a:pt x="20" y="18"/>
                  </a:lnTo>
                </a:path>
              </a:pathLst>
            </a:custGeom>
            <a:solidFill>
              <a:srgbClr val="000000"/>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1" name="Freeform 106 1"/>
            <p:cNvSpPr>
              <a:spLocks/>
            </p:cNvSpPr>
            <p:nvPr>
              <p:custDataLst>
                <p:tags r:id="rId113"/>
              </p:custDataLst>
            </p:nvPr>
          </p:nvSpPr>
          <p:spPr bwMode="auto">
            <a:xfrm>
              <a:off x="14493875" y="22347238"/>
              <a:ext cx="180975" cy="12700"/>
            </a:xfrm>
            <a:custGeom>
              <a:avLst/>
              <a:gdLst>
                <a:gd name="T0" fmla="*/ 288 w 305"/>
                <a:gd name="T1" fmla="*/ 20 h 20"/>
                <a:gd name="T2" fmla="*/ 305 w 305"/>
                <a:gd name="T3" fmla="*/ 10 h 20"/>
                <a:gd name="T4" fmla="*/ 288 w 305"/>
                <a:gd name="T5" fmla="*/ 0 h 20"/>
                <a:gd name="T6" fmla="*/ 18 w 305"/>
                <a:gd name="T7" fmla="*/ 0 h 20"/>
                <a:gd name="T8" fmla="*/ 0 w 305"/>
                <a:gd name="T9" fmla="*/ 10 h 20"/>
                <a:gd name="T10" fmla="*/ 18 w 305"/>
                <a:gd name="T11" fmla="*/ 20 h 20"/>
                <a:gd name="T12" fmla="*/ 288 w 305"/>
                <a:gd name="T13" fmla="*/ 20 h 20"/>
              </a:gdLst>
              <a:ahLst/>
              <a:cxnLst>
                <a:cxn ang="0">
                  <a:pos x="T0" y="T1"/>
                </a:cxn>
                <a:cxn ang="0">
                  <a:pos x="T2" y="T3"/>
                </a:cxn>
                <a:cxn ang="0">
                  <a:pos x="T4" y="T5"/>
                </a:cxn>
                <a:cxn ang="0">
                  <a:pos x="T6" y="T7"/>
                </a:cxn>
                <a:cxn ang="0">
                  <a:pos x="T8" y="T9"/>
                </a:cxn>
                <a:cxn ang="0">
                  <a:pos x="T10" y="T11"/>
                </a:cxn>
                <a:cxn ang="0">
                  <a:pos x="T12" y="T13"/>
                </a:cxn>
              </a:cxnLst>
              <a:rect l="0" t="0" r="r" b="b"/>
              <a:pathLst>
                <a:path w="305" h="20">
                  <a:moveTo>
                    <a:pt x="288" y="20"/>
                  </a:moveTo>
                  <a:cubicBezTo>
                    <a:pt x="296" y="20"/>
                    <a:pt x="305" y="20"/>
                    <a:pt x="305" y="10"/>
                  </a:cubicBezTo>
                  <a:cubicBezTo>
                    <a:pt x="305" y="0"/>
                    <a:pt x="296" y="0"/>
                    <a:pt x="288" y="0"/>
                  </a:cubicBezTo>
                  <a:lnTo>
                    <a:pt x="18" y="0"/>
                  </a:lnTo>
                  <a:cubicBezTo>
                    <a:pt x="9" y="0"/>
                    <a:pt x="0" y="0"/>
                    <a:pt x="0" y="10"/>
                  </a:cubicBezTo>
                  <a:cubicBezTo>
                    <a:pt x="0" y="20"/>
                    <a:pt x="9" y="20"/>
                    <a:pt x="18" y="20"/>
                  </a:cubicBezTo>
                  <a:lnTo>
                    <a:pt x="288" y="20"/>
                  </a:lnTo>
                </a:path>
              </a:pathLst>
            </a:custGeom>
            <a:solidFill>
              <a:srgbClr val="000000"/>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2" name="Freeform 107 1"/>
            <p:cNvSpPr>
              <a:spLocks/>
            </p:cNvSpPr>
            <p:nvPr>
              <p:custDataLst>
                <p:tags r:id="rId114"/>
              </p:custDataLst>
            </p:nvPr>
          </p:nvSpPr>
          <p:spPr bwMode="auto">
            <a:xfrm>
              <a:off x="14725650" y="22225000"/>
              <a:ext cx="95250" cy="206375"/>
            </a:xfrm>
            <a:custGeom>
              <a:avLst/>
              <a:gdLst>
                <a:gd name="T0" fmla="*/ 102 w 164"/>
                <a:gd name="T1" fmla="*/ 13 h 332"/>
                <a:gd name="T2" fmla="*/ 91 w 164"/>
                <a:gd name="T3" fmla="*/ 0 h 332"/>
                <a:gd name="T4" fmla="*/ 0 w 164"/>
                <a:gd name="T5" fmla="*/ 32 h 332"/>
                <a:gd name="T6" fmla="*/ 0 w 164"/>
                <a:gd name="T7" fmla="*/ 47 h 332"/>
                <a:gd name="T8" fmla="*/ 65 w 164"/>
                <a:gd name="T9" fmla="*/ 34 h 332"/>
                <a:gd name="T10" fmla="*/ 65 w 164"/>
                <a:gd name="T11" fmla="*/ 293 h 332"/>
                <a:gd name="T12" fmla="*/ 19 w 164"/>
                <a:gd name="T13" fmla="*/ 317 h 332"/>
                <a:gd name="T14" fmla="*/ 3 w 164"/>
                <a:gd name="T15" fmla="*/ 317 h 332"/>
                <a:gd name="T16" fmla="*/ 3 w 164"/>
                <a:gd name="T17" fmla="*/ 332 h 332"/>
                <a:gd name="T18" fmla="*/ 84 w 164"/>
                <a:gd name="T19" fmla="*/ 331 h 332"/>
                <a:gd name="T20" fmla="*/ 164 w 164"/>
                <a:gd name="T21" fmla="*/ 332 h 332"/>
                <a:gd name="T22" fmla="*/ 164 w 164"/>
                <a:gd name="T23" fmla="*/ 317 h 332"/>
                <a:gd name="T24" fmla="*/ 148 w 164"/>
                <a:gd name="T25" fmla="*/ 317 h 332"/>
                <a:gd name="T26" fmla="*/ 102 w 164"/>
                <a:gd name="T27" fmla="*/ 293 h 332"/>
                <a:gd name="T28" fmla="*/ 102 w 164"/>
                <a:gd name="T29" fmla="*/ 13 h 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64" h="332">
                  <a:moveTo>
                    <a:pt x="102" y="13"/>
                  </a:moveTo>
                  <a:cubicBezTo>
                    <a:pt x="102" y="1"/>
                    <a:pt x="102" y="0"/>
                    <a:pt x="91" y="0"/>
                  </a:cubicBezTo>
                  <a:cubicBezTo>
                    <a:pt x="60" y="32"/>
                    <a:pt x="16" y="32"/>
                    <a:pt x="0" y="32"/>
                  </a:cubicBezTo>
                  <a:lnTo>
                    <a:pt x="0" y="47"/>
                  </a:lnTo>
                  <a:cubicBezTo>
                    <a:pt x="10" y="47"/>
                    <a:pt x="39" y="47"/>
                    <a:pt x="65" y="34"/>
                  </a:cubicBezTo>
                  <a:lnTo>
                    <a:pt x="65" y="293"/>
                  </a:lnTo>
                  <a:cubicBezTo>
                    <a:pt x="65" y="311"/>
                    <a:pt x="64" y="317"/>
                    <a:pt x="19" y="317"/>
                  </a:cubicBezTo>
                  <a:lnTo>
                    <a:pt x="3" y="317"/>
                  </a:lnTo>
                  <a:lnTo>
                    <a:pt x="3" y="332"/>
                  </a:lnTo>
                  <a:cubicBezTo>
                    <a:pt x="20" y="331"/>
                    <a:pt x="64" y="331"/>
                    <a:pt x="84" y="331"/>
                  </a:cubicBezTo>
                  <a:cubicBezTo>
                    <a:pt x="104" y="331"/>
                    <a:pt x="147" y="331"/>
                    <a:pt x="164" y="332"/>
                  </a:cubicBezTo>
                  <a:lnTo>
                    <a:pt x="164" y="317"/>
                  </a:lnTo>
                  <a:lnTo>
                    <a:pt x="148" y="317"/>
                  </a:lnTo>
                  <a:cubicBezTo>
                    <a:pt x="104" y="317"/>
                    <a:pt x="102" y="311"/>
                    <a:pt x="102" y="293"/>
                  </a:cubicBezTo>
                  <a:lnTo>
                    <a:pt x="102" y="13"/>
                  </a:lnTo>
                </a:path>
              </a:pathLst>
            </a:custGeom>
            <a:solidFill>
              <a:srgbClr val="000000"/>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3" name="Freeform 108 1"/>
            <p:cNvSpPr>
              <a:spLocks/>
            </p:cNvSpPr>
            <p:nvPr>
              <p:custDataLst>
                <p:tags r:id="rId115"/>
              </p:custDataLst>
            </p:nvPr>
          </p:nvSpPr>
          <p:spPr bwMode="auto">
            <a:xfrm>
              <a:off x="14862175" y="22199600"/>
              <a:ext cx="65088" cy="309562"/>
            </a:xfrm>
            <a:custGeom>
              <a:avLst/>
              <a:gdLst>
                <a:gd name="T0" fmla="*/ 109 w 111"/>
                <a:gd name="T1" fmla="*/ 258 h 499"/>
                <a:gd name="T2" fmla="*/ 111 w 111"/>
                <a:gd name="T3" fmla="*/ 249 h 499"/>
                <a:gd name="T4" fmla="*/ 109 w 111"/>
                <a:gd name="T5" fmla="*/ 241 h 499"/>
                <a:gd name="T6" fmla="*/ 21 w 111"/>
                <a:gd name="T7" fmla="*/ 11 h 499"/>
                <a:gd name="T8" fmla="*/ 10 w 111"/>
                <a:gd name="T9" fmla="*/ 0 h 499"/>
                <a:gd name="T10" fmla="*/ 0 w 111"/>
                <a:gd name="T11" fmla="*/ 10 h 499"/>
                <a:gd name="T12" fmla="*/ 2 w 111"/>
                <a:gd name="T13" fmla="*/ 18 h 499"/>
                <a:gd name="T14" fmla="*/ 91 w 111"/>
                <a:gd name="T15" fmla="*/ 249 h 499"/>
                <a:gd name="T16" fmla="*/ 2 w 111"/>
                <a:gd name="T17" fmla="*/ 480 h 499"/>
                <a:gd name="T18" fmla="*/ 0 w 111"/>
                <a:gd name="T19" fmla="*/ 489 h 499"/>
                <a:gd name="T20" fmla="*/ 10 w 111"/>
                <a:gd name="T21" fmla="*/ 499 h 499"/>
                <a:gd name="T22" fmla="*/ 20 w 111"/>
                <a:gd name="T23" fmla="*/ 489 h 499"/>
                <a:gd name="T24" fmla="*/ 109 w 111"/>
                <a:gd name="T25" fmla="*/ 258 h 4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 h="499">
                  <a:moveTo>
                    <a:pt x="109" y="258"/>
                  </a:moveTo>
                  <a:cubicBezTo>
                    <a:pt x="111" y="252"/>
                    <a:pt x="111" y="251"/>
                    <a:pt x="111" y="249"/>
                  </a:cubicBezTo>
                  <a:cubicBezTo>
                    <a:pt x="111" y="248"/>
                    <a:pt x="111" y="247"/>
                    <a:pt x="109" y="241"/>
                  </a:cubicBezTo>
                  <a:lnTo>
                    <a:pt x="21" y="11"/>
                  </a:lnTo>
                  <a:cubicBezTo>
                    <a:pt x="18" y="3"/>
                    <a:pt x="15" y="0"/>
                    <a:pt x="10" y="0"/>
                  </a:cubicBezTo>
                  <a:cubicBezTo>
                    <a:pt x="4" y="0"/>
                    <a:pt x="0" y="4"/>
                    <a:pt x="0" y="10"/>
                  </a:cubicBezTo>
                  <a:cubicBezTo>
                    <a:pt x="0" y="11"/>
                    <a:pt x="0" y="12"/>
                    <a:pt x="2" y="18"/>
                  </a:cubicBezTo>
                  <a:lnTo>
                    <a:pt x="91" y="249"/>
                  </a:lnTo>
                  <a:lnTo>
                    <a:pt x="2" y="480"/>
                  </a:lnTo>
                  <a:cubicBezTo>
                    <a:pt x="0" y="485"/>
                    <a:pt x="0" y="486"/>
                    <a:pt x="0" y="489"/>
                  </a:cubicBezTo>
                  <a:cubicBezTo>
                    <a:pt x="0" y="494"/>
                    <a:pt x="4" y="499"/>
                    <a:pt x="10" y="499"/>
                  </a:cubicBezTo>
                  <a:cubicBezTo>
                    <a:pt x="16" y="499"/>
                    <a:pt x="18" y="494"/>
                    <a:pt x="20" y="489"/>
                  </a:cubicBezTo>
                  <a:lnTo>
                    <a:pt x="109" y="258"/>
                  </a:lnTo>
                </a:path>
              </a:pathLst>
            </a:custGeom>
            <a:solidFill>
              <a:srgbClr val="000000"/>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4" name="Freeform 109 1"/>
            <p:cNvSpPr>
              <a:spLocks/>
            </p:cNvSpPr>
            <p:nvPr>
              <p:custDataLst>
                <p:tags r:id="rId116"/>
              </p:custDataLst>
            </p:nvPr>
          </p:nvSpPr>
          <p:spPr bwMode="auto">
            <a:xfrm>
              <a:off x="15041563" y="22250400"/>
              <a:ext cx="195263" cy="206375"/>
            </a:xfrm>
            <a:custGeom>
              <a:avLst/>
              <a:gdLst>
                <a:gd name="T0" fmla="*/ 176 w 332"/>
                <a:gd name="T1" fmla="*/ 176 h 332"/>
                <a:gd name="T2" fmla="*/ 315 w 332"/>
                <a:gd name="T3" fmla="*/ 176 h 332"/>
                <a:gd name="T4" fmla="*/ 332 w 332"/>
                <a:gd name="T5" fmla="*/ 166 h 332"/>
                <a:gd name="T6" fmla="*/ 315 w 332"/>
                <a:gd name="T7" fmla="*/ 156 h 332"/>
                <a:gd name="T8" fmla="*/ 176 w 332"/>
                <a:gd name="T9" fmla="*/ 156 h 332"/>
                <a:gd name="T10" fmla="*/ 176 w 332"/>
                <a:gd name="T11" fmla="*/ 17 h 332"/>
                <a:gd name="T12" fmla="*/ 166 w 332"/>
                <a:gd name="T13" fmla="*/ 0 h 332"/>
                <a:gd name="T14" fmla="*/ 156 w 332"/>
                <a:gd name="T15" fmla="*/ 17 h 332"/>
                <a:gd name="T16" fmla="*/ 156 w 332"/>
                <a:gd name="T17" fmla="*/ 156 h 332"/>
                <a:gd name="T18" fmla="*/ 16 w 332"/>
                <a:gd name="T19" fmla="*/ 156 h 332"/>
                <a:gd name="T20" fmla="*/ 0 w 332"/>
                <a:gd name="T21" fmla="*/ 166 h 332"/>
                <a:gd name="T22" fmla="*/ 16 w 332"/>
                <a:gd name="T23" fmla="*/ 176 h 332"/>
                <a:gd name="T24" fmla="*/ 156 w 332"/>
                <a:gd name="T25" fmla="*/ 176 h 332"/>
                <a:gd name="T26" fmla="*/ 156 w 332"/>
                <a:gd name="T27" fmla="*/ 316 h 332"/>
                <a:gd name="T28" fmla="*/ 166 w 332"/>
                <a:gd name="T29" fmla="*/ 332 h 332"/>
                <a:gd name="T30" fmla="*/ 176 w 332"/>
                <a:gd name="T31" fmla="*/ 316 h 332"/>
                <a:gd name="T32" fmla="*/ 176 w 332"/>
                <a:gd name="T33" fmla="*/ 176 h 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32" h="332">
                  <a:moveTo>
                    <a:pt x="176" y="176"/>
                  </a:moveTo>
                  <a:lnTo>
                    <a:pt x="315" y="176"/>
                  </a:lnTo>
                  <a:cubicBezTo>
                    <a:pt x="322" y="176"/>
                    <a:pt x="332" y="176"/>
                    <a:pt x="332" y="166"/>
                  </a:cubicBezTo>
                  <a:cubicBezTo>
                    <a:pt x="332" y="156"/>
                    <a:pt x="322" y="156"/>
                    <a:pt x="315" y="156"/>
                  </a:cubicBezTo>
                  <a:lnTo>
                    <a:pt x="176" y="156"/>
                  </a:lnTo>
                  <a:lnTo>
                    <a:pt x="176" y="17"/>
                  </a:lnTo>
                  <a:cubicBezTo>
                    <a:pt x="176" y="10"/>
                    <a:pt x="176" y="0"/>
                    <a:pt x="166" y="0"/>
                  </a:cubicBezTo>
                  <a:cubicBezTo>
                    <a:pt x="156" y="0"/>
                    <a:pt x="156" y="10"/>
                    <a:pt x="156" y="17"/>
                  </a:cubicBezTo>
                  <a:lnTo>
                    <a:pt x="156" y="156"/>
                  </a:lnTo>
                  <a:lnTo>
                    <a:pt x="16" y="156"/>
                  </a:lnTo>
                  <a:cubicBezTo>
                    <a:pt x="9" y="156"/>
                    <a:pt x="0" y="156"/>
                    <a:pt x="0" y="166"/>
                  </a:cubicBezTo>
                  <a:cubicBezTo>
                    <a:pt x="0" y="176"/>
                    <a:pt x="9" y="176"/>
                    <a:pt x="16" y="176"/>
                  </a:cubicBezTo>
                  <a:lnTo>
                    <a:pt x="156" y="176"/>
                  </a:lnTo>
                  <a:lnTo>
                    <a:pt x="156" y="316"/>
                  </a:lnTo>
                  <a:cubicBezTo>
                    <a:pt x="156" y="323"/>
                    <a:pt x="156" y="332"/>
                    <a:pt x="166" y="332"/>
                  </a:cubicBezTo>
                  <a:cubicBezTo>
                    <a:pt x="176" y="332"/>
                    <a:pt x="176" y="323"/>
                    <a:pt x="176" y="316"/>
                  </a:cubicBezTo>
                  <a:lnTo>
                    <a:pt x="176" y="176"/>
                  </a:lnTo>
                </a:path>
              </a:pathLst>
            </a:custGeom>
            <a:solidFill>
              <a:srgbClr val="000000"/>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5" name="Freeform 110 1"/>
            <p:cNvSpPr>
              <a:spLocks/>
            </p:cNvSpPr>
            <p:nvPr>
              <p:custDataLst>
                <p:tags r:id="rId117"/>
              </p:custDataLst>
            </p:nvPr>
          </p:nvSpPr>
          <p:spPr bwMode="auto">
            <a:xfrm>
              <a:off x="15354300" y="22199600"/>
              <a:ext cx="11113" cy="309562"/>
            </a:xfrm>
            <a:custGeom>
              <a:avLst/>
              <a:gdLst>
                <a:gd name="T0" fmla="*/ 19 w 19"/>
                <a:gd name="T1" fmla="*/ 18 h 499"/>
                <a:gd name="T2" fmla="*/ 9 w 19"/>
                <a:gd name="T3" fmla="*/ 0 h 499"/>
                <a:gd name="T4" fmla="*/ 0 w 19"/>
                <a:gd name="T5" fmla="*/ 18 h 499"/>
                <a:gd name="T6" fmla="*/ 0 w 19"/>
                <a:gd name="T7" fmla="*/ 481 h 499"/>
                <a:gd name="T8" fmla="*/ 9 w 19"/>
                <a:gd name="T9" fmla="*/ 499 h 499"/>
                <a:gd name="T10" fmla="*/ 19 w 19"/>
                <a:gd name="T11" fmla="*/ 481 h 499"/>
                <a:gd name="T12" fmla="*/ 19 w 19"/>
                <a:gd name="T13" fmla="*/ 18 h 499"/>
              </a:gdLst>
              <a:ahLst/>
              <a:cxnLst>
                <a:cxn ang="0">
                  <a:pos x="T0" y="T1"/>
                </a:cxn>
                <a:cxn ang="0">
                  <a:pos x="T2" y="T3"/>
                </a:cxn>
                <a:cxn ang="0">
                  <a:pos x="T4" y="T5"/>
                </a:cxn>
                <a:cxn ang="0">
                  <a:pos x="T6" y="T7"/>
                </a:cxn>
                <a:cxn ang="0">
                  <a:pos x="T8" y="T9"/>
                </a:cxn>
                <a:cxn ang="0">
                  <a:pos x="T10" y="T11"/>
                </a:cxn>
                <a:cxn ang="0">
                  <a:pos x="T12" y="T13"/>
                </a:cxn>
              </a:cxnLst>
              <a:rect l="0" t="0" r="r" b="b"/>
              <a:pathLst>
                <a:path w="19" h="499">
                  <a:moveTo>
                    <a:pt x="19" y="18"/>
                  </a:moveTo>
                  <a:cubicBezTo>
                    <a:pt x="19" y="9"/>
                    <a:pt x="19" y="0"/>
                    <a:pt x="9" y="0"/>
                  </a:cubicBezTo>
                  <a:cubicBezTo>
                    <a:pt x="0" y="0"/>
                    <a:pt x="0" y="9"/>
                    <a:pt x="0" y="18"/>
                  </a:cubicBezTo>
                  <a:lnTo>
                    <a:pt x="0" y="481"/>
                  </a:lnTo>
                  <a:cubicBezTo>
                    <a:pt x="0" y="490"/>
                    <a:pt x="0" y="499"/>
                    <a:pt x="9" y="499"/>
                  </a:cubicBezTo>
                  <a:cubicBezTo>
                    <a:pt x="19" y="499"/>
                    <a:pt x="19" y="490"/>
                    <a:pt x="19" y="481"/>
                  </a:cubicBezTo>
                  <a:lnTo>
                    <a:pt x="19" y="18"/>
                  </a:lnTo>
                </a:path>
              </a:pathLst>
            </a:custGeom>
            <a:solidFill>
              <a:srgbClr val="000000"/>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6" name="Freeform 111 1"/>
            <p:cNvSpPr>
              <a:spLocks/>
            </p:cNvSpPr>
            <p:nvPr>
              <p:custDataLst>
                <p:tags r:id="rId118"/>
              </p:custDataLst>
            </p:nvPr>
          </p:nvSpPr>
          <p:spPr bwMode="auto">
            <a:xfrm>
              <a:off x="15417800" y="22250400"/>
              <a:ext cx="195263" cy="206375"/>
            </a:xfrm>
            <a:custGeom>
              <a:avLst/>
              <a:gdLst>
                <a:gd name="T0" fmla="*/ 176 w 331"/>
                <a:gd name="T1" fmla="*/ 176 h 332"/>
                <a:gd name="T2" fmla="*/ 315 w 331"/>
                <a:gd name="T3" fmla="*/ 176 h 332"/>
                <a:gd name="T4" fmla="*/ 331 w 331"/>
                <a:gd name="T5" fmla="*/ 166 h 332"/>
                <a:gd name="T6" fmla="*/ 315 w 331"/>
                <a:gd name="T7" fmla="*/ 156 h 332"/>
                <a:gd name="T8" fmla="*/ 176 w 331"/>
                <a:gd name="T9" fmla="*/ 156 h 332"/>
                <a:gd name="T10" fmla="*/ 176 w 331"/>
                <a:gd name="T11" fmla="*/ 17 h 332"/>
                <a:gd name="T12" fmla="*/ 166 w 331"/>
                <a:gd name="T13" fmla="*/ 0 h 332"/>
                <a:gd name="T14" fmla="*/ 156 w 331"/>
                <a:gd name="T15" fmla="*/ 17 h 332"/>
                <a:gd name="T16" fmla="*/ 156 w 331"/>
                <a:gd name="T17" fmla="*/ 156 h 332"/>
                <a:gd name="T18" fmla="*/ 16 w 331"/>
                <a:gd name="T19" fmla="*/ 156 h 332"/>
                <a:gd name="T20" fmla="*/ 0 w 331"/>
                <a:gd name="T21" fmla="*/ 166 h 332"/>
                <a:gd name="T22" fmla="*/ 16 w 331"/>
                <a:gd name="T23" fmla="*/ 176 h 332"/>
                <a:gd name="T24" fmla="*/ 156 w 331"/>
                <a:gd name="T25" fmla="*/ 176 h 332"/>
                <a:gd name="T26" fmla="*/ 156 w 331"/>
                <a:gd name="T27" fmla="*/ 316 h 332"/>
                <a:gd name="T28" fmla="*/ 166 w 331"/>
                <a:gd name="T29" fmla="*/ 332 h 332"/>
                <a:gd name="T30" fmla="*/ 176 w 331"/>
                <a:gd name="T31" fmla="*/ 316 h 332"/>
                <a:gd name="T32" fmla="*/ 176 w 331"/>
                <a:gd name="T33" fmla="*/ 176 h 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31" h="332">
                  <a:moveTo>
                    <a:pt x="176" y="176"/>
                  </a:moveTo>
                  <a:lnTo>
                    <a:pt x="315" y="176"/>
                  </a:lnTo>
                  <a:cubicBezTo>
                    <a:pt x="322" y="176"/>
                    <a:pt x="331" y="176"/>
                    <a:pt x="331" y="166"/>
                  </a:cubicBezTo>
                  <a:cubicBezTo>
                    <a:pt x="331" y="156"/>
                    <a:pt x="322" y="156"/>
                    <a:pt x="315" y="156"/>
                  </a:cubicBezTo>
                  <a:lnTo>
                    <a:pt x="176" y="156"/>
                  </a:lnTo>
                  <a:lnTo>
                    <a:pt x="176" y="17"/>
                  </a:lnTo>
                  <a:cubicBezTo>
                    <a:pt x="176" y="10"/>
                    <a:pt x="176" y="0"/>
                    <a:pt x="166" y="0"/>
                  </a:cubicBezTo>
                  <a:cubicBezTo>
                    <a:pt x="156" y="0"/>
                    <a:pt x="156" y="10"/>
                    <a:pt x="156" y="17"/>
                  </a:cubicBezTo>
                  <a:lnTo>
                    <a:pt x="156" y="156"/>
                  </a:lnTo>
                  <a:lnTo>
                    <a:pt x="16" y="156"/>
                  </a:lnTo>
                  <a:cubicBezTo>
                    <a:pt x="9" y="156"/>
                    <a:pt x="0" y="156"/>
                    <a:pt x="0" y="166"/>
                  </a:cubicBezTo>
                  <a:cubicBezTo>
                    <a:pt x="0" y="176"/>
                    <a:pt x="9" y="176"/>
                    <a:pt x="16" y="176"/>
                  </a:cubicBezTo>
                  <a:lnTo>
                    <a:pt x="156" y="176"/>
                  </a:lnTo>
                  <a:lnTo>
                    <a:pt x="156" y="316"/>
                  </a:lnTo>
                  <a:cubicBezTo>
                    <a:pt x="156" y="323"/>
                    <a:pt x="156" y="332"/>
                    <a:pt x="166" y="332"/>
                  </a:cubicBezTo>
                  <a:cubicBezTo>
                    <a:pt x="176" y="332"/>
                    <a:pt x="176" y="323"/>
                    <a:pt x="176" y="316"/>
                  </a:cubicBezTo>
                  <a:lnTo>
                    <a:pt x="176" y="176"/>
                  </a:lnTo>
                </a:path>
              </a:pathLst>
            </a:custGeom>
            <a:solidFill>
              <a:srgbClr val="000000"/>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7" name="Freeform 112 1"/>
            <p:cNvSpPr>
              <a:spLocks/>
            </p:cNvSpPr>
            <p:nvPr>
              <p:custDataLst>
                <p:tags r:id="rId119"/>
              </p:custDataLst>
            </p:nvPr>
          </p:nvSpPr>
          <p:spPr bwMode="auto">
            <a:xfrm>
              <a:off x="15655925" y="22225000"/>
              <a:ext cx="96838" cy="206375"/>
            </a:xfrm>
            <a:custGeom>
              <a:avLst/>
              <a:gdLst>
                <a:gd name="T0" fmla="*/ 102 w 164"/>
                <a:gd name="T1" fmla="*/ 13 h 332"/>
                <a:gd name="T2" fmla="*/ 90 w 164"/>
                <a:gd name="T3" fmla="*/ 0 h 332"/>
                <a:gd name="T4" fmla="*/ 0 w 164"/>
                <a:gd name="T5" fmla="*/ 32 h 332"/>
                <a:gd name="T6" fmla="*/ 0 w 164"/>
                <a:gd name="T7" fmla="*/ 47 h 332"/>
                <a:gd name="T8" fmla="*/ 65 w 164"/>
                <a:gd name="T9" fmla="*/ 34 h 332"/>
                <a:gd name="T10" fmla="*/ 65 w 164"/>
                <a:gd name="T11" fmla="*/ 293 h 332"/>
                <a:gd name="T12" fmla="*/ 18 w 164"/>
                <a:gd name="T13" fmla="*/ 317 h 332"/>
                <a:gd name="T14" fmla="*/ 3 w 164"/>
                <a:gd name="T15" fmla="*/ 317 h 332"/>
                <a:gd name="T16" fmla="*/ 3 w 164"/>
                <a:gd name="T17" fmla="*/ 332 h 332"/>
                <a:gd name="T18" fmla="*/ 83 w 164"/>
                <a:gd name="T19" fmla="*/ 331 h 332"/>
                <a:gd name="T20" fmla="*/ 164 w 164"/>
                <a:gd name="T21" fmla="*/ 332 h 332"/>
                <a:gd name="T22" fmla="*/ 164 w 164"/>
                <a:gd name="T23" fmla="*/ 317 h 332"/>
                <a:gd name="T24" fmla="*/ 148 w 164"/>
                <a:gd name="T25" fmla="*/ 317 h 332"/>
                <a:gd name="T26" fmla="*/ 102 w 164"/>
                <a:gd name="T27" fmla="*/ 293 h 332"/>
                <a:gd name="T28" fmla="*/ 102 w 164"/>
                <a:gd name="T29" fmla="*/ 13 h 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64" h="332">
                  <a:moveTo>
                    <a:pt x="102" y="13"/>
                  </a:moveTo>
                  <a:cubicBezTo>
                    <a:pt x="102" y="1"/>
                    <a:pt x="102" y="0"/>
                    <a:pt x="90" y="0"/>
                  </a:cubicBezTo>
                  <a:cubicBezTo>
                    <a:pt x="59" y="32"/>
                    <a:pt x="15" y="32"/>
                    <a:pt x="0" y="32"/>
                  </a:cubicBezTo>
                  <a:lnTo>
                    <a:pt x="0" y="47"/>
                  </a:lnTo>
                  <a:cubicBezTo>
                    <a:pt x="10" y="47"/>
                    <a:pt x="39" y="47"/>
                    <a:pt x="65" y="34"/>
                  </a:cubicBezTo>
                  <a:lnTo>
                    <a:pt x="65" y="293"/>
                  </a:lnTo>
                  <a:cubicBezTo>
                    <a:pt x="65" y="311"/>
                    <a:pt x="63" y="317"/>
                    <a:pt x="18" y="317"/>
                  </a:cubicBezTo>
                  <a:lnTo>
                    <a:pt x="3" y="317"/>
                  </a:lnTo>
                  <a:lnTo>
                    <a:pt x="3" y="332"/>
                  </a:lnTo>
                  <a:cubicBezTo>
                    <a:pt x="20" y="331"/>
                    <a:pt x="63" y="331"/>
                    <a:pt x="83" y="331"/>
                  </a:cubicBezTo>
                  <a:cubicBezTo>
                    <a:pt x="103" y="331"/>
                    <a:pt x="147" y="331"/>
                    <a:pt x="164" y="332"/>
                  </a:cubicBezTo>
                  <a:lnTo>
                    <a:pt x="164" y="317"/>
                  </a:lnTo>
                  <a:lnTo>
                    <a:pt x="148" y="317"/>
                  </a:lnTo>
                  <a:cubicBezTo>
                    <a:pt x="103" y="317"/>
                    <a:pt x="102" y="311"/>
                    <a:pt x="102" y="293"/>
                  </a:cubicBezTo>
                  <a:lnTo>
                    <a:pt x="102" y="13"/>
                  </a:lnTo>
                </a:path>
              </a:pathLst>
            </a:custGeom>
            <a:solidFill>
              <a:srgbClr val="000000"/>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9" name="Freeform 113 1"/>
            <p:cNvSpPr>
              <a:spLocks/>
            </p:cNvSpPr>
            <p:nvPr>
              <p:custDataLst>
                <p:tags r:id="rId120"/>
              </p:custDataLst>
            </p:nvPr>
          </p:nvSpPr>
          <p:spPr bwMode="auto">
            <a:xfrm>
              <a:off x="15792450" y="22199600"/>
              <a:ext cx="65088" cy="309562"/>
            </a:xfrm>
            <a:custGeom>
              <a:avLst/>
              <a:gdLst>
                <a:gd name="T0" fmla="*/ 108 w 111"/>
                <a:gd name="T1" fmla="*/ 258 h 499"/>
                <a:gd name="T2" fmla="*/ 111 w 111"/>
                <a:gd name="T3" fmla="*/ 249 h 499"/>
                <a:gd name="T4" fmla="*/ 108 w 111"/>
                <a:gd name="T5" fmla="*/ 241 h 499"/>
                <a:gd name="T6" fmla="*/ 21 w 111"/>
                <a:gd name="T7" fmla="*/ 11 h 499"/>
                <a:gd name="T8" fmla="*/ 10 w 111"/>
                <a:gd name="T9" fmla="*/ 0 h 499"/>
                <a:gd name="T10" fmla="*/ 0 w 111"/>
                <a:gd name="T11" fmla="*/ 10 h 499"/>
                <a:gd name="T12" fmla="*/ 2 w 111"/>
                <a:gd name="T13" fmla="*/ 18 h 499"/>
                <a:gd name="T14" fmla="*/ 90 w 111"/>
                <a:gd name="T15" fmla="*/ 249 h 499"/>
                <a:gd name="T16" fmla="*/ 2 w 111"/>
                <a:gd name="T17" fmla="*/ 480 h 499"/>
                <a:gd name="T18" fmla="*/ 0 w 111"/>
                <a:gd name="T19" fmla="*/ 489 h 499"/>
                <a:gd name="T20" fmla="*/ 10 w 111"/>
                <a:gd name="T21" fmla="*/ 499 h 499"/>
                <a:gd name="T22" fmla="*/ 20 w 111"/>
                <a:gd name="T23" fmla="*/ 489 h 499"/>
                <a:gd name="T24" fmla="*/ 108 w 111"/>
                <a:gd name="T25" fmla="*/ 258 h 4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 h="499">
                  <a:moveTo>
                    <a:pt x="108" y="258"/>
                  </a:moveTo>
                  <a:cubicBezTo>
                    <a:pt x="111" y="252"/>
                    <a:pt x="111" y="251"/>
                    <a:pt x="111" y="249"/>
                  </a:cubicBezTo>
                  <a:cubicBezTo>
                    <a:pt x="111" y="248"/>
                    <a:pt x="111" y="247"/>
                    <a:pt x="108" y="241"/>
                  </a:cubicBezTo>
                  <a:lnTo>
                    <a:pt x="21" y="11"/>
                  </a:lnTo>
                  <a:cubicBezTo>
                    <a:pt x="18" y="3"/>
                    <a:pt x="15" y="0"/>
                    <a:pt x="10" y="0"/>
                  </a:cubicBezTo>
                  <a:cubicBezTo>
                    <a:pt x="4" y="0"/>
                    <a:pt x="0" y="4"/>
                    <a:pt x="0" y="10"/>
                  </a:cubicBezTo>
                  <a:cubicBezTo>
                    <a:pt x="0" y="11"/>
                    <a:pt x="0" y="12"/>
                    <a:pt x="2" y="18"/>
                  </a:cubicBezTo>
                  <a:lnTo>
                    <a:pt x="90" y="249"/>
                  </a:lnTo>
                  <a:lnTo>
                    <a:pt x="2" y="480"/>
                  </a:lnTo>
                  <a:cubicBezTo>
                    <a:pt x="0" y="485"/>
                    <a:pt x="0" y="486"/>
                    <a:pt x="0" y="489"/>
                  </a:cubicBezTo>
                  <a:cubicBezTo>
                    <a:pt x="0" y="494"/>
                    <a:pt x="4" y="499"/>
                    <a:pt x="10" y="499"/>
                  </a:cubicBezTo>
                  <a:cubicBezTo>
                    <a:pt x="16" y="499"/>
                    <a:pt x="18" y="494"/>
                    <a:pt x="20" y="489"/>
                  </a:cubicBezTo>
                  <a:lnTo>
                    <a:pt x="108" y="258"/>
                  </a:lnTo>
                </a:path>
              </a:pathLst>
            </a:custGeom>
            <a:solidFill>
              <a:srgbClr val="000000"/>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0" name="Freeform 114 1"/>
            <p:cNvSpPr>
              <a:spLocks/>
            </p:cNvSpPr>
            <p:nvPr>
              <p:custDataLst>
                <p:tags r:id="rId121"/>
              </p:custDataLst>
            </p:nvPr>
          </p:nvSpPr>
          <p:spPr bwMode="auto">
            <a:xfrm>
              <a:off x="15906750" y="22199600"/>
              <a:ext cx="68263" cy="309562"/>
            </a:xfrm>
            <a:custGeom>
              <a:avLst/>
              <a:gdLst>
                <a:gd name="T0" fmla="*/ 116 w 116"/>
                <a:gd name="T1" fmla="*/ 249 h 499"/>
                <a:gd name="T2" fmla="*/ 83 w 116"/>
                <a:gd name="T3" fmla="*/ 94 h 499"/>
                <a:gd name="T4" fmla="*/ 5 w 116"/>
                <a:gd name="T5" fmla="*/ 0 h 499"/>
                <a:gd name="T6" fmla="*/ 0 w 116"/>
                <a:gd name="T7" fmla="*/ 5 h 499"/>
                <a:gd name="T8" fmla="*/ 10 w 116"/>
                <a:gd name="T9" fmla="*/ 16 h 499"/>
                <a:gd name="T10" fmla="*/ 87 w 116"/>
                <a:gd name="T11" fmla="*/ 249 h 499"/>
                <a:gd name="T12" fmla="*/ 7 w 116"/>
                <a:gd name="T13" fmla="*/ 485 h 499"/>
                <a:gd name="T14" fmla="*/ 0 w 116"/>
                <a:gd name="T15" fmla="*/ 494 h 499"/>
                <a:gd name="T16" fmla="*/ 5 w 116"/>
                <a:gd name="T17" fmla="*/ 499 h 499"/>
                <a:gd name="T18" fmla="*/ 85 w 116"/>
                <a:gd name="T19" fmla="*/ 401 h 499"/>
                <a:gd name="T20" fmla="*/ 116 w 116"/>
                <a:gd name="T21" fmla="*/ 249 h 4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6" h="499">
                  <a:moveTo>
                    <a:pt x="116" y="249"/>
                  </a:moveTo>
                  <a:cubicBezTo>
                    <a:pt x="116" y="210"/>
                    <a:pt x="111" y="150"/>
                    <a:pt x="83" y="94"/>
                  </a:cubicBezTo>
                  <a:cubicBezTo>
                    <a:pt x="53" y="32"/>
                    <a:pt x="10" y="0"/>
                    <a:pt x="5" y="0"/>
                  </a:cubicBezTo>
                  <a:cubicBezTo>
                    <a:pt x="2" y="0"/>
                    <a:pt x="0" y="2"/>
                    <a:pt x="0" y="5"/>
                  </a:cubicBezTo>
                  <a:cubicBezTo>
                    <a:pt x="0" y="6"/>
                    <a:pt x="0" y="7"/>
                    <a:pt x="10" y="16"/>
                  </a:cubicBezTo>
                  <a:cubicBezTo>
                    <a:pt x="59" y="66"/>
                    <a:pt x="87" y="145"/>
                    <a:pt x="87" y="249"/>
                  </a:cubicBezTo>
                  <a:cubicBezTo>
                    <a:pt x="87" y="335"/>
                    <a:pt x="69" y="422"/>
                    <a:pt x="7" y="485"/>
                  </a:cubicBezTo>
                  <a:cubicBezTo>
                    <a:pt x="0" y="491"/>
                    <a:pt x="0" y="492"/>
                    <a:pt x="0" y="494"/>
                  </a:cubicBezTo>
                  <a:cubicBezTo>
                    <a:pt x="0" y="497"/>
                    <a:pt x="2" y="499"/>
                    <a:pt x="5" y="499"/>
                  </a:cubicBezTo>
                  <a:cubicBezTo>
                    <a:pt x="10" y="499"/>
                    <a:pt x="55" y="465"/>
                    <a:pt x="85" y="401"/>
                  </a:cubicBezTo>
                  <a:cubicBezTo>
                    <a:pt x="110" y="347"/>
                    <a:pt x="116" y="291"/>
                    <a:pt x="116" y="249"/>
                  </a:cubicBezTo>
                </a:path>
              </a:pathLst>
            </a:custGeom>
            <a:solidFill>
              <a:srgbClr val="000000"/>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2" name="Freeform: Shape 451"/>
            <p:cNvSpPr/>
            <p:nvPr>
              <p:custDataLst>
                <p:tags r:id="rId122"/>
              </p:custDataLst>
            </p:nvPr>
          </p:nvSpPr>
          <p:spPr>
            <a:xfrm>
              <a:off x="13928725" y="22348031"/>
              <a:ext cx="309564" cy="11114"/>
            </a:xfrm>
            <a:custGeom>
              <a:avLst/>
              <a:gdLst/>
              <a:ahLst/>
              <a:cxnLst/>
              <a:rect l="0" t="0" r="0" b="0"/>
              <a:pathLst>
                <a:path w="309564" h="11114">
                  <a:moveTo>
                    <a:pt x="0" y="11113"/>
                  </a:moveTo>
                  <a:lnTo>
                    <a:pt x="309563" y="11113"/>
                  </a:lnTo>
                  <a:lnTo>
                    <a:pt x="309563" y="0"/>
                  </a:lnTo>
                  <a:lnTo>
                    <a:pt x="0" y="0"/>
                  </a:lnTo>
                  <a:close/>
                </a:path>
              </a:pathLst>
            </a:custGeom>
            <a:solidFill>
              <a:srgbClr val="000000"/>
            </a:solid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3" name="Freeform: Shape 452"/>
            <p:cNvSpPr/>
            <p:nvPr>
              <p:custDataLst>
                <p:tags r:id="rId123"/>
              </p:custDataLst>
            </p:nvPr>
          </p:nvSpPr>
          <p:spPr>
            <a:xfrm>
              <a:off x="14120813" y="22383750"/>
              <a:ext cx="117476" cy="9526"/>
            </a:xfrm>
            <a:custGeom>
              <a:avLst/>
              <a:gdLst/>
              <a:ahLst/>
              <a:cxnLst/>
              <a:rect l="0" t="0" r="0" b="0"/>
              <a:pathLst>
                <a:path w="117476" h="9526">
                  <a:moveTo>
                    <a:pt x="0" y="9525"/>
                  </a:moveTo>
                  <a:lnTo>
                    <a:pt x="117475" y="9525"/>
                  </a:lnTo>
                  <a:lnTo>
                    <a:pt x="117475" y="0"/>
                  </a:lnTo>
                  <a:lnTo>
                    <a:pt x="0" y="0"/>
                  </a:lnTo>
                  <a:close/>
                </a:path>
              </a:pathLst>
            </a:custGeom>
            <a:solidFill>
              <a:srgbClr val="000000"/>
            </a:solid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21" name="Group 420"/>
          <p:cNvGrpSpPr>
            <a:grpSpLocks noChangeAspect="1"/>
          </p:cNvGrpSpPr>
          <p:nvPr>
            <p:custDataLst>
              <p:tags r:id="rId3"/>
            </p:custDataLst>
          </p:nvPr>
        </p:nvGrpSpPr>
        <p:grpSpPr>
          <a:xfrm>
            <a:off x="16857664" y="22166263"/>
            <a:ext cx="3060698" cy="433387"/>
            <a:chOff x="16857664" y="22166263"/>
            <a:chExt cx="3060698" cy="433387"/>
          </a:xfrm>
        </p:grpSpPr>
        <p:sp>
          <p:nvSpPr>
            <p:cNvPr id="360" name="Freeform 70 1"/>
            <p:cNvSpPr>
              <a:spLocks/>
            </p:cNvSpPr>
            <p:nvPr>
              <p:custDataLst>
                <p:tags r:id="rId85"/>
              </p:custDataLst>
            </p:nvPr>
          </p:nvSpPr>
          <p:spPr bwMode="auto">
            <a:xfrm>
              <a:off x="16976725" y="22166263"/>
              <a:ext cx="73025" cy="142875"/>
            </a:xfrm>
            <a:custGeom>
              <a:avLst/>
              <a:gdLst>
                <a:gd name="T0" fmla="*/ 79 w 127"/>
                <a:gd name="T1" fmla="*/ 10 h 232"/>
                <a:gd name="T2" fmla="*/ 68 w 127"/>
                <a:gd name="T3" fmla="*/ 0 h 232"/>
                <a:gd name="T4" fmla="*/ 0 w 127"/>
                <a:gd name="T5" fmla="*/ 22 h 232"/>
                <a:gd name="T6" fmla="*/ 0 w 127"/>
                <a:gd name="T7" fmla="*/ 35 h 232"/>
                <a:gd name="T8" fmla="*/ 50 w 127"/>
                <a:gd name="T9" fmla="*/ 25 h 232"/>
                <a:gd name="T10" fmla="*/ 50 w 127"/>
                <a:gd name="T11" fmla="*/ 203 h 232"/>
                <a:gd name="T12" fmla="*/ 16 w 127"/>
                <a:gd name="T13" fmla="*/ 219 h 232"/>
                <a:gd name="T14" fmla="*/ 2 w 127"/>
                <a:gd name="T15" fmla="*/ 219 h 232"/>
                <a:gd name="T16" fmla="*/ 2 w 127"/>
                <a:gd name="T17" fmla="*/ 232 h 232"/>
                <a:gd name="T18" fmla="*/ 64 w 127"/>
                <a:gd name="T19" fmla="*/ 230 h 232"/>
                <a:gd name="T20" fmla="*/ 127 w 127"/>
                <a:gd name="T21" fmla="*/ 232 h 232"/>
                <a:gd name="T22" fmla="*/ 127 w 127"/>
                <a:gd name="T23" fmla="*/ 219 h 232"/>
                <a:gd name="T24" fmla="*/ 114 w 127"/>
                <a:gd name="T25" fmla="*/ 219 h 232"/>
                <a:gd name="T26" fmla="*/ 79 w 127"/>
                <a:gd name="T27" fmla="*/ 203 h 232"/>
                <a:gd name="T28" fmla="*/ 79 w 127"/>
                <a:gd name="T29" fmla="*/ 10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7" h="232">
                  <a:moveTo>
                    <a:pt x="79" y="10"/>
                  </a:moveTo>
                  <a:cubicBezTo>
                    <a:pt x="79" y="1"/>
                    <a:pt x="78" y="0"/>
                    <a:pt x="68" y="0"/>
                  </a:cubicBezTo>
                  <a:cubicBezTo>
                    <a:pt x="46" y="22"/>
                    <a:pt x="14" y="22"/>
                    <a:pt x="0" y="22"/>
                  </a:cubicBezTo>
                  <a:lnTo>
                    <a:pt x="0" y="35"/>
                  </a:lnTo>
                  <a:cubicBezTo>
                    <a:pt x="8" y="35"/>
                    <a:pt x="31" y="35"/>
                    <a:pt x="50" y="25"/>
                  </a:cubicBezTo>
                  <a:lnTo>
                    <a:pt x="50" y="203"/>
                  </a:lnTo>
                  <a:cubicBezTo>
                    <a:pt x="50" y="215"/>
                    <a:pt x="50" y="219"/>
                    <a:pt x="16" y="219"/>
                  </a:cubicBezTo>
                  <a:lnTo>
                    <a:pt x="2" y="219"/>
                  </a:lnTo>
                  <a:lnTo>
                    <a:pt x="2" y="232"/>
                  </a:lnTo>
                  <a:cubicBezTo>
                    <a:pt x="9" y="231"/>
                    <a:pt x="52" y="230"/>
                    <a:pt x="64" y="230"/>
                  </a:cubicBezTo>
                  <a:cubicBezTo>
                    <a:pt x="75" y="230"/>
                    <a:pt x="119" y="231"/>
                    <a:pt x="127" y="232"/>
                  </a:cubicBezTo>
                  <a:lnTo>
                    <a:pt x="127" y="219"/>
                  </a:lnTo>
                  <a:lnTo>
                    <a:pt x="114" y="219"/>
                  </a:lnTo>
                  <a:cubicBezTo>
                    <a:pt x="79" y="219"/>
                    <a:pt x="79" y="215"/>
                    <a:pt x="79" y="203"/>
                  </a:cubicBezTo>
                  <a:lnTo>
                    <a:pt x="79" y="10"/>
                  </a:lnTo>
                </a:path>
              </a:pathLst>
            </a:custGeom>
            <a:solidFill>
              <a:srgbClr val="000000"/>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5" name="Freeform 72 1"/>
            <p:cNvSpPr>
              <a:spLocks/>
            </p:cNvSpPr>
            <p:nvPr>
              <p:custDataLst>
                <p:tags r:id="rId86"/>
              </p:custDataLst>
            </p:nvPr>
          </p:nvSpPr>
          <p:spPr bwMode="auto">
            <a:xfrm>
              <a:off x="16876713" y="22382163"/>
              <a:ext cx="177800" cy="217487"/>
            </a:xfrm>
            <a:custGeom>
              <a:avLst/>
              <a:gdLst>
                <a:gd name="T0" fmla="*/ 122 w 303"/>
                <a:gd name="T1" fmla="*/ 311 h 349"/>
                <a:gd name="T2" fmla="*/ 53 w 303"/>
                <a:gd name="T3" fmla="*/ 175 h 349"/>
                <a:gd name="T4" fmla="*/ 48 w 303"/>
                <a:gd name="T5" fmla="*/ 170 h 349"/>
                <a:gd name="T6" fmla="*/ 42 w 303"/>
                <a:gd name="T7" fmla="*/ 172 h 349"/>
                <a:gd name="T8" fmla="*/ 5 w 303"/>
                <a:gd name="T9" fmla="*/ 197 h 349"/>
                <a:gd name="T10" fmla="*/ 0 w 303"/>
                <a:gd name="T11" fmla="*/ 203 h 349"/>
                <a:gd name="T12" fmla="*/ 5 w 303"/>
                <a:gd name="T13" fmla="*/ 208 h 349"/>
                <a:gd name="T14" fmla="*/ 11 w 303"/>
                <a:gd name="T15" fmla="*/ 205 h 349"/>
                <a:gd name="T16" fmla="*/ 30 w 303"/>
                <a:gd name="T17" fmla="*/ 192 h 349"/>
                <a:gd name="T18" fmla="*/ 106 w 303"/>
                <a:gd name="T19" fmla="*/ 343 h 349"/>
                <a:gd name="T20" fmla="*/ 114 w 303"/>
                <a:gd name="T21" fmla="*/ 349 h 349"/>
                <a:gd name="T22" fmla="*/ 124 w 303"/>
                <a:gd name="T23" fmla="*/ 342 h 349"/>
                <a:gd name="T24" fmla="*/ 300 w 303"/>
                <a:gd name="T25" fmla="*/ 16 h 349"/>
                <a:gd name="T26" fmla="*/ 303 w 303"/>
                <a:gd name="T27" fmla="*/ 9 h 349"/>
                <a:gd name="T28" fmla="*/ 294 w 303"/>
                <a:gd name="T29" fmla="*/ 0 h 349"/>
                <a:gd name="T30" fmla="*/ 285 w 303"/>
                <a:gd name="T31" fmla="*/ 7 h 349"/>
                <a:gd name="T32" fmla="*/ 122 w 303"/>
                <a:gd name="T33" fmla="*/ 311 h 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3" h="349">
                  <a:moveTo>
                    <a:pt x="122" y="311"/>
                  </a:moveTo>
                  <a:lnTo>
                    <a:pt x="53" y="175"/>
                  </a:lnTo>
                  <a:cubicBezTo>
                    <a:pt x="52" y="172"/>
                    <a:pt x="51" y="170"/>
                    <a:pt x="48" y="170"/>
                  </a:cubicBezTo>
                  <a:cubicBezTo>
                    <a:pt x="46" y="170"/>
                    <a:pt x="46" y="170"/>
                    <a:pt x="42" y="172"/>
                  </a:cubicBezTo>
                  <a:lnTo>
                    <a:pt x="5" y="197"/>
                  </a:lnTo>
                  <a:cubicBezTo>
                    <a:pt x="0" y="200"/>
                    <a:pt x="0" y="202"/>
                    <a:pt x="0" y="203"/>
                  </a:cubicBezTo>
                  <a:cubicBezTo>
                    <a:pt x="0" y="205"/>
                    <a:pt x="2" y="208"/>
                    <a:pt x="5" y="208"/>
                  </a:cubicBezTo>
                  <a:cubicBezTo>
                    <a:pt x="6" y="208"/>
                    <a:pt x="7" y="208"/>
                    <a:pt x="11" y="205"/>
                  </a:cubicBezTo>
                  <a:cubicBezTo>
                    <a:pt x="15" y="202"/>
                    <a:pt x="25" y="195"/>
                    <a:pt x="30" y="192"/>
                  </a:cubicBezTo>
                  <a:lnTo>
                    <a:pt x="106" y="343"/>
                  </a:lnTo>
                  <a:cubicBezTo>
                    <a:pt x="108" y="348"/>
                    <a:pt x="109" y="349"/>
                    <a:pt x="114" y="349"/>
                  </a:cubicBezTo>
                  <a:cubicBezTo>
                    <a:pt x="117" y="349"/>
                    <a:pt x="121" y="349"/>
                    <a:pt x="124" y="342"/>
                  </a:cubicBezTo>
                  <a:lnTo>
                    <a:pt x="300" y="16"/>
                  </a:lnTo>
                  <a:cubicBezTo>
                    <a:pt x="303" y="11"/>
                    <a:pt x="303" y="11"/>
                    <a:pt x="303" y="9"/>
                  </a:cubicBezTo>
                  <a:cubicBezTo>
                    <a:pt x="303" y="3"/>
                    <a:pt x="298" y="0"/>
                    <a:pt x="294" y="0"/>
                  </a:cubicBezTo>
                  <a:cubicBezTo>
                    <a:pt x="289" y="0"/>
                    <a:pt x="287" y="3"/>
                    <a:pt x="285" y="7"/>
                  </a:cubicBezTo>
                  <a:lnTo>
                    <a:pt x="122" y="311"/>
                  </a:lnTo>
                </a:path>
              </a:pathLst>
            </a:custGeom>
            <a:solidFill>
              <a:srgbClr val="000000"/>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7" name="Freeform 74 1"/>
            <p:cNvSpPr>
              <a:spLocks/>
            </p:cNvSpPr>
            <p:nvPr>
              <p:custDataLst>
                <p:tags r:id="rId87"/>
              </p:custDataLst>
            </p:nvPr>
          </p:nvSpPr>
          <p:spPr bwMode="auto">
            <a:xfrm>
              <a:off x="17062450" y="22429788"/>
              <a:ext cx="90487" cy="142875"/>
            </a:xfrm>
            <a:custGeom>
              <a:avLst/>
              <a:gdLst>
                <a:gd name="T0" fmla="*/ 154 w 154"/>
                <a:gd name="T1" fmla="*/ 168 h 231"/>
                <a:gd name="T2" fmla="*/ 142 w 154"/>
                <a:gd name="T3" fmla="*/ 168 h 231"/>
                <a:gd name="T4" fmla="*/ 133 w 154"/>
                <a:gd name="T5" fmla="*/ 199 h 231"/>
                <a:gd name="T6" fmla="*/ 98 w 154"/>
                <a:gd name="T7" fmla="*/ 202 h 231"/>
                <a:gd name="T8" fmla="*/ 34 w 154"/>
                <a:gd name="T9" fmla="*/ 202 h 231"/>
                <a:gd name="T10" fmla="*/ 104 w 154"/>
                <a:gd name="T11" fmla="*/ 143 h 231"/>
                <a:gd name="T12" fmla="*/ 154 w 154"/>
                <a:gd name="T13" fmla="*/ 68 h 231"/>
                <a:gd name="T14" fmla="*/ 72 w 154"/>
                <a:gd name="T15" fmla="*/ 0 h 231"/>
                <a:gd name="T16" fmla="*/ 0 w 154"/>
                <a:gd name="T17" fmla="*/ 62 h 231"/>
                <a:gd name="T18" fmla="*/ 18 w 154"/>
                <a:gd name="T19" fmla="*/ 82 h 231"/>
                <a:gd name="T20" fmla="*/ 37 w 154"/>
                <a:gd name="T21" fmla="*/ 63 h 231"/>
                <a:gd name="T22" fmla="*/ 16 w 154"/>
                <a:gd name="T23" fmla="*/ 45 h 231"/>
                <a:gd name="T24" fmla="*/ 67 w 154"/>
                <a:gd name="T25" fmla="*/ 12 h 231"/>
                <a:gd name="T26" fmla="*/ 120 w 154"/>
                <a:gd name="T27" fmla="*/ 68 h 231"/>
                <a:gd name="T28" fmla="*/ 87 w 154"/>
                <a:gd name="T29" fmla="*/ 135 h 231"/>
                <a:gd name="T30" fmla="*/ 3 w 154"/>
                <a:gd name="T31" fmla="*/ 218 h 231"/>
                <a:gd name="T32" fmla="*/ 0 w 154"/>
                <a:gd name="T33" fmla="*/ 231 h 231"/>
                <a:gd name="T34" fmla="*/ 143 w 154"/>
                <a:gd name="T35" fmla="*/ 231 h 231"/>
                <a:gd name="T36" fmla="*/ 154 w 154"/>
                <a:gd name="T37" fmla="*/ 168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54" h="231">
                  <a:moveTo>
                    <a:pt x="154" y="168"/>
                  </a:moveTo>
                  <a:lnTo>
                    <a:pt x="142" y="168"/>
                  </a:lnTo>
                  <a:cubicBezTo>
                    <a:pt x="141" y="175"/>
                    <a:pt x="137" y="196"/>
                    <a:pt x="133" y="199"/>
                  </a:cubicBezTo>
                  <a:cubicBezTo>
                    <a:pt x="130" y="202"/>
                    <a:pt x="103" y="202"/>
                    <a:pt x="98" y="202"/>
                  </a:cubicBezTo>
                  <a:lnTo>
                    <a:pt x="34" y="202"/>
                  </a:lnTo>
                  <a:cubicBezTo>
                    <a:pt x="71" y="169"/>
                    <a:pt x="83" y="159"/>
                    <a:pt x="104" y="143"/>
                  </a:cubicBezTo>
                  <a:cubicBezTo>
                    <a:pt x="130" y="122"/>
                    <a:pt x="154" y="101"/>
                    <a:pt x="154" y="68"/>
                  </a:cubicBezTo>
                  <a:cubicBezTo>
                    <a:pt x="154" y="25"/>
                    <a:pt x="117" y="0"/>
                    <a:pt x="72" y="0"/>
                  </a:cubicBezTo>
                  <a:cubicBezTo>
                    <a:pt x="29" y="0"/>
                    <a:pt x="0" y="30"/>
                    <a:pt x="0" y="62"/>
                  </a:cubicBezTo>
                  <a:cubicBezTo>
                    <a:pt x="0" y="80"/>
                    <a:pt x="15" y="82"/>
                    <a:pt x="18" y="82"/>
                  </a:cubicBezTo>
                  <a:cubicBezTo>
                    <a:pt x="26" y="82"/>
                    <a:pt x="37" y="76"/>
                    <a:pt x="37" y="63"/>
                  </a:cubicBezTo>
                  <a:cubicBezTo>
                    <a:pt x="37" y="57"/>
                    <a:pt x="34" y="45"/>
                    <a:pt x="16" y="45"/>
                  </a:cubicBezTo>
                  <a:cubicBezTo>
                    <a:pt x="27" y="20"/>
                    <a:pt x="50" y="12"/>
                    <a:pt x="67" y="12"/>
                  </a:cubicBezTo>
                  <a:cubicBezTo>
                    <a:pt x="102" y="12"/>
                    <a:pt x="120" y="39"/>
                    <a:pt x="120" y="68"/>
                  </a:cubicBezTo>
                  <a:cubicBezTo>
                    <a:pt x="120" y="98"/>
                    <a:pt x="98" y="122"/>
                    <a:pt x="87" y="135"/>
                  </a:cubicBezTo>
                  <a:lnTo>
                    <a:pt x="3" y="218"/>
                  </a:lnTo>
                  <a:cubicBezTo>
                    <a:pt x="0" y="221"/>
                    <a:pt x="0" y="221"/>
                    <a:pt x="0" y="231"/>
                  </a:cubicBezTo>
                  <a:lnTo>
                    <a:pt x="143" y="231"/>
                  </a:lnTo>
                  <a:lnTo>
                    <a:pt x="154" y="168"/>
                  </a:lnTo>
                </a:path>
              </a:pathLst>
            </a:custGeom>
            <a:solidFill>
              <a:srgbClr val="000000"/>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8" name="Freeform 75 1"/>
            <p:cNvSpPr>
              <a:spLocks/>
            </p:cNvSpPr>
            <p:nvPr>
              <p:custDataLst>
                <p:tags r:id="rId88"/>
              </p:custDataLst>
            </p:nvPr>
          </p:nvSpPr>
          <p:spPr bwMode="auto">
            <a:xfrm>
              <a:off x="17229138" y="22199600"/>
              <a:ext cx="68262" cy="309562"/>
            </a:xfrm>
            <a:custGeom>
              <a:avLst/>
              <a:gdLst>
                <a:gd name="T0" fmla="*/ 116 w 116"/>
                <a:gd name="T1" fmla="*/ 494 h 499"/>
                <a:gd name="T2" fmla="*/ 107 w 116"/>
                <a:gd name="T3" fmla="*/ 483 h 499"/>
                <a:gd name="T4" fmla="*/ 29 w 116"/>
                <a:gd name="T5" fmla="*/ 249 h 499"/>
                <a:gd name="T6" fmla="*/ 109 w 116"/>
                <a:gd name="T7" fmla="*/ 13 h 499"/>
                <a:gd name="T8" fmla="*/ 116 w 116"/>
                <a:gd name="T9" fmla="*/ 5 h 499"/>
                <a:gd name="T10" fmla="*/ 111 w 116"/>
                <a:gd name="T11" fmla="*/ 0 h 499"/>
                <a:gd name="T12" fmla="*/ 32 w 116"/>
                <a:gd name="T13" fmla="*/ 97 h 499"/>
                <a:gd name="T14" fmla="*/ 0 w 116"/>
                <a:gd name="T15" fmla="*/ 249 h 499"/>
                <a:gd name="T16" fmla="*/ 33 w 116"/>
                <a:gd name="T17" fmla="*/ 405 h 499"/>
                <a:gd name="T18" fmla="*/ 111 w 116"/>
                <a:gd name="T19" fmla="*/ 499 h 499"/>
                <a:gd name="T20" fmla="*/ 116 w 116"/>
                <a:gd name="T21" fmla="*/ 494 h 4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6" h="499">
                  <a:moveTo>
                    <a:pt x="116" y="494"/>
                  </a:moveTo>
                  <a:cubicBezTo>
                    <a:pt x="116" y="492"/>
                    <a:pt x="116" y="491"/>
                    <a:pt x="107" y="483"/>
                  </a:cubicBezTo>
                  <a:cubicBezTo>
                    <a:pt x="45" y="420"/>
                    <a:pt x="29" y="326"/>
                    <a:pt x="29" y="249"/>
                  </a:cubicBezTo>
                  <a:cubicBezTo>
                    <a:pt x="29" y="162"/>
                    <a:pt x="48" y="76"/>
                    <a:pt x="109" y="13"/>
                  </a:cubicBezTo>
                  <a:cubicBezTo>
                    <a:pt x="116" y="7"/>
                    <a:pt x="116" y="6"/>
                    <a:pt x="116" y="5"/>
                  </a:cubicBezTo>
                  <a:cubicBezTo>
                    <a:pt x="116" y="1"/>
                    <a:pt x="114" y="0"/>
                    <a:pt x="111" y="0"/>
                  </a:cubicBezTo>
                  <a:cubicBezTo>
                    <a:pt x="106" y="0"/>
                    <a:pt x="61" y="34"/>
                    <a:pt x="32" y="97"/>
                  </a:cubicBezTo>
                  <a:cubicBezTo>
                    <a:pt x="6" y="152"/>
                    <a:pt x="0" y="207"/>
                    <a:pt x="0" y="249"/>
                  </a:cubicBezTo>
                  <a:cubicBezTo>
                    <a:pt x="0" y="288"/>
                    <a:pt x="6" y="349"/>
                    <a:pt x="33" y="405"/>
                  </a:cubicBezTo>
                  <a:cubicBezTo>
                    <a:pt x="63" y="466"/>
                    <a:pt x="106" y="499"/>
                    <a:pt x="111" y="499"/>
                  </a:cubicBezTo>
                  <a:cubicBezTo>
                    <a:pt x="114" y="499"/>
                    <a:pt x="116" y="497"/>
                    <a:pt x="116" y="494"/>
                  </a:cubicBezTo>
                </a:path>
              </a:pathLst>
            </a:custGeom>
            <a:solidFill>
              <a:srgbClr val="000000"/>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9" name="Freeform 76 1"/>
            <p:cNvSpPr>
              <a:spLocks noEditPoints="1"/>
            </p:cNvSpPr>
            <p:nvPr>
              <p:custDataLst>
                <p:tags r:id="rId89"/>
              </p:custDataLst>
            </p:nvPr>
          </p:nvSpPr>
          <p:spPr bwMode="auto">
            <a:xfrm>
              <a:off x="17327563" y="22294850"/>
              <a:ext cx="112712" cy="139700"/>
            </a:xfrm>
            <a:custGeom>
              <a:avLst/>
              <a:gdLst>
                <a:gd name="T0" fmla="*/ 70 w 191"/>
                <a:gd name="T1" fmla="*/ 106 h 227"/>
                <a:gd name="T2" fmla="*/ 146 w 191"/>
                <a:gd name="T3" fmla="*/ 94 h 227"/>
                <a:gd name="T4" fmla="*/ 184 w 191"/>
                <a:gd name="T5" fmla="*/ 43 h 227"/>
                <a:gd name="T6" fmla="*/ 130 w 191"/>
                <a:gd name="T7" fmla="*/ 0 h 227"/>
                <a:gd name="T8" fmla="*/ 0 w 191"/>
                <a:gd name="T9" fmla="*/ 136 h 227"/>
                <a:gd name="T10" fmla="*/ 78 w 191"/>
                <a:gd name="T11" fmla="*/ 227 h 227"/>
                <a:gd name="T12" fmla="*/ 191 w 191"/>
                <a:gd name="T13" fmla="*/ 168 h 227"/>
                <a:gd name="T14" fmla="*/ 185 w 191"/>
                <a:gd name="T15" fmla="*/ 161 h 227"/>
                <a:gd name="T16" fmla="*/ 179 w 191"/>
                <a:gd name="T17" fmla="*/ 166 h 227"/>
                <a:gd name="T18" fmla="*/ 79 w 191"/>
                <a:gd name="T19" fmla="*/ 216 h 227"/>
                <a:gd name="T20" fmla="*/ 36 w 191"/>
                <a:gd name="T21" fmla="*/ 158 h 227"/>
                <a:gd name="T22" fmla="*/ 43 w 191"/>
                <a:gd name="T23" fmla="*/ 106 h 227"/>
                <a:gd name="T24" fmla="*/ 70 w 191"/>
                <a:gd name="T25" fmla="*/ 106 h 227"/>
                <a:gd name="T26" fmla="*/ 46 w 191"/>
                <a:gd name="T27" fmla="*/ 95 h 227"/>
                <a:gd name="T28" fmla="*/ 130 w 191"/>
                <a:gd name="T29" fmla="*/ 11 h 227"/>
                <a:gd name="T30" fmla="*/ 167 w 191"/>
                <a:gd name="T31" fmla="*/ 43 h 227"/>
                <a:gd name="T32" fmla="*/ 67 w 191"/>
                <a:gd name="T33" fmla="*/ 95 h 227"/>
                <a:gd name="T34" fmla="*/ 46 w 191"/>
                <a:gd name="T35" fmla="*/ 95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1" h="227">
                  <a:moveTo>
                    <a:pt x="70" y="106"/>
                  </a:moveTo>
                  <a:cubicBezTo>
                    <a:pt x="84" y="106"/>
                    <a:pt x="121" y="105"/>
                    <a:pt x="146" y="94"/>
                  </a:cubicBezTo>
                  <a:cubicBezTo>
                    <a:pt x="181" y="79"/>
                    <a:pt x="184" y="50"/>
                    <a:pt x="184" y="43"/>
                  </a:cubicBezTo>
                  <a:cubicBezTo>
                    <a:pt x="184" y="21"/>
                    <a:pt x="165" y="0"/>
                    <a:pt x="130" y="0"/>
                  </a:cubicBezTo>
                  <a:cubicBezTo>
                    <a:pt x="75" y="0"/>
                    <a:pt x="0" y="49"/>
                    <a:pt x="0" y="136"/>
                  </a:cubicBezTo>
                  <a:cubicBezTo>
                    <a:pt x="0" y="187"/>
                    <a:pt x="29" y="227"/>
                    <a:pt x="78" y="227"/>
                  </a:cubicBezTo>
                  <a:cubicBezTo>
                    <a:pt x="149" y="227"/>
                    <a:pt x="191" y="174"/>
                    <a:pt x="191" y="168"/>
                  </a:cubicBezTo>
                  <a:cubicBezTo>
                    <a:pt x="191" y="165"/>
                    <a:pt x="188" y="161"/>
                    <a:pt x="185" y="161"/>
                  </a:cubicBezTo>
                  <a:cubicBezTo>
                    <a:pt x="183" y="161"/>
                    <a:pt x="182" y="162"/>
                    <a:pt x="179" y="166"/>
                  </a:cubicBezTo>
                  <a:cubicBezTo>
                    <a:pt x="139" y="216"/>
                    <a:pt x="85" y="216"/>
                    <a:pt x="79" y="216"/>
                  </a:cubicBezTo>
                  <a:cubicBezTo>
                    <a:pt x="40" y="216"/>
                    <a:pt x="36" y="174"/>
                    <a:pt x="36" y="158"/>
                  </a:cubicBezTo>
                  <a:cubicBezTo>
                    <a:pt x="36" y="152"/>
                    <a:pt x="36" y="136"/>
                    <a:pt x="43" y="106"/>
                  </a:cubicBezTo>
                  <a:lnTo>
                    <a:pt x="70" y="106"/>
                  </a:lnTo>
                  <a:close/>
                  <a:moveTo>
                    <a:pt x="46" y="95"/>
                  </a:moveTo>
                  <a:cubicBezTo>
                    <a:pt x="66" y="19"/>
                    <a:pt x="117" y="11"/>
                    <a:pt x="130" y="11"/>
                  </a:cubicBezTo>
                  <a:cubicBezTo>
                    <a:pt x="154" y="11"/>
                    <a:pt x="167" y="26"/>
                    <a:pt x="167" y="43"/>
                  </a:cubicBezTo>
                  <a:cubicBezTo>
                    <a:pt x="167" y="95"/>
                    <a:pt x="87" y="95"/>
                    <a:pt x="67" y="95"/>
                  </a:cubicBezTo>
                  <a:lnTo>
                    <a:pt x="46" y="95"/>
                  </a:lnTo>
                </a:path>
              </a:pathLst>
            </a:custGeom>
            <a:solidFill>
              <a:srgbClr val="000000"/>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0" name="Freeform 77 1"/>
            <p:cNvSpPr>
              <a:spLocks noEditPoints="1"/>
            </p:cNvSpPr>
            <p:nvPr>
              <p:custDataLst>
                <p:tags r:id="rId90"/>
              </p:custDataLst>
            </p:nvPr>
          </p:nvSpPr>
          <p:spPr bwMode="auto">
            <a:xfrm>
              <a:off x="17459325" y="22175788"/>
              <a:ext cx="63500" cy="146050"/>
            </a:xfrm>
            <a:custGeom>
              <a:avLst/>
              <a:gdLst>
                <a:gd name="T0" fmla="*/ 97 w 106"/>
                <a:gd name="T1" fmla="*/ 13 h 235"/>
                <a:gd name="T2" fmla="*/ 83 w 106"/>
                <a:gd name="T3" fmla="*/ 0 h 235"/>
                <a:gd name="T4" fmla="*/ 63 w 106"/>
                <a:gd name="T5" fmla="*/ 19 h 235"/>
                <a:gd name="T6" fmla="*/ 77 w 106"/>
                <a:gd name="T7" fmla="*/ 32 h 235"/>
                <a:gd name="T8" fmla="*/ 97 w 106"/>
                <a:gd name="T9" fmla="*/ 13 h 235"/>
                <a:gd name="T10" fmla="*/ 26 w 106"/>
                <a:gd name="T11" fmla="*/ 190 h 235"/>
                <a:gd name="T12" fmla="*/ 22 w 106"/>
                <a:gd name="T13" fmla="*/ 205 h 235"/>
                <a:gd name="T14" fmla="*/ 56 w 106"/>
                <a:gd name="T15" fmla="*/ 235 h 235"/>
                <a:gd name="T16" fmla="*/ 106 w 106"/>
                <a:gd name="T17" fmla="*/ 181 h 235"/>
                <a:gd name="T18" fmla="*/ 100 w 106"/>
                <a:gd name="T19" fmla="*/ 177 h 235"/>
                <a:gd name="T20" fmla="*/ 94 w 106"/>
                <a:gd name="T21" fmla="*/ 183 h 235"/>
                <a:gd name="T22" fmla="*/ 57 w 106"/>
                <a:gd name="T23" fmla="*/ 225 h 235"/>
                <a:gd name="T24" fmla="*/ 48 w 106"/>
                <a:gd name="T25" fmla="*/ 213 h 235"/>
                <a:gd name="T26" fmla="*/ 53 w 106"/>
                <a:gd name="T27" fmla="*/ 190 h 235"/>
                <a:gd name="T28" fmla="*/ 65 w 106"/>
                <a:gd name="T29" fmla="*/ 162 h 235"/>
                <a:gd name="T30" fmla="*/ 82 w 106"/>
                <a:gd name="T31" fmla="*/ 118 h 235"/>
                <a:gd name="T32" fmla="*/ 84 w 106"/>
                <a:gd name="T33" fmla="*/ 107 h 235"/>
                <a:gd name="T34" fmla="*/ 51 w 106"/>
                <a:gd name="T35" fmla="*/ 77 h 235"/>
                <a:gd name="T36" fmla="*/ 0 w 106"/>
                <a:gd name="T37" fmla="*/ 131 h 235"/>
                <a:gd name="T38" fmla="*/ 6 w 106"/>
                <a:gd name="T39" fmla="*/ 135 h 235"/>
                <a:gd name="T40" fmla="*/ 12 w 106"/>
                <a:gd name="T41" fmla="*/ 130 h 235"/>
                <a:gd name="T42" fmla="*/ 50 w 106"/>
                <a:gd name="T43" fmla="*/ 87 h 235"/>
                <a:gd name="T44" fmla="*/ 58 w 106"/>
                <a:gd name="T45" fmla="*/ 99 h 235"/>
                <a:gd name="T46" fmla="*/ 48 w 106"/>
                <a:gd name="T47" fmla="*/ 134 h 235"/>
                <a:gd name="T48" fmla="*/ 26 w 106"/>
                <a:gd name="T49" fmla="*/ 190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06" h="235">
                  <a:moveTo>
                    <a:pt x="97" y="13"/>
                  </a:moveTo>
                  <a:cubicBezTo>
                    <a:pt x="97" y="7"/>
                    <a:pt x="93" y="0"/>
                    <a:pt x="83" y="0"/>
                  </a:cubicBezTo>
                  <a:cubicBezTo>
                    <a:pt x="73" y="0"/>
                    <a:pt x="63" y="9"/>
                    <a:pt x="63" y="19"/>
                  </a:cubicBezTo>
                  <a:cubicBezTo>
                    <a:pt x="63" y="25"/>
                    <a:pt x="68" y="32"/>
                    <a:pt x="77" y="32"/>
                  </a:cubicBezTo>
                  <a:cubicBezTo>
                    <a:pt x="87" y="32"/>
                    <a:pt x="97" y="23"/>
                    <a:pt x="97" y="13"/>
                  </a:cubicBezTo>
                  <a:close/>
                  <a:moveTo>
                    <a:pt x="26" y="190"/>
                  </a:moveTo>
                  <a:cubicBezTo>
                    <a:pt x="24" y="195"/>
                    <a:pt x="22" y="199"/>
                    <a:pt x="22" y="205"/>
                  </a:cubicBezTo>
                  <a:cubicBezTo>
                    <a:pt x="22" y="221"/>
                    <a:pt x="36" y="235"/>
                    <a:pt x="56" y="235"/>
                  </a:cubicBezTo>
                  <a:cubicBezTo>
                    <a:pt x="90" y="235"/>
                    <a:pt x="106" y="186"/>
                    <a:pt x="106" y="181"/>
                  </a:cubicBezTo>
                  <a:cubicBezTo>
                    <a:pt x="106" y="177"/>
                    <a:pt x="101" y="177"/>
                    <a:pt x="100" y="177"/>
                  </a:cubicBezTo>
                  <a:cubicBezTo>
                    <a:pt x="95" y="177"/>
                    <a:pt x="95" y="179"/>
                    <a:pt x="94" y="183"/>
                  </a:cubicBezTo>
                  <a:cubicBezTo>
                    <a:pt x="86" y="211"/>
                    <a:pt x="70" y="225"/>
                    <a:pt x="57" y="225"/>
                  </a:cubicBezTo>
                  <a:cubicBezTo>
                    <a:pt x="50" y="225"/>
                    <a:pt x="48" y="220"/>
                    <a:pt x="48" y="213"/>
                  </a:cubicBezTo>
                  <a:cubicBezTo>
                    <a:pt x="48" y="205"/>
                    <a:pt x="50" y="198"/>
                    <a:pt x="53" y="190"/>
                  </a:cubicBezTo>
                  <a:cubicBezTo>
                    <a:pt x="57" y="181"/>
                    <a:pt x="61" y="171"/>
                    <a:pt x="65" y="162"/>
                  </a:cubicBezTo>
                  <a:cubicBezTo>
                    <a:pt x="68" y="154"/>
                    <a:pt x="80" y="122"/>
                    <a:pt x="82" y="118"/>
                  </a:cubicBezTo>
                  <a:cubicBezTo>
                    <a:pt x="83" y="115"/>
                    <a:pt x="84" y="110"/>
                    <a:pt x="84" y="107"/>
                  </a:cubicBezTo>
                  <a:cubicBezTo>
                    <a:pt x="84" y="91"/>
                    <a:pt x="70" y="77"/>
                    <a:pt x="51" y="77"/>
                  </a:cubicBezTo>
                  <a:cubicBezTo>
                    <a:pt x="16" y="77"/>
                    <a:pt x="0" y="125"/>
                    <a:pt x="0" y="131"/>
                  </a:cubicBezTo>
                  <a:cubicBezTo>
                    <a:pt x="0" y="135"/>
                    <a:pt x="5" y="135"/>
                    <a:pt x="6" y="135"/>
                  </a:cubicBezTo>
                  <a:cubicBezTo>
                    <a:pt x="11" y="135"/>
                    <a:pt x="11" y="133"/>
                    <a:pt x="12" y="130"/>
                  </a:cubicBezTo>
                  <a:cubicBezTo>
                    <a:pt x="21" y="100"/>
                    <a:pt x="37" y="87"/>
                    <a:pt x="50" y="87"/>
                  </a:cubicBezTo>
                  <a:cubicBezTo>
                    <a:pt x="55" y="87"/>
                    <a:pt x="58" y="90"/>
                    <a:pt x="58" y="99"/>
                  </a:cubicBezTo>
                  <a:cubicBezTo>
                    <a:pt x="58" y="107"/>
                    <a:pt x="56" y="113"/>
                    <a:pt x="48" y="134"/>
                  </a:cubicBezTo>
                  <a:lnTo>
                    <a:pt x="26" y="190"/>
                  </a:lnTo>
                </a:path>
              </a:pathLst>
            </a:custGeom>
            <a:solidFill>
              <a:srgbClr val="000000"/>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1" name="Freeform 78 1"/>
            <p:cNvSpPr>
              <a:spLocks noEditPoints="1"/>
            </p:cNvSpPr>
            <p:nvPr>
              <p:custDataLst>
                <p:tags r:id="rId91"/>
              </p:custDataLst>
            </p:nvPr>
          </p:nvSpPr>
          <p:spPr bwMode="auto">
            <a:xfrm>
              <a:off x="17546638" y="22169438"/>
              <a:ext cx="119062" cy="193675"/>
            </a:xfrm>
            <a:custGeom>
              <a:avLst/>
              <a:gdLst>
                <a:gd name="T0" fmla="*/ 147 w 201"/>
                <a:gd name="T1" fmla="*/ 5 h 313"/>
                <a:gd name="T2" fmla="*/ 141 w 201"/>
                <a:gd name="T3" fmla="*/ 0 h 313"/>
                <a:gd name="T4" fmla="*/ 134 w 201"/>
                <a:gd name="T5" fmla="*/ 8 h 313"/>
                <a:gd name="T6" fmla="*/ 114 w 201"/>
                <a:gd name="T7" fmla="*/ 88 h 313"/>
                <a:gd name="T8" fmla="*/ 0 w 201"/>
                <a:gd name="T9" fmla="*/ 181 h 313"/>
                <a:gd name="T10" fmla="*/ 75 w 201"/>
                <a:gd name="T11" fmla="*/ 246 h 313"/>
                <a:gd name="T12" fmla="*/ 67 w 201"/>
                <a:gd name="T13" fmla="*/ 279 h 313"/>
                <a:gd name="T14" fmla="*/ 59 w 201"/>
                <a:gd name="T15" fmla="*/ 309 h 313"/>
                <a:gd name="T16" fmla="*/ 65 w 201"/>
                <a:gd name="T17" fmla="*/ 313 h 313"/>
                <a:gd name="T18" fmla="*/ 72 w 201"/>
                <a:gd name="T19" fmla="*/ 305 h 313"/>
                <a:gd name="T20" fmla="*/ 87 w 201"/>
                <a:gd name="T21" fmla="*/ 246 h 313"/>
                <a:gd name="T22" fmla="*/ 201 w 201"/>
                <a:gd name="T23" fmla="*/ 152 h 313"/>
                <a:gd name="T24" fmla="*/ 127 w 201"/>
                <a:gd name="T25" fmla="*/ 88 h 313"/>
                <a:gd name="T26" fmla="*/ 147 w 201"/>
                <a:gd name="T27" fmla="*/ 5 h 313"/>
                <a:gd name="T28" fmla="*/ 77 w 201"/>
                <a:gd name="T29" fmla="*/ 236 h 313"/>
                <a:gd name="T30" fmla="*/ 25 w 201"/>
                <a:gd name="T31" fmla="*/ 187 h 313"/>
                <a:gd name="T32" fmla="*/ 112 w 201"/>
                <a:gd name="T33" fmla="*/ 98 h 313"/>
                <a:gd name="T34" fmla="*/ 77 w 201"/>
                <a:gd name="T35" fmla="*/ 236 h 313"/>
                <a:gd name="T36" fmla="*/ 124 w 201"/>
                <a:gd name="T37" fmla="*/ 98 h 313"/>
                <a:gd name="T38" fmla="*/ 176 w 201"/>
                <a:gd name="T39" fmla="*/ 147 h 313"/>
                <a:gd name="T40" fmla="*/ 89 w 201"/>
                <a:gd name="T41" fmla="*/ 236 h 313"/>
                <a:gd name="T42" fmla="*/ 124 w 201"/>
                <a:gd name="T43" fmla="*/ 98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01" h="313">
                  <a:moveTo>
                    <a:pt x="147" y="5"/>
                  </a:moveTo>
                  <a:cubicBezTo>
                    <a:pt x="147" y="0"/>
                    <a:pt x="143" y="0"/>
                    <a:pt x="141" y="0"/>
                  </a:cubicBezTo>
                  <a:cubicBezTo>
                    <a:pt x="136" y="0"/>
                    <a:pt x="136" y="2"/>
                    <a:pt x="134" y="8"/>
                  </a:cubicBezTo>
                  <a:lnTo>
                    <a:pt x="114" y="88"/>
                  </a:lnTo>
                  <a:cubicBezTo>
                    <a:pt x="53" y="90"/>
                    <a:pt x="0" y="135"/>
                    <a:pt x="0" y="181"/>
                  </a:cubicBezTo>
                  <a:cubicBezTo>
                    <a:pt x="0" y="221"/>
                    <a:pt x="36" y="245"/>
                    <a:pt x="75" y="246"/>
                  </a:cubicBezTo>
                  <a:cubicBezTo>
                    <a:pt x="72" y="257"/>
                    <a:pt x="69" y="268"/>
                    <a:pt x="67" y="279"/>
                  </a:cubicBezTo>
                  <a:cubicBezTo>
                    <a:pt x="62" y="295"/>
                    <a:pt x="59" y="308"/>
                    <a:pt x="59" y="309"/>
                  </a:cubicBezTo>
                  <a:cubicBezTo>
                    <a:pt x="59" y="313"/>
                    <a:pt x="64" y="313"/>
                    <a:pt x="65" y="313"/>
                  </a:cubicBezTo>
                  <a:cubicBezTo>
                    <a:pt x="70" y="313"/>
                    <a:pt x="70" y="312"/>
                    <a:pt x="72" y="305"/>
                  </a:cubicBezTo>
                  <a:lnTo>
                    <a:pt x="87" y="246"/>
                  </a:lnTo>
                  <a:cubicBezTo>
                    <a:pt x="146" y="244"/>
                    <a:pt x="201" y="200"/>
                    <a:pt x="201" y="152"/>
                  </a:cubicBezTo>
                  <a:cubicBezTo>
                    <a:pt x="201" y="116"/>
                    <a:pt x="169" y="90"/>
                    <a:pt x="127" y="88"/>
                  </a:cubicBezTo>
                  <a:lnTo>
                    <a:pt x="147" y="5"/>
                  </a:lnTo>
                  <a:close/>
                  <a:moveTo>
                    <a:pt x="77" y="236"/>
                  </a:moveTo>
                  <a:cubicBezTo>
                    <a:pt x="50" y="235"/>
                    <a:pt x="25" y="220"/>
                    <a:pt x="25" y="187"/>
                  </a:cubicBezTo>
                  <a:cubicBezTo>
                    <a:pt x="25" y="152"/>
                    <a:pt x="52" y="103"/>
                    <a:pt x="112" y="98"/>
                  </a:cubicBezTo>
                  <a:lnTo>
                    <a:pt x="77" y="236"/>
                  </a:lnTo>
                  <a:close/>
                  <a:moveTo>
                    <a:pt x="124" y="98"/>
                  </a:moveTo>
                  <a:cubicBezTo>
                    <a:pt x="151" y="99"/>
                    <a:pt x="176" y="113"/>
                    <a:pt x="176" y="147"/>
                  </a:cubicBezTo>
                  <a:cubicBezTo>
                    <a:pt x="176" y="185"/>
                    <a:pt x="146" y="231"/>
                    <a:pt x="89" y="236"/>
                  </a:cubicBezTo>
                  <a:lnTo>
                    <a:pt x="124" y="98"/>
                  </a:lnTo>
                </a:path>
              </a:pathLst>
            </a:custGeom>
            <a:solidFill>
              <a:srgbClr val="000000"/>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2" name="Freeform 79 1"/>
            <p:cNvSpPr>
              <a:spLocks/>
            </p:cNvSpPr>
            <p:nvPr>
              <p:custDataLst>
                <p:tags r:id="rId92"/>
              </p:custDataLst>
            </p:nvPr>
          </p:nvSpPr>
          <p:spPr bwMode="auto">
            <a:xfrm>
              <a:off x="17770475" y="22199600"/>
              <a:ext cx="12700" cy="309562"/>
            </a:xfrm>
            <a:custGeom>
              <a:avLst/>
              <a:gdLst>
                <a:gd name="T0" fmla="*/ 20 w 20"/>
                <a:gd name="T1" fmla="*/ 18 h 499"/>
                <a:gd name="T2" fmla="*/ 10 w 20"/>
                <a:gd name="T3" fmla="*/ 0 h 499"/>
                <a:gd name="T4" fmla="*/ 0 w 20"/>
                <a:gd name="T5" fmla="*/ 18 h 499"/>
                <a:gd name="T6" fmla="*/ 0 w 20"/>
                <a:gd name="T7" fmla="*/ 481 h 499"/>
                <a:gd name="T8" fmla="*/ 10 w 20"/>
                <a:gd name="T9" fmla="*/ 499 h 499"/>
                <a:gd name="T10" fmla="*/ 20 w 20"/>
                <a:gd name="T11" fmla="*/ 481 h 499"/>
                <a:gd name="T12" fmla="*/ 20 w 20"/>
                <a:gd name="T13" fmla="*/ 18 h 499"/>
              </a:gdLst>
              <a:ahLst/>
              <a:cxnLst>
                <a:cxn ang="0">
                  <a:pos x="T0" y="T1"/>
                </a:cxn>
                <a:cxn ang="0">
                  <a:pos x="T2" y="T3"/>
                </a:cxn>
                <a:cxn ang="0">
                  <a:pos x="T4" y="T5"/>
                </a:cxn>
                <a:cxn ang="0">
                  <a:pos x="T6" y="T7"/>
                </a:cxn>
                <a:cxn ang="0">
                  <a:pos x="T8" y="T9"/>
                </a:cxn>
                <a:cxn ang="0">
                  <a:pos x="T10" y="T11"/>
                </a:cxn>
                <a:cxn ang="0">
                  <a:pos x="T12" y="T13"/>
                </a:cxn>
              </a:cxnLst>
              <a:rect l="0" t="0" r="r" b="b"/>
              <a:pathLst>
                <a:path w="20" h="499">
                  <a:moveTo>
                    <a:pt x="20" y="18"/>
                  </a:moveTo>
                  <a:cubicBezTo>
                    <a:pt x="20" y="9"/>
                    <a:pt x="20" y="0"/>
                    <a:pt x="10" y="0"/>
                  </a:cubicBezTo>
                  <a:cubicBezTo>
                    <a:pt x="0" y="0"/>
                    <a:pt x="0" y="9"/>
                    <a:pt x="0" y="18"/>
                  </a:cubicBezTo>
                  <a:lnTo>
                    <a:pt x="0" y="481"/>
                  </a:lnTo>
                  <a:cubicBezTo>
                    <a:pt x="0" y="490"/>
                    <a:pt x="0" y="499"/>
                    <a:pt x="10" y="499"/>
                  </a:cubicBezTo>
                  <a:cubicBezTo>
                    <a:pt x="20" y="499"/>
                    <a:pt x="20" y="490"/>
                    <a:pt x="20" y="481"/>
                  </a:cubicBezTo>
                  <a:lnTo>
                    <a:pt x="20" y="18"/>
                  </a:lnTo>
                </a:path>
              </a:pathLst>
            </a:custGeom>
            <a:solidFill>
              <a:srgbClr val="000000"/>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3" name="Freeform 80 1"/>
            <p:cNvSpPr>
              <a:spLocks/>
            </p:cNvSpPr>
            <p:nvPr>
              <p:custDataLst>
                <p:tags r:id="rId93"/>
              </p:custDataLst>
            </p:nvPr>
          </p:nvSpPr>
          <p:spPr bwMode="auto">
            <a:xfrm>
              <a:off x="17841913" y="22347238"/>
              <a:ext cx="179387" cy="12700"/>
            </a:xfrm>
            <a:custGeom>
              <a:avLst/>
              <a:gdLst>
                <a:gd name="T0" fmla="*/ 287 w 305"/>
                <a:gd name="T1" fmla="*/ 20 h 20"/>
                <a:gd name="T2" fmla="*/ 305 w 305"/>
                <a:gd name="T3" fmla="*/ 10 h 20"/>
                <a:gd name="T4" fmla="*/ 287 w 305"/>
                <a:gd name="T5" fmla="*/ 0 h 20"/>
                <a:gd name="T6" fmla="*/ 17 w 305"/>
                <a:gd name="T7" fmla="*/ 0 h 20"/>
                <a:gd name="T8" fmla="*/ 0 w 305"/>
                <a:gd name="T9" fmla="*/ 10 h 20"/>
                <a:gd name="T10" fmla="*/ 17 w 305"/>
                <a:gd name="T11" fmla="*/ 20 h 20"/>
                <a:gd name="T12" fmla="*/ 287 w 305"/>
                <a:gd name="T13" fmla="*/ 20 h 20"/>
              </a:gdLst>
              <a:ahLst/>
              <a:cxnLst>
                <a:cxn ang="0">
                  <a:pos x="T0" y="T1"/>
                </a:cxn>
                <a:cxn ang="0">
                  <a:pos x="T2" y="T3"/>
                </a:cxn>
                <a:cxn ang="0">
                  <a:pos x="T4" y="T5"/>
                </a:cxn>
                <a:cxn ang="0">
                  <a:pos x="T6" y="T7"/>
                </a:cxn>
                <a:cxn ang="0">
                  <a:pos x="T8" y="T9"/>
                </a:cxn>
                <a:cxn ang="0">
                  <a:pos x="T10" y="T11"/>
                </a:cxn>
                <a:cxn ang="0">
                  <a:pos x="T12" y="T13"/>
                </a:cxn>
              </a:cxnLst>
              <a:rect l="0" t="0" r="r" b="b"/>
              <a:pathLst>
                <a:path w="305" h="20">
                  <a:moveTo>
                    <a:pt x="287" y="20"/>
                  </a:moveTo>
                  <a:cubicBezTo>
                    <a:pt x="296" y="20"/>
                    <a:pt x="305" y="20"/>
                    <a:pt x="305" y="10"/>
                  </a:cubicBezTo>
                  <a:cubicBezTo>
                    <a:pt x="305" y="0"/>
                    <a:pt x="296" y="0"/>
                    <a:pt x="287" y="0"/>
                  </a:cubicBezTo>
                  <a:lnTo>
                    <a:pt x="17" y="0"/>
                  </a:lnTo>
                  <a:cubicBezTo>
                    <a:pt x="9" y="0"/>
                    <a:pt x="0" y="0"/>
                    <a:pt x="0" y="10"/>
                  </a:cubicBezTo>
                  <a:cubicBezTo>
                    <a:pt x="0" y="20"/>
                    <a:pt x="9" y="20"/>
                    <a:pt x="17" y="20"/>
                  </a:cubicBezTo>
                  <a:lnTo>
                    <a:pt x="287" y="20"/>
                  </a:lnTo>
                </a:path>
              </a:pathLst>
            </a:custGeom>
            <a:solidFill>
              <a:srgbClr val="000000"/>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4" name="Freeform 81 1"/>
            <p:cNvSpPr>
              <a:spLocks/>
            </p:cNvSpPr>
            <p:nvPr>
              <p:custDataLst>
                <p:tags r:id="rId94"/>
              </p:custDataLst>
            </p:nvPr>
          </p:nvSpPr>
          <p:spPr bwMode="auto">
            <a:xfrm>
              <a:off x="18070513" y="22225000"/>
              <a:ext cx="96837" cy="206375"/>
            </a:xfrm>
            <a:custGeom>
              <a:avLst/>
              <a:gdLst>
                <a:gd name="T0" fmla="*/ 103 w 165"/>
                <a:gd name="T1" fmla="*/ 13 h 332"/>
                <a:gd name="T2" fmla="*/ 91 w 165"/>
                <a:gd name="T3" fmla="*/ 0 h 332"/>
                <a:gd name="T4" fmla="*/ 0 w 165"/>
                <a:gd name="T5" fmla="*/ 32 h 332"/>
                <a:gd name="T6" fmla="*/ 0 w 165"/>
                <a:gd name="T7" fmla="*/ 47 h 332"/>
                <a:gd name="T8" fmla="*/ 66 w 165"/>
                <a:gd name="T9" fmla="*/ 34 h 332"/>
                <a:gd name="T10" fmla="*/ 66 w 165"/>
                <a:gd name="T11" fmla="*/ 293 h 332"/>
                <a:gd name="T12" fmla="*/ 19 w 165"/>
                <a:gd name="T13" fmla="*/ 317 h 332"/>
                <a:gd name="T14" fmla="*/ 3 w 165"/>
                <a:gd name="T15" fmla="*/ 317 h 332"/>
                <a:gd name="T16" fmla="*/ 3 w 165"/>
                <a:gd name="T17" fmla="*/ 332 h 332"/>
                <a:gd name="T18" fmla="*/ 84 w 165"/>
                <a:gd name="T19" fmla="*/ 331 h 332"/>
                <a:gd name="T20" fmla="*/ 165 w 165"/>
                <a:gd name="T21" fmla="*/ 332 h 332"/>
                <a:gd name="T22" fmla="*/ 165 w 165"/>
                <a:gd name="T23" fmla="*/ 317 h 332"/>
                <a:gd name="T24" fmla="*/ 149 w 165"/>
                <a:gd name="T25" fmla="*/ 317 h 332"/>
                <a:gd name="T26" fmla="*/ 103 w 165"/>
                <a:gd name="T27" fmla="*/ 293 h 332"/>
                <a:gd name="T28" fmla="*/ 103 w 165"/>
                <a:gd name="T29" fmla="*/ 13 h 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65" h="332">
                  <a:moveTo>
                    <a:pt x="103" y="13"/>
                  </a:moveTo>
                  <a:cubicBezTo>
                    <a:pt x="103" y="1"/>
                    <a:pt x="103" y="0"/>
                    <a:pt x="91" y="0"/>
                  </a:cubicBezTo>
                  <a:cubicBezTo>
                    <a:pt x="60" y="32"/>
                    <a:pt x="16" y="32"/>
                    <a:pt x="0" y="32"/>
                  </a:cubicBezTo>
                  <a:lnTo>
                    <a:pt x="0" y="47"/>
                  </a:lnTo>
                  <a:cubicBezTo>
                    <a:pt x="10" y="47"/>
                    <a:pt x="40" y="47"/>
                    <a:pt x="66" y="34"/>
                  </a:cubicBezTo>
                  <a:lnTo>
                    <a:pt x="66" y="293"/>
                  </a:lnTo>
                  <a:cubicBezTo>
                    <a:pt x="66" y="311"/>
                    <a:pt x="64" y="317"/>
                    <a:pt x="19" y="317"/>
                  </a:cubicBezTo>
                  <a:lnTo>
                    <a:pt x="3" y="317"/>
                  </a:lnTo>
                  <a:lnTo>
                    <a:pt x="3" y="332"/>
                  </a:lnTo>
                  <a:cubicBezTo>
                    <a:pt x="21" y="331"/>
                    <a:pt x="64" y="331"/>
                    <a:pt x="84" y="331"/>
                  </a:cubicBezTo>
                  <a:cubicBezTo>
                    <a:pt x="104" y="331"/>
                    <a:pt x="148" y="331"/>
                    <a:pt x="165" y="332"/>
                  </a:cubicBezTo>
                  <a:lnTo>
                    <a:pt x="165" y="317"/>
                  </a:lnTo>
                  <a:lnTo>
                    <a:pt x="149" y="317"/>
                  </a:lnTo>
                  <a:cubicBezTo>
                    <a:pt x="104" y="317"/>
                    <a:pt x="103" y="311"/>
                    <a:pt x="103" y="293"/>
                  </a:cubicBezTo>
                  <a:lnTo>
                    <a:pt x="103" y="13"/>
                  </a:lnTo>
                </a:path>
              </a:pathLst>
            </a:custGeom>
            <a:solidFill>
              <a:srgbClr val="000000"/>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5" name="Freeform 82 1"/>
            <p:cNvSpPr>
              <a:spLocks/>
            </p:cNvSpPr>
            <p:nvPr>
              <p:custDataLst>
                <p:tags r:id="rId95"/>
              </p:custDataLst>
            </p:nvPr>
          </p:nvSpPr>
          <p:spPr bwMode="auto">
            <a:xfrm>
              <a:off x="18207038" y="22199600"/>
              <a:ext cx="65087" cy="309562"/>
            </a:xfrm>
            <a:custGeom>
              <a:avLst/>
              <a:gdLst>
                <a:gd name="T0" fmla="*/ 108 w 111"/>
                <a:gd name="T1" fmla="*/ 258 h 499"/>
                <a:gd name="T2" fmla="*/ 111 w 111"/>
                <a:gd name="T3" fmla="*/ 249 h 499"/>
                <a:gd name="T4" fmla="*/ 108 w 111"/>
                <a:gd name="T5" fmla="*/ 241 h 499"/>
                <a:gd name="T6" fmla="*/ 21 w 111"/>
                <a:gd name="T7" fmla="*/ 11 h 499"/>
                <a:gd name="T8" fmla="*/ 9 w 111"/>
                <a:gd name="T9" fmla="*/ 0 h 499"/>
                <a:gd name="T10" fmla="*/ 0 w 111"/>
                <a:gd name="T11" fmla="*/ 10 h 499"/>
                <a:gd name="T12" fmla="*/ 2 w 111"/>
                <a:gd name="T13" fmla="*/ 18 h 499"/>
                <a:gd name="T14" fmla="*/ 90 w 111"/>
                <a:gd name="T15" fmla="*/ 249 h 499"/>
                <a:gd name="T16" fmla="*/ 2 w 111"/>
                <a:gd name="T17" fmla="*/ 480 h 499"/>
                <a:gd name="T18" fmla="*/ 0 w 111"/>
                <a:gd name="T19" fmla="*/ 489 h 499"/>
                <a:gd name="T20" fmla="*/ 9 w 111"/>
                <a:gd name="T21" fmla="*/ 499 h 499"/>
                <a:gd name="T22" fmla="*/ 20 w 111"/>
                <a:gd name="T23" fmla="*/ 489 h 499"/>
                <a:gd name="T24" fmla="*/ 108 w 111"/>
                <a:gd name="T25" fmla="*/ 258 h 4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 h="499">
                  <a:moveTo>
                    <a:pt x="108" y="258"/>
                  </a:moveTo>
                  <a:cubicBezTo>
                    <a:pt x="111" y="252"/>
                    <a:pt x="111" y="251"/>
                    <a:pt x="111" y="249"/>
                  </a:cubicBezTo>
                  <a:cubicBezTo>
                    <a:pt x="111" y="248"/>
                    <a:pt x="111" y="247"/>
                    <a:pt x="108" y="241"/>
                  </a:cubicBezTo>
                  <a:lnTo>
                    <a:pt x="21" y="11"/>
                  </a:lnTo>
                  <a:cubicBezTo>
                    <a:pt x="18" y="3"/>
                    <a:pt x="15" y="0"/>
                    <a:pt x="9" y="0"/>
                  </a:cubicBezTo>
                  <a:cubicBezTo>
                    <a:pt x="4" y="0"/>
                    <a:pt x="0" y="4"/>
                    <a:pt x="0" y="10"/>
                  </a:cubicBezTo>
                  <a:cubicBezTo>
                    <a:pt x="0" y="11"/>
                    <a:pt x="0" y="12"/>
                    <a:pt x="2" y="18"/>
                  </a:cubicBezTo>
                  <a:lnTo>
                    <a:pt x="90" y="249"/>
                  </a:lnTo>
                  <a:lnTo>
                    <a:pt x="2" y="480"/>
                  </a:lnTo>
                  <a:cubicBezTo>
                    <a:pt x="0" y="485"/>
                    <a:pt x="0" y="486"/>
                    <a:pt x="0" y="489"/>
                  </a:cubicBezTo>
                  <a:cubicBezTo>
                    <a:pt x="0" y="494"/>
                    <a:pt x="4" y="499"/>
                    <a:pt x="9" y="499"/>
                  </a:cubicBezTo>
                  <a:cubicBezTo>
                    <a:pt x="16" y="499"/>
                    <a:pt x="18" y="494"/>
                    <a:pt x="20" y="489"/>
                  </a:cubicBezTo>
                  <a:lnTo>
                    <a:pt x="108" y="258"/>
                  </a:lnTo>
                </a:path>
              </a:pathLst>
            </a:custGeom>
            <a:solidFill>
              <a:srgbClr val="000000"/>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6" name="Freeform 83 1"/>
            <p:cNvSpPr>
              <a:spLocks/>
            </p:cNvSpPr>
            <p:nvPr>
              <p:custDataLst>
                <p:tags r:id="rId96"/>
              </p:custDataLst>
            </p:nvPr>
          </p:nvSpPr>
          <p:spPr bwMode="auto">
            <a:xfrm>
              <a:off x="18386425" y="22250400"/>
              <a:ext cx="193675" cy="206375"/>
            </a:xfrm>
            <a:custGeom>
              <a:avLst/>
              <a:gdLst>
                <a:gd name="T0" fmla="*/ 176 w 331"/>
                <a:gd name="T1" fmla="*/ 176 h 332"/>
                <a:gd name="T2" fmla="*/ 315 w 331"/>
                <a:gd name="T3" fmla="*/ 176 h 332"/>
                <a:gd name="T4" fmla="*/ 331 w 331"/>
                <a:gd name="T5" fmla="*/ 166 h 332"/>
                <a:gd name="T6" fmla="*/ 315 w 331"/>
                <a:gd name="T7" fmla="*/ 156 h 332"/>
                <a:gd name="T8" fmla="*/ 176 w 331"/>
                <a:gd name="T9" fmla="*/ 156 h 332"/>
                <a:gd name="T10" fmla="*/ 176 w 331"/>
                <a:gd name="T11" fmla="*/ 17 h 332"/>
                <a:gd name="T12" fmla="*/ 166 w 331"/>
                <a:gd name="T13" fmla="*/ 0 h 332"/>
                <a:gd name="T14" fmla="*/ 156 w 331"/>
                <a:gd name="T15" fmla="*/ 17 h 332"/>
                <a:gd name="T16" fmla="*/ 156 w 331"/>
                <a:gd name="T17" fmla="*/ 156 h 332"/>
                <a:gd name="T18" fmla="*/ 16 w 331"/>
                <a:gd name="T19" fmla="*/ 156 h 332"/>
                <a:gd name="T20" fmla="*/ 0 w 331"/>
                <a:gd name="T21" fmla="*/ 166 h 332"/>
                <a:gd name="T22" fmla="*/ 16 w 331"/>
                <a:gd name="T23" fmla="*/ 176 h 332"/>
                <a:gd name="T24" fmla="*/ 156 w 331"/>
                <a:gd name="T25" fmla="*/ 176 h 332"/>
                <a:gd name="T26" fmla="*/ 156 w 331"/>
                <a:gd name="T27" fmla="*/ 316 h 332"/>
                <a:gd name="T28" fmla="*/ 166 w 331"/>
                <a:gd name="T29" fmla="*/ 332 h 332"/>
                <a:gd name="T30" fmla="*/ 176 w 331"/>
                <a:gd name="T31" fmla="*/ 316 h 332"/>
                <a:gd name="T32" fmla="*/ 176 w 331"/>
                <a:gd name="T33" fmla="*/ 176 h 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31" h="332">
                  <a:moveTo>
                    <a:pt x="176" y="176"/>
                  </a:moveTo>
                  <a:lnTo>
                    <a:pt x="315" y="176"/>
                  </a:lnTo>
                  <a:cubicBezTo>
                    <a:pt x="322" y="176"/>
                    <a:pt x="331" y="176"/>
                    <a:pt x="331" y="166"/>
                  </a:cubicBezTo>
                  <a:cubicBezTo>
                    <a:pt x="331" y="156"/>
                    <a:pt x="322" y="156"/>
                    <a:pt x="315" y="156"/>
                  </a:cubicBezTo>
                  <a:lnTo>
                    <a:pt x="176" y="156"/>
                  </a:lnTo>
                  <a:lnTo>
                    <a:pt x="176" y="17"/>
                  </a:lnTo>
                  <a:cubicBezTo>
                    <a:pt x="176" y="10"/>
                    <a:pt x="176" y="0"/>
                    <a:pt x="166" y="0"/>
                  </a:cubicBezTo>
                  <a:cubicBezTo>
                    <a:pt x="156" y="0"/>
                    <a:pt x="156" y="10"/>
                    <a:pt x="156" y="17"/>
                  </a:cubicBezTo>
                  <a:lnTo>
                    <a:pt x="156" y="156"/>
                  </a:lnTo>
                  <a:lnTo>
                    <a:pt x="16" y="156"/>
                  </a:lnTo>
                  <a:cubicBezTo>
                    <a:pt x="9" y="156"/>
                    <a:pt x="0" y="156"/>
                    <a:pt x="0" y="166"/>
                  </a:cubicBezTo>
                  <a:cubicBezTo>
                    <a:pt x="0" y="176"/>
                    <a:pt x="9" y="176"/>
                    <a:pt x="16" y="176"/>
                  </a:cubicBezTo>
                  <a:lnTo>
                    <a:pt x="156" y="176"/>
                  </a:lnTo>
                  <a:lnTo>
                    <a:pt x="156" y="316"/>
                  </a:lnTo>
                  <a:cubicBezTo>
                    <a:pt x="156" y="323"/>
                    <a:pt x="156" y="332"/>
                    <a:pt x="166" y="332"/>
                  </a:cubicBezTo>
                  <a:cubicBezTo>
                    <a:pt x="176" y="332"/>
                    <a:pt x="176" y="323"/>
                    <a:pt x="176" y="316"/>
                  </a:cubicBezTo>
                  <a:lnTo>
                    <a:pt x="176" y="176"/>
                  </a:lnTo>
                </a:path>
              </a:pathLst>
            </a:custGeom>
            <a:solidFill>
              <a:srgbClr val="000000"/>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7" name="Freeform 84 1"/>
            <p:cNvSpPr>
              <a:spLocks noEditPoints="1"/>
            </p:cNvSpPr>
            <p:nvPr>
              <p:custDataLst>
                <p:tags r:id="rId97"/>
              </p:custDataLst>
            </p:nvPr>
          </p:nvSpPr>
          <p:spPr bwMode="auto">
            <a:xfrm>
              <a:off x="18675350" y="22294850"/>
              <a:ext cx="111125" cy="139700"/>
            </a:xfrm>
            <a:custGeom>
              <a:avLst/>
              <a:gdLst>
                <a:gd name="T0" fmla="*/ 70 w 191"/>
                <a:gd name="T1" fmla="*/ 106 h 227"/>
                <a:gd name="T2" fmla="*/ 146 w 191"/>
                <a:gd name="T3" fmla="*/ 94 h 227"/>
                <a:gd name="T4" fmla="*/ 184 w 191"/>
                <a:gd name="T5" fmla="*/ 43 h 227"/>
                <a:gd name="T6" fmla="*/ 131 w 191"/>
                <a:gd name="T7" fmla="*/ 0 h 227"/>
                <a:gd name="T8" fmla="*/ 0 w 191"/>
                <a:gd name="T9" fmla="*/ 136 h 227"/>
                <a:gd name="T10" fmla="*/ 78 w 191"/>
                <a:gd name="T11" fmla="*/ 227 h 227"/>
                <a:gd name="T12" fmla="*/ 191 w 191"/>
                <a:gd name="T13" fmla="*/ 168 h 227"/>
                <a:gd name="T14" fmla="*/ 185 w 191"/>
                <a:gd name="T15" fmla="*/ 161 h 227"/>
                <a:gd name="T16" fmla="*/ 179 w 191"/>
                <a:gd name="T17" fmla="*/ 166 h 227"/>
                <a:gd name="T18" fmla="*/ 79 w 191"/>
                <a:gd name="T19" fmla="*/ 216 h 227"/>
                <a:gd name="T20" fmla="*/ 36 w 191"/>
                <a:gd name="T21" fmla="*/ 158 h 227"/>
                <a:gd name="T22" fmla="*/ 44 w 191"/>
                <a:gd name="T23" fmla="*/ 106 h 227"/>
                <a:gd name="T24" fmla="*/ 70 w 191"/>
                <a:gd name="T25" fmla="*/ 106 h 227"/>
                <a:gd name="T26" fmla="*/ 47 w 191"/>
                <a:gd name="T27" fmla="*/ 95 h 227"/>
                <a:gd name="T28" fmla="*/ 131 w 191"/>
                <a:gd name="T29" fmla="*/ 11 h 227"/>
                <a:gd name="T30" fmla="*/ 167 w 191"/>
                <a:gd name="T31" fmla="*/ 43 h 227"/>
                <a:gd name="T32" fmla="*/ 67 w 191"/>
                <a:gd name="T33" fmla="*/ 95 h 227"/>
                <a:gd name="T34" fmla="*/ 47 w 191"/>
                <a:gd name="T35" fmla="*/ 95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1" h="227">
                  <a:moveTo>
                    <a:pt x="70" y="106"/>
                  </a:moveTo>
                  <a:cubicBezTo>
                    <a:pt x="85" y="106"/>
                    <a:pt x="122" y="105"/>
                    <a:pt x="146" y="94"/>
                  </a:cubicBezTo>
                  <a:cubicBezTo>
                    <a:pt x="181" y="79"/>
                    <a:pt x="184" y="50"/>
                    <a:pt x="184" y="43"/>
                  </a:cubicBezTo>
                  <a:cubicBezTo>
                    <a:pt x="184" y="21"/>
                    <a:pt x="165" y="0"/>
                    <a:pt x="131" y="0"/>
                  </a:cubicBezTo>
                  <a:cubicBezTo>
                    <a:pt x="75" y="0"/>
                    <a:pt x="0" y="49"/>
                    <a:pt x="0" y="136"/>
                  </a:cubicBezTo>
                  <a:cubicBezTo>
                    <a:pt x="0" y="187"/>
                    <a:pt x="29" y="227"/>
                    <a:pt x="78" y="227"/>
                  </a:cubicBezTo>
                  <a:cubicBezTo>
                    <a:pt x="149" y="227"/>
                    <a:pt x="191" y="174"/>
                    <a:pt x="191" y="168"/>
                  </a:cubicBezTo>
                  <a:cubicBezTo>
                    <a:pt x="191" y="165"/>
                    <a:pt x="188" y="161"/>
                    <a:pt x="185" y="161"/>
                  </a:cubicBezTo>
                  <a:cubicBezTo>
                    <a:pt x="183" y="161"/>
                    <a:pt x="182" y="162"/>
                    <a:pt x="179" y="166"/>
                  </a:cubicBezTo>
                  <a:cubicBezTo>
                    <a:pt x="140" y="216"/>
                    <a:pt x="85" y="216"/>
                    <a:pt x="79" y="216"/>
                  </a:cubicBezTo>
                  <a:cubicBezTo>
                    <a:pt x="40" y="216"/>
                    <a:pt x="36" y="174"/>
                    <a:pt x="36" y="158"/>
                  </a:cubicBezTo>
                  <a:cubicBezTo>
                    <a:pt x="36" y="152"/>
                    <a:pt x="36" y="136"/>
                    <a:pt x="44" y="106"/>
                  </a:cubicBezTo>
                  <a:lnTo>
                    <a:pt x="70" y="106"/>
                  </a:lnTo>
                  <a:close/>
                  <a:moveTo>
                    <a:pt x="47" y="95"/>
                  </a:moveTo>
                  <a:cubicBezTo>
                    <a:pt x="66" y="19"/>
                    <a:pt x="118" y="11"/>
                    <a:pt x="131" y="11"/>
                  </a:cubicBezTo>
                  <a:cubicBezTo>
                    <a:pt x="154" y="11"/>
                    <a:pt x="167" y="26"/>
                    <a:pt x="167" y="43"/>
                  </a:cubicBezTo>
                  <a:cubicBezTo>
                    <a:pt x="167" y="95"/>
                    <a:pt x="88" y="95"/>
                    <a:pt x="67" y="95"/>
                  </a:cubicBezTo>
                  <a:lnTo>
                    <a:pt x="47" y="95"/>
                  </a:lnTo>
                </a:path>
              </a:pathLst>
            </a:custGeom>
            <a:solidFill>
              <a:srgbClr val="000000"/>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8" name="Freeform 85 1"/>
            <p:cNvSpPr>
              <a:spLocks/>
            </p:cNvSpPr>
            <p:nvPr>
              <p:custDataLst>
                <p:tags r:id="rId98"/>
              </p:custDataLst>
            </p:nvPr>
          </p:nvSpPr>
          <p:spPr bwMode="auto">
            <a:xfrm>
              <a:off x="18818225" y="22259925"/>
              <a:ext cx="139700" cy="9525"/>
            </a:xfrm>
            <a:custGeom>
              <a:avLst/>
              <a:gdLst>
                <a:gd name="T0" fmla="*/ 222 w 236"/>
                <a:gd name="T1" fmla="*/ 17 h 17"/>
                <a:gd name="T2" fmla="*/ 236 w 236"/>
                <a:gd name="T3" fmla="*/ 9 h 17"/>
                <a:gd name="T4" fmla="*/ 222 w 236"/>
                <a:gd name="T5" fmla="*/ 0 h 17"/>
                <a:gd name="T6" fmla="*/ 14 w 236"/>
                <a:gd name="T7" fmla="*/ 0 h 17"/>
                <a:gd name="T8" fmla="*/ 0 w 236"/>
                <a:gd name="T9" fmla="*/ 9 h 17"/>
                <a:gd name="T10" fmla="*/ 14 w 236"/>
                <a:gd name="T11" fmla="*/ 17 h 17"/>
                <a:gd name="T12" fmla="*/ 222 w 236"/>
                <a:gd name="T13" fmla="*/ 17 h 17"/>
              </a:gdLst>
              <a:ahLst/>
              <a:cxnLst>
                <a:cxn ang="0">
                  <a:pos x="T0" y="T1"/>
                </a:cxn>
                <a:cxn ang="0">
                  <a:pos x="T2" y="T3"/>
                </a:cxn>
                <a:cxn ang="0">
                  <a:pos x="T4" y="T5"/>
                </a:cxn>
                <a:cxn ang="0">
                  <a:pos x="T6" y="T7"/>
                </a:cxn>
                <a:cxn ang="0">
                  <a:pos x="T8" y="T9"/>
                </a:cxn>
                <a:cxn ang="0">
                  <a:pos x="T10" y="T11"/>
                </a:cxn>
                <a:cxn ang="0">
                  <a:pos x="T12" y="T13"/>
                </a:cxn>
              </a:cxnLst>
              <a:rect l="0" t="0" r="r" b="b"/>
              <a:pathLst>
                <a:path w="236" h="17">
                  <a:moveTo>
                    <a:pt x="222" y="17"/>
                  </a:moveTo>
                  <a:cubicBezTo>
                    <a:pt x="228" y="17"/>
                    <a:pt x="236" y="17"/>
                    <a:pt x="236" y="9"/>
                  </a:cubicBezTo>
                  <a:cubicBezTo>
                    <a:pt x="236" y="0"/>
                    <a:pt x="228" y="0"/>
                    <a:pt x="222" y="0"/>
                  </a:cubicBezTo>
                  <a:lnTo>
                    <a:pt x="14" y="0"/>
                  </a:lnTo>
                  <a:cubicBezTo>
                    <a:pt x="9" y="0"/>
                    <a:pt x="0" y="0"/>
                    <a:pt x="0" y="9"/>
                  </a:cubicBezTo>
                  <a:cubicBezTo>
                    <a:pt x="0" y="17"/>
                    <a:pt x="8" y="17"/>
                    <a:pt x="14" y="17"/>
                  </a:cubicBezTo>
                  <a:lnTo>
                    <a:pt x="222" y="17"/>
                  </a:lnTo>
                </a:path>
              </a:pathLst>
            </a:custGeom>
            <a:solidFill>
              <a:srgbClr val="000000"/>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9" name="Freeform 86 1"/>
            <p:cNvSpPr>
              <a:spLocks noEditPoints="1"/>
            </p:cNvSpPr>
            <p:nvPr>
              <p:custDataLst>
                <p:tags r:id="rId99"/>
              </p:custDataLst>
            </p:nvPr>
          </p:nvSpPr>
          <p:spPr bwMode="auto">
            <a:xfrm>
              <a:off x="18989675" y="22175788"/>
              <a:ext cx="61912" cy="146050"/>
            </a:xfrm>
            <a:custGeom>
              <a:avLst/>
              <a:gdLst>
                <a:gd name="T0" fmla="*/ 96 w 105"/>
                <a:gd name="T1" fmla="*/ 13 h 235"/>
                <a:gd name="T2" fmla="*/ 82 w 105"/>
                <a:gd name="T3" fmla="*/ 0 h 235"/>
                <a:gd name="T4" fmla="*/ 63 w 105"/>
                <a:gd name="T5" fmla="*/ 19 h 235"/>
                <a:gd name="T6" fmla="*/ 77 w 105"/>
                <a:gd name="T7" fmla="*/ 32 h 235"/>
                <a:gd name="T8" fmla="*/ 96 w 105"/>
                <a:gd name="T9" fmla="*/ 13 h 235"/>
                <a:gd name="T10" fmla="*/ 25 w 105"/>
                <a:gd name="T11" fmla="*/ 190 h 235"/>
                <a:gd name="T12" fmla="*/ 22 w 105"/>
                <a:gd name="T13" fmla="*/ 205 h 235"/>
                <a:gd name="T14" fmla="*/ 55 w 105"/>
                <a:gd name="T15" fmla="*/ 235 h 235"/>
                <a:gd name="T16" fmla="*/ 105 w 105"/>
                <a:gd name="T17" fmla="*/ 181 h 235"/>
                <a:gd name="T18" fmla="*/ 100 w 105"/>
                <a:gd name="T19" fmla="*/ 177 h 235"/>
                <a:gd name="T20" fmla="*/ 93 w 105"/>
                <a:gd name="T21" fmla="*/ 183 h 235"/>
                <a:gd name="T22" fmla="*/ 56 w 105"/>
                <a:gd name="T23" fmla="*/ 225 h 235"/>
                <a:gd name="T24" fmla="*/ 47 w 105"/>
                <a:gd name="T25" fmla="*/ 213 h 235"/>
                <a:gd name="T26" fmla="*/ 53 w 105"/>
                <a:gd name="T27" fmla="*/ 190 h 235"/>
                <a:gd name="T28" fmla="*/ 64 w 105"/>
                <a:gd name="T29" fmla="*/ 162 h 235"/>
                <a:gd name="T30" fmla="*/ 81 w 105"/>
                <a:gd name="T31" fmla="*/ 118 h 235"/>
                <a:gd name="T32" fmla="*/ 83 w 105"/>
                <a:gd name="T33" fmla="*/ 107 h 235"/>
                <a:gd name="T34" fmla="*/ 50 w 105"/>
                <a:gd name="T35" fmla="*/ 77 h 235"/>
                <a:gd name="T36" fmla="*/ 0 w 105"/>
                <a:gd name="T37" fmla="*/ 131 h 235"/>
                <a:gd name="T38" fmla="*/ 6 w 105"/>
                <a:gd name="T39" fmla="*/ 135 h 235"/>
                <a:gd name="T40" fmla="*/ 12 w 105"/>
                <a:gd name="T41" fmla="*/ 130 h 235"/>
                <a:gd name="T42" fmla="*/ 49 w 105"/>
                <a:gd name="T43" fmla="*/ 87 h 235"/>
                <a:gd name="T44" fmla="*/ 58 w 105"/>
                <a:gd name="T45" fmla="*/ 99 h 235"/>
                <a:gd name="T46" fmla="*/ 47 w 105"/>
                <a:gd name="T47" fmla="*/ 134 h 235"/>
                <a:gd name="T48" fmla="*/ 25 w 105"/>
                <a:gd name="T49" fmla="*/ 190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05" h="235">
                  <a:moveTo>
                    <a:pt x="96" y="13"/>
                  </a:moveTo>
                  <a:cubicBezTo>
                    <a:pt x="96" y="7"/>
                    <a:pt x="92" y="0"/>
                    <a:pt x="82" y="0"/>
                  </a:cubicBezTo>
                  <a:cubicBezTo>
                    <a:pt x="73" y="0"/>
                    <a:pt x="63" y="9"/>
                    <a:pt x="63" y="19"/>
                  </a:cubicBezTo>
                  <a:cubicBezTo>
                    <a:pt x="63" y="25"/>
                    <a:pt x="67" y="32"/>
                    <a:pt x="77" y="32"/>
                  </a:cubicBezTo>
                  <a:cubicBezTo>
                    <a:pt x="87" y="32"/>
                    <a:pt x="96" y="23"/>
                    <a:pt x="96" y="13"/>
                  </a:cubicBezTo>
                  <a:close/>
                  <a:moveTo>
                    <a:pt x="25" y="190"/>
                  </a:moveTo>
                  <a:cubicBezTo>
                    <a:pt x="24" y="195"/>
                    <a:pt x="22" y="199"/>
                    <a:pt x="22" y="205"/>
                  </a:cubicBezTo>
                  <a:cubicBezTo>
                    <a:pt x="22" y="221"/>
                    <a:pt x="36" y="235"/>
                    <a:pt x="55" y="235"/>
                  </a:cubicBezTo>
                  <a:cubicBezTo>
                    <a:pt x="90" y="235"/>
                    <a:pt x="105" y="186"/>
                    <a:pt x="105" y="181"/>
                  </a:cubicBezTo>
                  <a:cubicBezTo>
                    <a:pt x="105" y="177"/>
                    <a:pt x="101" y="177"/>
                    <a:pt x="100" y="177"/>
                  </a:cubicBezTo>
                  <a:cubicBezTo>
                    <a:pt x="95" y="177"/>
                    <a:pt x="94" y="179"/>
                    <a:pt x="93" y="183"/>
                  </a:cubicBezTo>
                  <a:cubicBezTo>
                    <a:pt x="85" y="211"/>
                    <a:pt x="70" y="225"/>
                    <a:pt x="56" y="225"/>
                  </a:cubicBezTo>
                  <a:cubicBezTo>
                    <a:pt x="49" y="225"/>
                    <a:pt x="47" y="220"/>
                    <a:pt x="47" y="213"/>
                  </a:cubicBezTo>
                  <a:cubicBezTo>
                    <a:pt x="47" y="205"/>
                    <a:pt x="50" y="198"/>
                    <a:pt x="53" y="190"/>
                  </a:cubicBezTo>
                  <a:cubicBezTo>
                    <a:pt x="56" y="181"/>
                    <a:pt x="60" y="171"/>
                    <a:pt x="64" y="162"/>
                  </a:cubicBezTo>
                  <a:cubicBezTo>
                    <a:pt x="67" y="154"/>
                    <a:pt x="80" y="122"/>
                    <a:pt x="81" y="118"/>
                  </a:cubicBezTo>
                  <a:cubicBezTo>
                    <a:pt x="82" y="115"/>
                    <a:pt x="83" y="110"/>
                    <a:pt x="83" y="107"/>
                  </a:cubicBezTo>
                  <a:cubicBezTo>
                    <a:pt x="83" y="91"/>
                    <a:pt x="69" y="77"/>
                    <a:pt x="50" y="77"/>
                  </a:cubicBezTo>
                  <a:cubicBezTo>
                    <a:pt x="16" y="77"/>
                    <a:pt x="0" y="125"/>
                    <a:pt x="0" y="131"/>
                  </a:cubicBezTo>
                  <a:cubicBezTo>
                    <a:pt x="0" y="135"/>
                    <a:pt x="4" y="135"/>
                    <a:pt x="6" y="135"/>
                  </a:cubicBezTo>
                  <a:cubicBezTo>
                    <a:pt x="10" y="135"/>
                    <a:pt x="11" y="133"/>
                    <a:pt x="12" y="130"/>
                  </a:cubicBezTo>
                  <a:cubicBezTo>
                    <a:pt x="21" y="100"/>
                    <a:pt x="36" y="87"/>
                    <a:pt x="49" y="87"/>
                  </a:cubicBezTo>
                  <a:cubicBezTo>
                    <a:pt x="55" y="87"/>
                    <a:pt x="58" y="90"/>
                    <a:pt x="58" y="99"/>
                  </a:cubicBezTo>
                  <a:cubicBezTo>
                    <a:pt x="58" y="107"/>
                    <a:pt x="56" y="113"/>
                    <a:pt x="47" y="134"/>
                  </a:cubicBezTo>
                  <a:lnTo>
                    <a:pt x="25" y="190"/>
                  </a:lnTo>
                </a:path>
              </a:pathLst>
            </a:custGeom>
            <a:solidFill>
              <a:srgbClr val="000000"/>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0" name="Freeform 87 1"/>
            <p:cNvSpPr>
              <a:spLocks noEditPoints="1"/>
            </p:cNvSpPr>
            <p:nvPr>
              <p:custDataLst>
                <p:tags r:id="rId100"/>
              </p:custDataLst>
            </p:nvPr>
          </p:nvSpPr>
          <p:spPr bwMode="auto">
            <a:xfrm>
              <a:off x="19076987" y="22169438"/>
              <a:ext cx="117475" cy="193675"/>
            </a:xfrm>
            <a:custGeom>
              <a:avLst/>
              <a:gdLst>
                <a:gd name="T0" fmla="*/ 147 w 201"/>
                <a:gd name="T1" fmla="*/ 5 h 313"/>
                <a:gd name="T2" fmla="*/ 141 w 201"/>
                <a:gd name="T3" fmla="*/ 0 h 313"/>
                <a:gd name="T4" fmla="*/ 134 w 201"/>
                <a:gd name="T5" fmla="*/ 8 h 313"/>
                <a:gd name="T6" fmla="*/ 114 w 201"/>
                <a:gd name="T7" fmla="*/ 88 h 313"/>
                <a:gd name="T8" fmla="*/ 0 w 201"/>
                <a:gd name="T9" fmla="*/ 181 h 313"/>
                <a:gd name="T10" fmla="*/ 74 w 201"/>
                <a:gd name="T11" fmla="*/ 246 h 313"/>
                <a:gd name="T12" fmla="*/ 66 w 201"/>
                <a:gd name="T13" fmla="*/ 279 h 313"/>
                <a:gd name="T14" fmla="*/ 59 w 201"/>
                <a:gd name="T15" fmla="*/ 309 h 313"/>
                <a:gd name="T16" fmla="*/ 64 w 201"/>
                <a:gd name="T17" fmla="*/ 313 h 313"/>
                <a:gd name="T18" fmla="*/ 72 w 201"/>
                <a:gd name="T19" fmla="*/ 305 h 313"/>
                <a:gd name="T20" fmla="*/ 86 w 201"/>
                <a:gd name="T21" fmla="*/ 246 h 313"/>
                <a:gd name="T22" fmla="*/ 201 w 201"/>
                <a:gd name="T23" fmla="*/ 152 h 313"/>
                <a:gd name="T24" fmla="*/ 126 w 201"/>
                <a:gd name="T25" fmla="*/ 88 h 313"/>
                <a:gd name="T26" fmla="*/ 147 w 201"/>
                <a:gd name="T27" fmla="*/ 5 h 313"/>
                <a:gd name="T28" fmla="*/ 77 w 201"/>
                <a:gd name="T29" fmla="*/ 236 h 313"/>
                <a:gd name="T30" fmla="*/ 25 w 201"/>
                <a:gd name="T31" fmla="*/ 187 h 313"/>
                <a:gd name="T32" fmla="*/ 111 w 201"/>
                <a:gd name="T33" fmla="*/ 98 h 313"/>
                <a:gd name="T34" fmla="*/ 77 w 201"/>
                <a:gd name="T35" fmla="*/ 236 h 313"/>
                <a:gd name="T36" fmla="*/ 123 w 201"/>
                <a:gd name="T37" fmla="*/ 98 h 313"/>
                <a:gd name="T38" fmla="*/ 175 w 201"/>
                <a:gd name="T39" fmla="*/ 147 h 313"/>
                <a:gd name="T40" fmla="*/ 89 w 201"/>
                <a:gd name="T41" fmla="*/ 236 h 313"/>
                <a:gd name="T42" fmla="*/ 123 w 201"/>
                <a:gd name="T43" fmla="*/ 98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01" h="313">
                  <a:moveTo>
                    <a:pt x="147" y="5"/>
                  </a:moveTo>
                  <a:cubicBezTo>
                    <a:pt x="147" y="0"/>
                    <a:pt x="143" y="0"/>
                    <a:pt x="141" y="0"/>
                  </a:cubicBezTo>
                  <a:cubicBezTo>
                    <a:pt x="136" y="0"/>
                    <a:pt x="135" y="2"/>
                    <a:pt x="134" y="8"/>
                  </a:cubicBezTo>
                  <a:lnTo>
                    <a:pt x="114" y="88"/>
                  </a:lnTo>
                  <a:cubicBezTo>
                    <a:pt x="52" y="90"/>
                    <a:pt x="0" y="135"/>
                    <a:pt x="0" y="181"/>
                  </a:cubicBezTo>
                  <a:cubicBezTo>
                    <a:pt x="0" y="221"/>
                    <a:pt x="36" y="245"/>
                    <a:pt x="74" y="246"/>
                  </a:cubicBezTo>
                  <a:cubicBezTo>
                    <a:pt x="71" y="257"/>
                    <a:pt x="69" y="268"/>
                    <a:pt x="66" y="279"/>
                  </a:cubicBezTo>
                  <a:cubicBezTo>
                    <a:pt x="62" y="295"/>
                    <a:pt x="59" y="308"/>
                    <a:pt x="59" y="309"/>
                  </a:cubicBezTo>
                  <a:cubicBezTo>
                    <a:pt x="59" y="313"/>
                    <a:pt x="63" y="313"/>
                    <a:pt x="64" y="313"/>
                  </a:cubicBezTo>
                  <a:cubicBezTo>
                    <a:pt x="70" y="313"/>
                    <a:pt x="70" y="312"/>
                    <a:pt x="72" y="305"/>
                  </a:cubicBezTo>
                  <a:lnTo>
                    <a:pt x="86" y="246"/>
                  </a:lnTo>
                  <a:cubicBezTo>
                    <a:pt x="146" y="244"/>
                    <a:pt x="201" y="200"/>
                    <a:pt x="201" y="152"/>
                  </a:cubicBezTo>
                  <a:cubicBezTo>
                    <a:pt x="201" y="116"/>
                    <a:pt x="169" y="90"/>
                    <a:pt x="126" y="88"/>
                  </a:cubicBezTo>
                  <a:lnTo>
                    <a:pt x="147" y="5"/>
                  </a:lnTo>
                  <a:close/>
                  <a:moveTo>
                    <a:pt x="77" y="236"/>
                  </a:moveTo>
                  <a:cubicBezTo>
                    <a:pt x="50" y="235"/>
                    <a:pt x="25" y="220"/>
                    <a:pt x="25" y="187"/>
                  </a:cubicBezTo>
                  <a:cubicBezTo>
                    <a:pt x="25" y="152"/>
                    <a:pt x="52" y="103"/>
                    <a:pt x="111" y="98"/>
                  </a:cubicBezTo>
                  <a:lnTo>
                    <a:pt x="77" y="236"/>
                  </a:lnTo>
                  <a:close/>
                  <a:moveTo>
                    <a:pt x="123" y="98"/>
                  </a:moveTo>
                  <a:cubicBezTo>
                    <a:pt x="150" y="99"/>
                    <a:pt x="175" y="113"/>
                    <a:pt x="175" y="147"/>
                  </a:cubicBezTo>
                  <a:cubicBezTo>
                    <a:pt x="175" y="185"/>
                    <a:pt x="145" y="231"/>
                    <a:pt x="89" y="236"/>
                  </a:cubicBezTo>
                  <a:lnTo>
                    <a:pt x="123" y="98"/>
                  </a:lnTo>
                </a:path>
              </a:pathLst>
            </a:custGeom>
            <a:solidFill>
              <a:srgbClr val="000000"/>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1" name="Freeform 88 1"/>
            <p:cNvSpPr>
              <a:spLocks/>
            </p:cNvSpPr>
            <p:nvPr>
              <p:custDataLst>
                <p:tags r:id="rId101"/>
              </p:custDataLst>
            </p:nvPr>
          </p:nvSpPr>
          <p:spPr bwMode="auto">
            <a:xfrm>
              <a:off x="19300825" y="22199600"/>
              <a:ext cx="11112" cy="309562"/>
            </a:xfrm>
            <a:custGeom>
              <a:avLst/>
              <a:gdLst>
                <a:gd name="T0" fmla="*/ 20 w 20"/>
                <a:gd name="T1" fmla="*/ 18 h 499"/>
                <a:gd name="T2" fmla="*/ 10 w 20"/>
                <a:gd name="T3" fmla="*/ 0 h 499"/>
                <a:gd name="T4" fmla="*/ 0 w 20"/>
                <a:gd name="T5" fmla="*/ 18 h 499"/>
                <a:gd name="T6" fmla="*/ 0 w 20"/>
                <a:gd name="T7" fmla="*/ 481 h 499"/>
                <a:gd name="T8" fmla="*/ 10 w 20"/>
                <a:gd name="T9" fmla="*/ 499 h 499"/>
                <a:gd name="T10" fmla="*/ 20 w 20"/>
                <a:gd name="T11" fmla="*/ 481 h 499"/>
                <a:gd name="T12" fmla="*/ 20 w 20"/>
                <a:gd name="T13" fmla="*/ 18 h 499"/>
              </a:gdLst>
              <a:ahLst/>
              <a:cxnLst>
                <a:cxn ang="0">
                  <a:pos x="T0" y="T1"/>
                </a:cxn>
                <a:cxn ang="0">
                  <a:pos x="T2" y="T3"/>
                </a:cxn>
                <a:cxn ang="0">
                  <a:pos x="T4" y="T5"/>
                </a:cxn>
                <a:cxn ang="0">
                  <a:pos x="T6" y="T7"/>
                </a:cxn>
                <a:cxn ang="0">
                  <a:pos x="T8" y="T9"/>
                </a:cxn>
                <a:cxn ang="0">
                  <a:pos x="T10" y="T11"/>
                </a:cxn>
                <a:cxn ang="0">
                  <a:pos x="T12" y="T13"/>
                </a:cxn>
              </a:cxnLst>
              <a:rect l="0" t="0" r="r" b="b"/>
              <a:pathLst>
                <a:path w="20" h="499">
                  <a:moveTo>
                    <a:pt x="20" y="18"/>
                  </a:moveTo>
                  <a:cubicBezTo>
                    <a:pt x="20" y="9"/>
                    <a:pt x="20" y="0"/>
                    <a:pt x="10" y="0"/>
                  </a:cubicBezTo>
                  <a:cubicBezTo>
                    <a:pt x="0" y="0"/>
                    <a:pt x="0" y="9"/>
                    <a:pt x="0" y="18"/>
                  </a:cubicBezTo>
                  <a:lnTo>
                    <a:pt x="0" y="481"/>
                  </a:lnTo>
                  <a:cubicBezTo>
                    <a:pt x="0" y="490"/>
                    <a:pt x="0" y="499"/>
                    <a:pt x="10" y="499"/>
                  </a:cubicBezTo>
                  <a:cubicBezTo>
                    <a:pt x="20" y="499"/>
                    <a:pt x="20" y="490"/>
                    <a:pt x="20" y="481"/>
                  </a:cubicBezTo>
                  <a:lnTo>
                    <a:pt x="20" y="18"/>
                  </a:lnTo>
                </a:path>
              </a:pathLst>
            </a:custGeom>
            <a:solidFill>
              <a:srgbClr val="000000"/>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2" name="Freeform 89 1"/>
            <p:cNvSpPr>
              <a:spLocks/>
            </p:cNvSpPr>
            <p:nvPr>
              <p:custDataLst>
                <p:tags r:id="rId102"/>
              </p:custDataLst>
            </p:nvPr>
          </p:nvSpPr>
          <p:spPr bwMode="auto">
            <a:xfrm>
              <a:off x="19362737" y="22250400"/>
              <a:ext cx="195262" cy="206375"/>
            </a:xfrm>
            <a:custGeom>
              <a:avLst/>
              <a:gdLst>
                <a:gd name="T0" fmla="*/ 176 w 332"/>
                <a:gd name="T1" fmla="*/ 176 h 332"/>
                <a:gd name="T2" fmla="*/ 315 w 332"/>
                <a:gd name="T3" fmla="*/ 176 h 332"/>
                <a:gd name="T4" fmla="*/ 332 w 332"/>
                <a:gd name="T5" fmla="*/ 166 h 332"/>
                <a:gd name="T6" fmla="*/ 315 w 332"/>
                <a:gd name="T7" fmla="*/ 156 h 332"/>
                <a:gd name="T8" fmla="*/ 176 w 332"/>
                <a:gd name="T9" fmla="*/ 156 h 332"/>
                <a:gd name="T10" fmla="*/ 176 w 332"/>
                <a:gd name="T11" fmla="*/ 17 h 332"/>
                <a:gd name="T12" fmla="*/ 166 w 332"/>
                <a:gd name="T13" fmla="*/ 0 h 332"/>
                <a:gd name="T14" fmla="*/ 156 w 332"/>
                <a:gd name="T15" fmla="*/ 17 h 332"/>
                <a:gd name="T16" fmla="*/ 156 w 332"/>
                <a:gd name="T17" fmla="*/ 156 h 332"/>
                <a:gd name="T18" fmla="*/ 17 w 332"/>
                <a:gd name="T19" fmla="*/ 156 h 332"/>
                <a:gd name="T20" fmla="*/ 0 w 332"/>
                <a:gd name="T21" fmla="*/ 166 h 332"/>
                <a:gd name="T22" fmla="*/ 17 w 332"/>
                <a:gd name="T23" fmla="*/ 176 h 332"/>
                <a:gd name="T24" fmla="*/ 156 w 332"/>
                <a:gd name="T25" fmla="*/ 176 h 332"/>
                <a:gd name="T26" fmla="*/ 156 w 332"/>
                <a:gd name="T27" fmla="*/ 316 h 332"/>
                <a:gd name="T28" fmla="*/ 166 w 332"/>
                <a:gd name="T29" fmla="*/ 332 h 332"/>
                <a:gd name="T30" fmla="*/ 176 w 332"/>
                <a:gd name="T31" fmla="*/ 316 h 332"/>
                <a:gd name="T32" fmla="*/ 176 w 332"/>
                <a:gd name="T33" fmla="*/ 176 h 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32" h="332">
                  <a:moveTo>
                    <a:pt x="176" y="176"/>
                  </a:moveTo>
                  <a:lnTo>
                    <a:pt x="315" y="176"/>
                  </a:lnTo>
                  <a:cubicBezTo>
                    <a:pt x="322" y="176"/>
                    <a:pt x="332" y="176"/>
                    <a:pt x="332" y="166"/>
                  </a:cubicBezTo>
                  <a:cubicBezTo>
                    <a:pt x="332" y="156"/>
                    <a:pt x="322" y="156"/>
                    <a:pt x="315" y="156"/>
                  </a:cubicBezTo>
                  <a:lnTo>
                    <a:pt x="176" y="156"/>
                  </a:lnTo>
                  <a:lnTo>
                    <a:pt x="176" y="17"/>
                  </a:lnTo>
                  <a:cubicBezTo>
                    <a:pt x="176" y="10"/>
                    <a:pt x="176" y="0"/>
                    <a:pt x="166" y="0"/>
                  </a:cubicBezTo>
                  <a:cubicBezTo>
                    <a:pt x="156" y="0"/>
                    <a:pt x="156" y="10"/>
                    <a:pt x="156" y="17"/>
                  </a:cubicBezTo>
                  <a:lnTo>
                    <a:pt x="156" y="156"/>
                  </a:lnTo>
                  <a:lnTo>
                    <a:pt x="17" y="156"/>
                  </a:lnTo>
                  <a:cubicBezTo>
                    <a:pt x="10" y="156"/>
                    <a:pt x="0" y="156"/>
                    <a:pt x="0" y="166"/>
                  </a:cubicBezTo>
                  <a:cubicBezTo>
                    <a:pt x="0" y="176"/>
                    <a:pt x="10" y="176"/>
                    <a:pt x="17" y="176"/>
                  </a:cubicBezTo>
                  <a:lnTo>
                    <a:pt x="156" y="176"/>
                  </a:lnTo>
                  <a:lnTo>
                    <a:pt x="156" y="316"/>
                  </a:lnTo>
                  <a:cubicBezTo>
                    <a:pt x="156" y="323"/>
                    <a:pt x="156" y="332"/>
                    <a:pt x="166" y="332"/>
                  </a:cubicBezTo>
                  <a:cubicBezTo>
                    <a:pt x="176" y="332"/>
                    <a:pt x="176" y="323"/>
                    <a:pt x="176" y="316"/>
                  </a:cubicBezTo>
                  <a:lnTo>
                    <a:pt x="176" y="176"/>
                  </a:lnTo>
                </a:path>
              </a:pathLst>
            </a:custGeom>
            <a:solidFill>
              <a:srgbClr val="000000"/>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3" name="Freeform 90 1"/>
            <p:cNvSpPr>
              <a:spLocks/>
            </p:cNvSpPr>
            <p:nvPr>
              <p:custDataLst>
                <p:tags r:id="rId103"/>
              </p:custDataLst>
            </p:nvPr>
          </p:nvSpPr>
          <p:spPr bwMode="auto">
            <a:xfrm>
              <a:off x="19599275" y="22225000"/>
              <a:ext cx="96837" cy="206375"/>
            </a:xfrm>
            <a:custGeom>
              <a:avLst/>
              <a:gdLst>
                <a:gd name="T0" fmla="*/ 102 w 165"/>
                <a:gd name="T1" fmla="*/ 13 h 332"/>
                <a:gd name="T2" fmla="*/ 91 w 165"/>
                <a:gd name="T3" fmla="*/ 0 h 332"/>
                <a:gd name="T4" fmla="*/ 0 w 165"/>
                <a:gd name="T5" fmla="*/ 32 h 332"/>
                <a:gd name="T6" fmla="*/ 0 w 165"/>
                <a:gd name="T7" fmla="*/ 47 h 332"/>
                <a:gd name="T8" fmla="*/ 65 w 165"/>
                <a:gd name="T9" fmla="*/ 34 h 332"/>
                <a:gd name="T10" fmla="*/ 65 w 165"/>
                <a:gd name="T11" fmla="*/ 293 h 332"/>
                <a:gd name="T12" fmla="*/ 19 w 165"/>
                <a:gd name="T13" fmla="*/ 317 h 332"/>
                <a:gd name="T14" fmla="*/ 3 w 165"/>
                <a:gd name="T15" fmla="*/ 317 h 332"/>
                <a:gd name="T16" fmla="*/ 3 w 165"/>
                <a:gd name="T17" fmla="*/ 332 h 332"/>
                <a:gd name="T18" fmla="*/ 84 w 165"/>
                <a:gd name="T19" fmla="*/ 331 h 332"/>
                <a:gd name="T20" fmla="*/ 165 w 165"/>
                <a:gd name="T21" fmla="*/ 332 h 332"/>
                <a:gd name="T22" fmla="*/ 165 w 165"/>
                <a:gd name="T23" fmla="*/ 317 h 332"/>
                <a:gd name="T24" fmla="*/ 149 w 165"/>
                <a:gd name="T25" fmla="*/ 317 h 332"/>
                <a:gd name="T26" fmla="*/ 102 w 165"/>
                <a:gd name="T27" fmla="*/ 293 h 332"/>
                <a:gd name="T28" fmla="*/ 102 w 165"/>
                <a:gd name="T29" fmla="*/ 13 h 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65" h="332">
                  <a:moveTo>
                    <a:pt x="102" y="13"/>
                  </a:moveTo>
                  <a:cubicBezTo>
                    <a:pt x="102" y="1"/>
                    <a:pt x="102" y="0"/>
                    <a:pt x="91" y="0"/>
                  </a:cubicBezTo>
                  <a:cubicBezTo>
                    <a:pt x="60" y="32"/>
                    <a:pt x="16" y="32"/>
                    <a:pt x="0" y="32"/>
                  </a:cubicBezTo>
                  <a:lnTo>
                    <a:pt x="0" y="47"/>
                  </a:lnTo>
                  <a:cubicBezTo>
                    <a:pt x="10" y="47"/>
                    <a:pt x="39" y="47"/>
                    <a:pt x="65" y="34"/>
                  </a:cubicBezTo>
                  <a:lnTo>
                    <a:pt x="65" y="293"/>
                  </a:lnTo>
                  <a:cubicBezTo>
                    <a:pt x="65" y="311"/>
                    <a:pt x="64" y="317"/>
                    <a:pt x="19" y="317"/>
                  </a:cubicBezTo>
                  <a:lnTo>
                    <a:pt x="3" y="317"/>
                  </a:lnTo>
                  <a:lnTo>
                    <a:pt x="3" y="332"/>
                  </a:lnTo>
                  <a:cubicBezTo>
                    <a:pt x="20" y="331"/>
                    <a:pt x="64" y="331"/>
                    <a:pt x="84" y="331"/>
                  </a:cubicBezTo>
                  <a:cubicBezTo>
                    <a:pt x="104" y="331"/>
                    <a:pt x="147" y="331"/>
                    <a:pt x="165" y="332"/>
                  </a:cubicBezTo>
                  <a:lnTo>
                    <a:pt x="165" y="317"/>
                  </a:lnTo>
                  <a:lnTo>
                    <a:pt x="149" y="317"/>
                  </a:lnTo>
                  <a:cubicBezTo>
                    <a:pt x="104" y="317"/>
                    <a:pt x="102" y="311"/>
                    <a:pt x="102" y="293"/>
                  </a:cubicBezTo>
                  <a:lnTo>
                    <a:pt x="102" y="13"/>
                  </a:lnTo>
                </a:path>
              </a:pathLst>
            </a:custGeom>
            <a:solidFill>
              <a:srgbClr val="000000"/>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6" name="Freeform 91 1"/>
            <p:cNvSpPr>
              <a:spLocks/>
            </p:cNvSpPr>
            <p:nvPr>
              <p:custDataLst>
                <p:tags r:id="rId104"/>
              </p:custDataLst>
            </p:nvPr>
          </p:nvSpPr>
          <p:spPr bwMode="auto">
            <a:xfrm>
              <a:off x="19735800" y="22199600"/>
              <a:ext cx="65087" cy="309562"/>
            </a:xfrm>
            <a:custGeom>
              <a:avLst/>
              <a:gdLst>
                <a:gd name="T0" fmla="*/ 109 w 111"/>
                <a:gd name="T1" fmla="*/ 258 h 499"/>
                <a:gd name="T2" fmla="*/ 111 w 111"/>
                <a:gd name="T3" fmla="*/ 249 h 499"/>
                <a:gd name="T4" fmla="*/ 109 w 111"/>
                <a:gd name="T5" fmla="*/ 241 h 499"/>
                <a:gd name="T6" fmla="*/ 22 w 111"/>
                <a:gd name="T7" fmla="*/ 11 h 499"/>
                <a:gd name="T8" fmla="*/ 10 w 111"/>
                <a:gd name="T9" fmla="*/ 0 h 499"/>
                <a:gd name="T10" fmla="*/ 0 w 111"/>
                <a:gd name="T11" fmla="*/ 10 h 499"/>
                <a:gd name="T12" fmla="*/ 3 w 111"/>
                <a:gd name="T13" fmla="*/ 18 h 499"/>
                <a:gd name="T14" fmla="*/ 91 w 111"/>
                <a:gd name="T15" fmla="*/ 249 h 499"/>
                <a:gd name="T16" fmla="*/ 3 w 111"/>
                <a:gd name="T17" fmla="*/ 480 h 499"/>
                <a:gd name="T18" fmla="*/ 0 w 111"/>
                <a:gd name="T19" fmla="*/ 489 h 499"/>
                <a:gd name="T20" fmla="*/ 10 w 111"/>
                <a:gd name="T21" fmla="*/ 499 h 499"/>
                <a:gd name="T22" fmla="*/ 21 w 111"/>
                <a:gd name="T23" fmla="*/ 489 h 499"/>
                <a:gd name="T24" fmla="*/ 109 w 111"/>
                <a:gd name="T25" fmla="*/ 258 h 4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 h="499">
                  <a:moveTo>
                    <a:pt x="109" y="258"/>
                  </a:moveTo>
                  <a:cubicBezTo>
                    <a:pt x="111" y="252"/>
                    <a:pt x="111" y="251"/>
                    <a:pt x="111" y="249"/>
                  </a:cubicBezTo>
                  <a:cubicBezTo>
                    <a:pt x="111" y="248"/>
                    <a:pt x="111" y="247"/>
                    <a:pt x="109" y="241"/>
                  </a:cubicBezTo>
                  <a:lnTo>
                    <a:pt x="22" y="11"/>
                  </a:lnTo>
                  <a:cubicBezTo>
                    <a:pt x="19" y="3"/>
                    <a:pt x="16" y="0"/>
                    <a:pt x="10" y="0"/>
                  </a:cubicBezTo>
                  <a:cubicBezTo>
                    <a:pt x="5" y="0"/>
                    <a:pt x="0" y="4"/>
                    <a:pt x="0" y="10"/>
                  </a:cubicBezTo>
                  <a:cubicBezTo>
                    <a:pt x="0" y="11"/>
                    <a:pt x="0" y="12"/>
                    <a:pt x="3" y="18"/>
                  </a:cubicBezTo>
                  <a:lnTo>
                    <a:pt x="91" y="249"/>
                  </a:lnTo>
                  <a:lnTo>
                    <a:pt x="3" y="480"/>
                  </a:lnTo>
                  <a:cubicBezTo>
                    <a:pt x="0" y="485"/>
                    <a:pt x="0" y="486"/>
                    <a:pt x="0" y="489"/>
                  </a:cubicBezTo>
                  <a:cubicBezTo>
                    <a:pt x="0" y="494"/>
                    <a:pt x="5" y="499"/>
                    <a:pt x="10" y="499"/>
                  </a:cubicBezTo>
                  <a:cubicBezTo>
                    <a:pt x="17" y="499"/>
                    <a:pt x="19" y="494"/>
                    <a:pt x="21" y="489"/>
                  </a:cubicBezTo>
                  <a:lnTo>
                    <a:pt x="109" y="258"/>
                  </a:lnTo>
                </a:path>
              </a:pathLst>
            </a:custGeom>
            <a:solidFill>
              <a:srgbClr val="000000"/>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7" name="Freeform 92 1"/>
            <p:cNvSpPr>
              <a:spLocks/>
            </p:cNvSpPr>
            <p:nvPr>
              <p:custDataLst>
                <p:tags r:id="rId105"/>
              </p:custDataLst>
            </p:nvPr>
          </p:nvSpPr>
          <p:spPr bwMode="auto">
            <a:xfrm>
              <a:off x="19850100" y="22199600"/>
              <a:ext cx="68262" cy="309562"/>
            </a:xfrm>
            <a:custGeom>
              <a:avLst/>
              <a:gdLst>
                <a:gd name="T0" fmla="*/ 116 w 116"/>
                <a:gd name="T1" fmla="*/ 249 h 499"/>
                <a:gd name="T2" fmla="*/ 83 w 116"/>
                <a:gd name="T3" fmla="*/ 94 h 499"/>
                <a:gd name="T4" fmla="*/ 5 w 116"/>
                <a:gd name="T5" fmla="*/ 0 h 499"/>
                <a:gd name="T6" fmla="*/ 0 w 116"/>
                <a:gd name="T7" fmla="*/ 5 h 499"/>
                <a:gd name="T8" fmla="*/ 9 w 116"/>
                <a:gd name="T9" fmla="*/ 16 h 499"/>
                <a:gd name="T10" fmla="*/ 87 w 116"/>
                <a:gd name="T11" fmla="*/ 249 h 499"/>
                <a:gd name="T12" fmla="*/ 6 w 116"/>
                <a:gd name="T13" fmla="*/ 485 h 499"/>
                <a:gd name="T14" fmla="*/ 0 w 116"/>
                <a:gd name="T15" fmla="*/ 494 h 499"/>
                <a:gd name="T16" fmla="*/ 5 w 116"/>
                <a:gd name="T17" fmla="*/ 499 h 499"/>
                <a:gd name="T18" fmla="*/ 84 w 116"/>
                <a:gd name="T19" fmla="*/ 401 h 499"/>
                <a:gd name="T20" fmla="*/ 116 w 116"/>
                <a:gd name="T21" fmla="*/ 249 h 4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6" h="499">
                  <a:moveTo>
                    <a:pt x="116" y="249"/>
                  </a:moveTo>
                  <a:cubicBezTo>
                    <a:pt x="116" y="210"/>
                    <a:pt x="110" y="150"/>
                    <a:pt x="83" y="94"/>
                  </a:cubicBezTo>
                  <a:cubicBezTo>
                    <a:pt x="53" y="32"/>
                    <a:pt x="10" y="0"/>
                    <a:pt x="5" y="0"/>
                  </a:cubicBezTo>
                  <a:cubicBezTo>
                    <a:pt x="2" y="0"/>
                    <a:pt x="0" y="2"/>
                    <a:pt x="0" y="5"/>
                  </a:cubicBezTo>
                  <a:cubicBezTo>
                    <a:pt x="0" y="6"/>
                    <a:pt x="0" y="7"/>
                    <a:pt x="9" y="16"/>
                  </a:cubicBezTo>
                  <a:cubicBezTo>
                    <a:pt x="58" y="66"/>
                    <a:pt x="87" y="145"/>
                    <a:pt x="87" y="249"/>
                  </a:cubicBezTo>
                  <a:cubicBezTo>
                    <a:pt x="87" y="335"/>
                    <a:pt x="68" y="422"/>
                    <a:pt x="6" y="485"/>
                  </a:cubicBezTo>
                  <a:cubicBezTo>
                    <a:pt x="0" y="491"/>
                    <a:pt x="0" y="492"/>
                    <a:pt x="0" y="494"/>
                  </a:cubicBezTo>
                  <a:cubicBezTo>
                    <a:pt x="0" y="497"/>
                    <a:pt x="2" y="499"/>
                    <a:pt x="5" y="499"/>
                  </a:cubicBezTo>
                  <a:cubicBezTo>
                    <a:pt x="10" y="499"/>
                    <a:pt x="55" y="465"/>
                    <a:pt x="84" y="401"/>
                  </a:cubicBezTo>
                  <a:cubicBezTo>
                    <a:pt x="110" y="347"/>
                    <a:pt x="116" y="291"/>
                    <a:pt x="116" y="249"/>
                  </a:cubicBezTo>
                </a:path>
              </a:pathLst>
            </a:custGeom>
            <a:solidFill>
              <a:srgbClr val="000000"/>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9" name="Freeform: Shape 418"/>
            <p:cNvSpPr/>
            <p:nvPr>
              <p:custDataLst>
                <p:tags r:id="rId106"/>
              </p:custDataLst>
            </p:nvPr>
          </p:nvSpPr>
          <p:spPr>
            <a:xfrm>
              <a:off x="16857664" y="22348031"/>
              <a:ext cx="307976" cy="11114"/>
            </a:xfrm>
            <a:custGeom>
              <a:avLst/>
              <a:gdLst/>
              <a:ahLst/>
              <a:cxnLst/>
              <a:rect l="0" t="0" r="0" b="0"/>
              <a:pathLst>
                <a:path w="307976" h="11114">
                  <a:moveTo>
                    <a:pt x="0" y="11113"/>
                  </a:moveTo>
                  <a:lnTo>
                    <a:pt x="307975" y="11113"/>
                  </a:lnTo>
                  <a:lnTo>
                    <a:pt x="307975" y="0"/>
                  </a:lnTo>
                  <a:lnTo>
                    <a:pt x="0" y="0"/>
                  </a:lnTo>
                  <a:close/>
                </a:path>
              </a:pathLst>
            </a:custGeom>
            <a:solidFill>
              <a:srgbClr val="000000"/>
            </a:solid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0" name="Freeform: Shape 419"/>
            <p:cNvSpPr/>
            <p:nvPr>
              <p:custDataLst>
                <p:tags r:id="rId107"/>
              </p:custDataLst>
            </p:nvPr>
          </p:nvSpPr>
          <p:spPr>
            <a:xfrm>
              <a:off x="17049750" y="22383750"/>
              <a:ext cx="115889" cy="9526"/>
            </a:xfrm>
            <a:custGeom>
              <a:avLst/>
              <a:gdLst/>
              <a:ahLst/>
              <a:cxnLst/>
              <a:rect l="0" t="0" r="0" b="0"/>
              <a:pathLst>
                <a:path w="115889" h="9526">
                  <a:moveTo>
                    <a:pt x="0" y="9525"/>
                  </a:moveTo>
                  <a:lnTo>
                    <a:pt x="115888" y="9525"/>
                  </a:lnTo>
                  <a:lnTo>
                    <a:pt x="115888" y="0"/>
                  </a:lnTo>
                  <a:lnTo>
                    <a:pt x="0" y="0"/>
                  </a:lnTo>
                  <a:close/>
                </a:path>
              </a:pathLst>
            </a:custGeom>
            <a:solidFill>
              <a:srgbClr val="000000"/>
            </a:solid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5" name="Straight Arrow Connector 14"/>
          <p:cNvCxnSpPr/>
          <p:nvPr/>
        </p:nvCxnSpPr>
        <p:spPr>
          <a:xfrm>
            <a:off x="16097548" y="22367757"/>
            <a:ext cx="595631"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30" name="Rectangle 129"/>
          <p:cNvSpPr/>
          <p:nvPr/>
        </p:nvSpPr>
        <p:spPr>
          <a:xfrm>
            <a:off x="33844270" y="24479250"/>
            <a:ext cx="12144010" cy="4142921"/>
          </a:xfrm>
          <a:prstGeom prst="rect">
            <a:avLst/>
          </a:prstGeom>
          <a:noFill/>
          <a:ln w="508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dobe Kaiti Std R" panose="02020400000000000000" pitchFamily="18" charset="-128"/>
              <a:ea typeface="Adobe Kaiti Std R" panose="02020400000000000000" pitchFamily="18" charset="-128"/>
            </a:endParaRPr>
          </a:p>
        </p:txBody>
      </p:sp>
      <p:sp>
        <p:nvSpPr>
          <p:cNvPr id="131" name="TextBox 130"/>
          <p:cNvSpPr txBox="1"/>
          <p:nvPr/>
        </p:nvSpPr>
        <p:spPr>
          <a:xfrm>
            <a:off x="33964357" y="24631811"/>
            <a:ext cx="8608274" cy="677108"/>
          </a:xfrm>
          <a:prstGeom prst="rect">
            <a:avLst/>
          </a:prstGeom>
          <a:noFill/>
        </p:spPr>
        <p:txBody>
          <a:bodyPr wrap="square" rtlCol="0">
            <a:spAutoFit/>
          </a:bodyPr>
          <a:lstStyle/>
          <a:p>
            <a:r>
              <a:rPr lang="en-US" sz="3800" b="1" u="sng" dirty="0">
                <a:latin typeface="Adobe Kaiti Std R" panose="02020400000000000000" pitchFamily="18" charset="-128"/>
                <a:ea typeface="Adobe Kaiti Std R" panose="02020400000000000000" pitchFamily="18" charset="-128"/>
                <a:cs typeface="Arial" panose="020B0604020202020204" pitchFamily="34" charset="0"/>
              </a:rPr>
              <a:t>Outlook</a:t>
            </a:r>
            <a:endParaRPr lang="en-GB" sz="3800" b="1" u="sng" dirty="0">
              <a:latin typeface="Adobe Kaiti Std R" panose="02020400000000000000" pitchFamily="18" charset="-128"/>
              <a:ea typeface="Adobe Kaiti Std R" panose="02020400000000000000" pitchFamily="18" charset="-128"/>
              <a:cs typeface="Arial" panose="020B0604020202020204" pitchFamily="34" charset="0"/>
            </a:endParaRPr>
          </a:p>
        </p:txBody>
      </p:sp>
      <p:sp>
        <p:nvSpPr>
          <p:cNvPr id="139" name="TextBox 138"/>
          <p:cNvSpPr txBox="1"/>
          <p:nvPr/>
        </p:nvSpPr>
        <p:spPr>
          <a:xfrm>
            <a:off x="34002457" y="25329079"/>
            <a:ext cx="11616555" cy="769441"/>
          </a:xfrm>
          <a:prstGeom prst="rect">
            <a:avLst/>
          </a:prstGeom>
          <a:noFill/>
        </p:spPr>
        <p:txBody>
          <a:bodyPr wrap="square" rtlCol="0">
            <a:spAutoFit/>
          </a:bodyPr>
          <a:lstStyle/>
          <a:p>
            <a:r>
              <a:rPr lang="en-US" sz="2200" dirty="0">
                <a:latin typeface="Adobe Kaiti Std R" panose="02020400000000000000" pitchFamily="18" charset="-128"/>
                <a:ea typeface="Adobe Kaiti Std R" panose="02020400000000000000"/>
              </a:rPr>
              <a:t>We are currently pursuing upgrades to the ACME apparatus with the goal of at least an order of magnitude improvement in measurement sensitivity.</a:t>
            </a:r>
            <a:endParaRPr lang="en-US" sz="2200" dirty="0">
              <a:latin typeface="Adobe Heiti Std R" panose="020B0400000000000000" pitchFamily="34" charset="-128"/>
              <a:ea typeface="Adobe Kaiti Std R" panose="02020400000000000000"/>
            </a:endParaRPr>
          </a:p>
        </p:txBody>
      </p:sp>
      <p:grpSp>
        <p:nvGrpSpPr>
          <p:cNvPr id="95" name="Group 94"/>
          <p:cNvGrpSpPr/>
          <p:nvPr/>
        </p:nvGrpSpPr>
        <p:grpSpPr>
          <a:xfrm>
            <a:off x="414126" y="26142893"/>
            <a:ext cx="12890432" cy="6527857"/>
            <a:chOff x="20570062" y="10491242"/>
            <a:chExt cx="11095471" cy="5936794"/>
          </a:xfrm>
        </p:grpSpPr>
        <p:sp>
          <p:nvSpPr>
            <p:cNvPr id="96" name="TextBox 95"/>
            <p:cNvSpPr txBox="1"/>
            <p:nvPr/>
          </p:nvSpPr>
          <p:spPr>
            <a:xfrm>
              <a:off x="20708340" y="10601342"/>
              <a:ext cx="7344818" cy="615799"/>
            </a:xfrm>
            <a:prstGeom prst="rect">
              <a:avLst/>
            </a:prstGeom>
            <a:noFill/>
          </p:spPr>
          <p:txBody>
            <a:bodyPr wrap="square" rtlCol="0">
              <a:spAutoFit/>
            </a:bodyPr>
            <a:lstStyle/>
            <a:p>
              <a:r>
                <a:rPr lang="en-US" sz="3800" b="1" u="sng" dirty="0">
                  <a:latin typeface="Adobe Kaiti Std R" panose="02020400000000000000" pitchFamily="18" charset="-128"/>
                  <a:ea typeface="Adobe Kaiti Std R" panose="02020400000000000000" pitchFamily="18" charset="-128"/>
                  <a:cs typeface="Arial" panose="020B0604020202020204" pitchFamily="34" charset="0"/>
                </a:rPr>
                <a:t>3. State Preparation</a:t>
              </a:r>
              <a:endParaRPr lang="en-GB" sz="3800" b="1" u="sng" dirty="0">
                <a:latin typeface="Adobe Kaiti Std R" panose="02020400000000000000" pitchFamily="18" charset="-128"/>
                <a:ea typeface="Adobe Kaiti Std R" panose="02020400000000000000" pitchFamily="18" charset="-128"/>
                <a:cs typeface="Arial" panose="020B0604020202020204" pitchFamily="34" charset="0"/>
              </a:endParaRPr>
            </a:p>
          </p:txBody>
        </p:sp>
        <p:sp>
          <p:nvSpPr>
            <p:cNvPr id="97" name="Rectangle 96"/>
            <p:cNvSpPr/>
            <p:nvPr/>
          </p:nvSpPr>
          <p:spPr>
            <a:xfrm>
              <a:off x="20570062" y="10491242"/>
              <a:ext cx="11095471" cy="5936794"/>
            </a:xfrm>
            <a:prstGeom prst="rect">
              <a:avLst/>
            </a:prstGeom>
            <a:noFill/>
            <a:ln w="508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dobe Kaiti Std R" panose="02020400000000000000" pitchFamily="18" charset="-128"/>
                <a:ea typeface="Adobe Kaiti Std R" panose="02020400000000000000" pitchFamily="18" charset="-128"/>
              </a:endParaRPr>
            </a:p>
          </p:txBody>
        </p:sp>
      </p:grpSp>
      <p:sp>
        <p:nvSpPr>
          <p:cNvPr id="106" name="TextBox 105"/>
          <p:cNvSpPr txBox="1"/>
          <p:nvPr/>
        </p:nvSpPr>
        <p:spPr>
          <a:xfrm>
            <a:off x="626870" y="27087275"/>
            <a:ext cx="3393563" cy="4493538"/>
          </a:xfrm>
          <a:prstGeom prst="rect">
            <a:avLst/>
          </a:prstGeom>
          <a:noFill/>
        </p:spPr>
        <p:txBody>
          <a:bodyPr wrap="square" rtlCol="0">
            <a:spAutoFit/>
          </a:bodyPr>
          <a:lstStyle/>
          <a:p>
            <a:r>
              <a:rPr lang="en-US" sz="2200" dirty="0">
                <a:latin typeface="Adobe Kaiti Std R" pitchFamily="18" charset="-128"/>
                <a:ea typeface="Adobe Kaiti Std R" pitchFamily="18" charset="-128"/>
              </a:rPr>
              <a:t>The EDM measurement is performed in the metastable H state. STIRAP </a:t>
            </a:r>
            <a:r>
              <a:rPr lang="en-US" sz="2200" b="1" dirty="0">
                <a:latin typeface="Adobe Kaiti Std R" pitchFamily="18" charset="-128"/>
                <a:ea typeface="Adobe Kaiti Std R" pitchFamily="18" charset="-128"/>
              </a:rPr>
              <a:t>coherently transfers population </a:t>
            </a:r>
            <a:r>
              <a:rPr lang="en-US" sz="2200" dirty="0">
                <a:latin typeface="Adobe Kaiti Std R" pitchFamily="18" charset="-128"/>
                <a:ea typeface="Adobe Kaiti Std R" pitchFamily="18" charset="-128"/>
              </a:rPr>
              <a:t>through an intermediate short-lived state to the spin-aligned state that represents the beginning of the EDM measurement. This transfer occurs with an efficiency of ~75%.</a:t>
            </a:r>
          </a:p>
        </p:txBody>
      </p:sp>
      <mc:AlternateContent xmlns:mc="http://schemas.openxmlformats.org/markup-compatibility/2006" xmlns:a14="http://schemas.microsoft.com/office/drawing/2010/main">
        <mc:Choice Requires="a14">
          <p:sp>
            <p:nvSpPr>
              <p:cNvPr id="110" name="TextBox 109"/>
              <p:cNvSpPr txBox="1"/>
              <p:nvPr/>
            </p:nvSpPr>
            <p:spPr>
              <a:xfrm>
                <a:off x="4366045" y="30946277"/>
                <a:ext cx="8577948" cy="1446550"/>
              </a:xfrm>
              <a:prstGeom prst="rect">
                <a:avLst/>
              </a:prstGeom>
              <a:noFill/>
            </p:spPr>
            <p:txBody>
              <a:bodyPr wrap="square" rtlCol="0">
                <a:spAutoFit/>
              </a:bodyPr>
              <a:lstStyle/>
              <a:p>
                <a:r>
                  <a:rPr lang="en-US" sz="2200" dirty="0">
                    <a:latin typeface="Adobe Kaiti Std R" pitchFamily="18" charset="-128"/>
                    <a:ea typeface="Adobe Kaiti Std R" pitchFamily="18" charset="-128"/>
                  </a:rPr>
                  <a:t>A separate 703 nm cleanup laser </a:t>
                </a:r>
                <a:r>
                  <a:rPr lang="en-US" sz="2200" dirty="0" err="1">
                    <a:latin typeface="Adobe Kaiti Std R" pitchFamily="18" charset="-128"/>
                    <a:ea typeface="Adobe Kaiti Std R" pitchFamily="18" charset="-128"/>
                  </a:rPr>
                  <a:t>reprojects</a:t>
                </a:r>
                <a:r>
                  <a:rPr lang="en-US" sz="2200" dirty="0">
                    <a:latin typeface="Adobe Kaiti Std R" pitchFamily="18" charset="-128"/>
                    <a:ea typeface="Adobe Kaiti Std R" pitchFamily="18" charset="-128"/>
                  </a:rPr>
                  <a:t> the spin-aligned state prepared by the STIRAP lasers onto a coherent superposition of </a:t>
                </a:r>
                <a14:m>
                  <m:oMath xmlns:m="http://schemas.openxmlformats.org/officeDocument/2006/math">
                    <m:r>
                      <a:rPr lang="en-US" sz="2200" b="0" i="1" smtClean="0">
                        <a:latin typeface="Cambria Math" panose="02040503050406030204" pitchFamily="18" charset="0"/>
                        <a:ea typeface="Adobe Kaiti Std R" pitchFamily="18" charset="-128"/>
                      </a:rPr>
                      <m:t>𝑀</m:t>
                    </m:r>
                    <m:r>
                      <a:rPr lang="en-US" sz="2200" b="0" i="1" smtClean="0">
                        <a:latin typeface="Cambria Math" panose="02040503050406030204" pitchFamily="18" charset="0"/>
                        <a:ea typeface="Adobe Kaiti Std R" pitchFamily="18" charset="-128"/>
                      </a:rPr>
                      <m:t>=+1, </m:t>
                    </m:r>
                    <m:r>
                      <a:rPr lang="en-US" sz="2200" b="0" i="1" smtClean="0">
                        <a:latin typeface="Cambria Math" panose="02040503050406030204" pitchFamily="18" charset="0"/>
                        <a:ea typeface="Adobe Kaiti Std R" pitchFamily="18" charset="-128"/>
                      </a:rPr>
                      <m:t>𝑀</m:t>
                    </m:r>
                    <m:r>
                      <a:rPr lang="en-US" sz="2200" b="0" i="1" smtClean="0">
                        <a:latin typeface="Cambria Math" panose="02040503050406030204" pitchFamily="18" charset="0"/>
                        <a:ea typeface="Adobe Kaiti Std R" pitchFamily="18" charset="-128"/>
                      </a:rPr>
                      <m:t>=−1</m:t>
                    </m:r>
                  </m:oMath>
                </a14:m>
                <a:r>
                  <a:rPr lang="en-US" sz="2200" dirty="0">
                    <a:latin typeface="Adobe Kaiti Std R" pitchFamily="18" charset="-128"/>
                    <a:ea typeface="Adobe Kaiti Std R" pitchFamily="18" charset="-128"/>
                  </a:rPr>
                  <a:t> states, suppressing possible EDM-like phases caused by the STIRAP beams.</a:t>
                </a:r>
              </a:p>
            </p:txBody>
          </p:sp>
        </mc:Choice>
        <mc:Fallback xmlns="">
          <p:sp>
            <p:nvSpPr>
              <p:cNvPr id="110" name="TextBox 109"/>
              <p:cNvSpPr txBox="1">
                <a:spLocks noRot="1" noChangeAspect="1" noMove="1" noResize="1" noEditPoints="1" noAdjustHandles="1" noChangeArrowheads="1" noChangeShapeType="1" noTextEdit="1"/>
              </p:cNvSpPr>
              <p:nvPr/>
            </p:nvSpPr>
            <p:spPr>
              <a:xfrm>
                <a:off x="4366045" y="30946277"/>
                <a:ext cx="8577948" cy="1446550"/>
              </a:xfrm>
              <a:prstGeom prst="rect">
                <a:avLst/>
              </a:prstGeom>
              <a:blipFill>
                <a:blip r:embed="rId254" cstate="print"/>
                <a:stretch>
                  <a:fillRect l="-924" t="-2521" b="-7563"/>
                </a:stretch>
              </a:blipFill>
            </p:spPr>
            <p:txBody>
              <a:bodyPr/>
              <a:lstStyle/>
              <a:p>
                <a:r>
                  <a:rPr lang="en-US">
                    <a:noFill/>
                  </a:rPr>
                  <a:t> </a:t>
                </a:r>
              </a:p>
            </p:txBody>
          </p:sp>
        </mc:Fallback>
      </mc:AlternateContent>
      <p:grpSp>
        <p:nvGrpSpPr>
          <p:cNvPr id="115" name="Group 114"/>
          <p:cNvGrpSpPr/>
          <p:nvPr/>
        </p:nvGrpSpPr>
        <p:grpSpPr>
          <a:xfrm>
            <a:off x="438230" y="22012321"/>
            <a:ext cx="12869260" cy="3988930"/>
            <a:chOff x="20570062" y="10491242"/>
            <a:chExt cx="11095471" cy="5936794"/>
          </a:xfrm>
        </p:grpSpPr>
        <p:sp>
          <p:nvSpPr>
            <p:cNvPr id="117" name="TextBox 116"/>
            <p:cNvSpPr txBox="1"/>
            <p:nvPr/>
          </p:nvSpPr>
          <p:spPr>
            <a:xfrm>
              <a:off x="20708340" y="10601342"/>
              <a:ext cx="7344818" cy="1007752"/>
            </a:xfrm>
            <a:prstGeom prst="rect">
              <a:avLst/>
            </a:prstGeom>
            <a:noFill/>
          </p:spPr>
          <p:txBody>
            <a:bodyPr wrap="square" rtlCol="0">
              <a:spAutoFit/>
            </a:bodyPr>
            <a:lstStyle/>
            <a:p>
              <a:r>
                <a:rPr lang="en-US" sz="3800" b="1" u="sng" dirty="0">
                  <a:latin typeface="Adobe Kaiti Std R" panose="02020400000000000000" pitchFamily="18" charset="-128"/>
                  <a:ea typeface="Adobe Kaiti Std R" panose="02020400000000000000" pitchFamily="18" charset="-128"/>
                  <a:cs typeface="Arial" panose="020B0604020202020204" pitchFamily="34" charset="0"/>
                </a:rPr>
                <a:t>2. Rotational Cooling</a:t>
              </a:r>
              <a:endParaRPr lang="en-GB" sz="3800" b="1" u="sng" dirty="0">
                <a:latin typeface="Adobe Kaiti Std R" panose="02020400000000000000" pitchFamily="18" charset="-128"/>
                <a:ea typeface="Adobe Kaiti Std R" panose="02020400000000000000" pitchFamily="18" charset="-128"/>
                <a:cs typeface="Arial" panose="020B0604020202020204" pitchFamily="34" charset="0"/>
              </a:endParaRPr>
            </a:p>
          </p:txBody>
        </p:sp>
        <p:sp>
          <p:nvSpPr>
            <p:cNvPr id="118" name="Rectangle 117"/>
            <p:cNvSpPr/>
            <p:nvPr/>
          </p:nvSpPr>
          <p:spPr>
            <a:xfrm>
              <a:off x="20570062" y="10491242"/>
              <a:ext cx="11095471" cy="5936794"/>
            </a:xfrm>
            <a:prstGeom prst="rect">
              <a:avLst/>
            </a:prstGeom>
            <a:noFill/>
            <a:ln w="508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dobe Kaiti Std R" panose="02020400000000000000" pitchFamily="18" charset="-128"/>
                <a:ea typeface="Adobe Kaiti Std R" panose="02020400000000000000" pitchFamily="18" charset="-128"/>
              </a:endParaRPr>
            </a:p>
          </p:txBody>
        </p:sp>
      </p:grpSp>
      <p:grpSp>
        <p:nvGrpSpPr>
          <p:cNvPr id="167" name="Group 166"/>
          <p:cNvGrpSpPr/>
          <p:nvPr/>
        </p:nvGrpSpPr>
        <p:grpSpPr>
          <a:xfrm>
            <a:off x="793908" y="18292627"/>
            <a:ext cx="4878331" cy="3123204"/>
            <a:chOff x="6743697" y="16264612"/>
            <a:chExt cx="6657972" cy="4501241"/>
          </a:xfrm>
        </p:grpSpPr>
        <p:pic>
          <p:nvPicPr>
            <p:cNvPr id="149" name="Picture 148"/>
            <p:cNvPicPr>
              <a:picLocks noChangeAspect="1"/>
            </p:cNvPicPr>
            <p:nvPr/>
          </p:nvPicPr>
          <p:blipFill rotWithShape="1">
            <a:blip r:embed="rId255" cstate="print">
              <a:extLst>
                <a:ext uri="{28A0092B-C50C-407E-A947-70E740481C1C}">
                  <a14:useLocalDpi xmlns:a14="http://schemas.microsoft.com/office/drawing/2010/main" val="0"/>
                </a:ext>
              </a:extLst>
            </a:blip>
            <a:srcRect l="33735" t="21440" r="6845" b="25107"/>
            <a:stretch/>
          </p:blipFill>
          <p:spPr>
            <a:xfrm>
              <a:off x="6743697" y="16264612"/>
              <a:ext cx="6657972" cy="4492131"/>
            </a:xfrm>
            <a:prstGeom prst="rect">
              <a:avLst/>
            </a:prstGeom>
          </p:spPr>
        </p:pic>
        <p:cxnSp>
          <p:nvCxnSpPr>
            <p:cNvPr id="150" name="Straight Connector 149"/>
            <p:cNvCxnSpPr/>
            <p:nvPr/>
          </p:nvCxnSpPr>
          <p:spPr>
            <a:xfrm>
              <a:off x="8090899" y="17215145"/>
              <a:ext cx="2706263" cy="26086"/>
            </a:xfrm>
            <a:prstGeom prst="line">
              <a:avLst/>
            </a:prstGeom>
            <a:ln w="38100">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151" name="Rectangle 150"/>
            <p:cNvSpPr/>
            <p:nvPr/>
          </p:nvSpPr>
          <p:spPr>
            <a:xfrm rot="21430812">
              <a:off x="9027103" y="16618566"/>
              <a:ext cx="1060133" cy="603958"/>
            </a:xfrm>
            <a:prstGeom prst="rect">
              <a:avLst/>
            </a:prstGeom>
            <a:ln>
              <a:noFill/>
            </a:ln>
            <a:effectLst>
              <a:glow rad="101600">
                <a:schemeClr val="bg1">
                  <a:alpha val="60000"/>
                </a:schemeClr>
              </a:glow>
            </a:effectLst>
          </p:spPr>
          <p:txBody>
            <a:bodyPr wrap="square">
              <a:spAutoFit/>
            </a:bodyPr>
            <a:lstStyle/>
            <a:p>
              <a:pPr algn="ctr"/>
              <a:r>
                <a:rPr lang="en-US" sz="2200" dirty="0">
                  <a:ln>
                    <a:solidFill>
                      <a:schemeClr val="tx1"/>
                    </a:solidFill>
                  </a:ln>
                  <a:effectLst>
                    <a:glow rad="101600">
                      <a:schemeClr val="bg1">
                        <a:alpha val="60000"/>
                      </a:schemeClr>
                    </a:glow>
                  </a:effectLst>
                  <a:latin typeface="Times New Roman" panose="02020603050405020304" pitchFamily="18" charset="0"/>
                  <a:cs typeface="Times New Roman" panose="02020603050405020304" pitchFamily="18" charset="0"/>
                </a:rPr>
                <a:t>9 cm</a:t>
              </a:r>
            </a:p>
          </p:txBody>
        </p:sp>
        <p:cxnSp>
          <p:nvCxnSpPr>
            <p:cNvPr id="152" name="Straight Connector 151"/>
            <p:cNvCxnSpPr/>
            <p:nvPr/>
          </p:nvCxnSpPr>
          <p:spPr>
            <a:xfrm>
              <a:off x="10491881" y="17901322"/>
              <a:ext cx="1559061" cy="15029"/>
            </a:xfrm>
            <a:prstGeom prst="line">
              <a:avLst/>
            </a:prstGeom>
            <a:ln w="381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53" name="Rectangle 152"/>
            <p:cNvSpPr/>
            <p:nvPr/>
          </p:nvSpPr>
          <p:spPr>
            <a:xfrm rot="21379802">
              <a:off x="9940188" y="17254819"/>
              <a:ext cx="1799040" cy="603958"/>
            </a:xfrm>
            <a:prstGeom prst="rect">
              <a:avLst/>
            </a:prstGeom>
            <a:ln>
              <a:noFill/>
            </a:ln>
          </p:spPr>
          <p:txBody>
            <a:bodyPr wrap="square">
              <a:spAutoFit/>
            </a:bodyPr>
            <a:lstStyle/>
            <a:p>
              <a:pPr algn="ctr"/>
              <a:r>
                <a:rPr lang="en-US" sz="2200" dirty="0" err="1">
                  <a:ln>
                    <a:solidFill>
                      <a:schemeClr val="tx1"/>
                    </a:solidFill>
                  </a:ln>
                  <a:effectLst>
                    <a:glow rad="101600">
                      <a:schemeClr val="bg1">
                        <a:alpha val="60000"/>
                      </a:schemeClr>
                    </a:glow>
                  </a:effectLst>
                  <a:latin typeface="Times New Roman" panose="02020603050405020304" pitchFamily="18" charset="0"/>
                  <a:cs typeface="Times New Roman" panose="02020603050405020304" pitchFamily="18" charset="0"/>
                </a:rPr>
                <a:t>Beamline</a:t>
              </a:r>
              <a:endParaRPr lang="en-US" sz="2200" dirty="0">
                <a:ln>
                  <a:solidFill>
                    <a:schemeClr val="tx1"/>
                  </a:solidFill>
                </a:ln>
                <a:effectLst>
                  <a:glow rad="101600">
                    <a:schemeClr val="bg1">
                      <a:alpha val="60000"/>
                    </a:schemeClr>
                  </a:glow>
                </a:effectLst>
                <a:latin typeface="Times New Roman" panose="02020603050405020304" pitchFamily="18" charset="0"/>
                <a:cs typeface="Times New Roman" panose="02020603050405020304" pitchFamily="18" charset="0"/>
              </a:endParaRPr>
            </a:p>
          </p:txBody>
        </p:sp>
        <p:sp>
          <p:nvSpPr>
            <p:cNvPr id="154" name="Rectangle 153"/>
            <p:cNvSpPr/>
            <p:nvPr/>
          </p:nvSpPr>
          <p:spPr>
            <a:xfrm>
              <a:off x="10257903" y="19656915"/>
              <a:ext cx="1706124" cy="1108938"/>
            </a:xfrm>
            <a:prstGeom prst="rect">
              <a:avLst/>
            </a:prstGeom>
            <a:ln>
              <a:noFill/>
            </a:ln>
          </p:spPr>
          <p:txBody>
            <a:bodyPr wrap="square">
              <a:spAutoFit/>
            </a:bodyPr>
            <a:lstStyle/>
            <a:p>
              <a:pPr algn="ctr"/>
              <a:r>
                <a:rPr lang="en-US" sz="2200" dirty="0">
                  <a:ln>
                    <a:solidFill>
                      <a:schemeClr val="tx1"/>
                    </a:solidFill>
                  </a:ln>
                  <a:effectLst>
                    <a:glow rad="101600">
                      <a:schemeClr val="bg1">
                        <a:alpha val="60000"/>
                      </a:schemeClr>
                    </a:glow>
                  </a:effectLst>
                  <a:latin typeface="Times New Roman" panose="02020603050405020304" pitchFamily="18" charset="0"/>
                  <a:cs typeface="Times New Roman" panose="02020603050405020304" pitchFamily="18" charset="0"/>
                </a:rPr>
                <a:t>Ablation</a:t>
              </a:r>
            </a:p>
            <a:p>
              <a:pPr algn="ctr"/>
              <a:r>
                <a:rPr lang="en-US" sz="2200" dirty="0">
                  <a:ln>
                    <a:solidFill>
                      <a:schemeClr val="tx1"/>
                    </a:solidFill>
                  </a:ln>
                  <a:effectLst>
                    <a:glow rad="101600">
                      <a:schemeClr val="bg1">
                        <a:alpha val="60000"/>
                      </a:schemeClr>
                    </a:glow>
                  </a:effectLst>
                  <a:latin typeface="Times New Roman" panose="02020603050405020304" pitchFamily="18" charset="0"/>
                  <a:cs typeface="Times New Roman" panose="02020603050405020304" pitchFamily="18" charset="0"/>
                </a:rPr>
                <a:t>window</a:t>
              </a:r>
            </a:p>
          </p:txBody>
        </p:sp>
        <p:sp>
          <p:nvSpPr>
            <p:cNvPr id="155" name="Rectangle 154"/>
            <p:cNvSpPr/>
            <p:nvPr/>
          </p:nvSpPr>
          <p:spPr>
            <a:xfrm>
              <a:off x="8721280" y="17627803"/>
              <a:ext cx="1057922" cy="603958"/>
            </a:xfrm>
            <a:prstGeom prst="rect">
              <a:avLst/>
            </a:prstGeom>
            <a:ln>
              <a:noFill/>
            </a:ln>
          </p:spPr>
          <p:txBody>
            <a:bodyPr wrap="square">
              <a:spAutoFit/>
            </a:bodyPr>
            <a:lstStyle/>
            <a:p>
              <a:pPr algn="ctr"/>
              <a:r>
                <a:rPr lang="en-US" sz="2200" dirty="0">
                  <a:ln>
                    <a:solidFill>
                      <a:schemeClr val="tx1"/>
                    </a:solidFill>
                  </a:ln>
                  <a:effectLst>
                    <a:glow rad="101600">
                      <a:schemeClr val="bg1">
                        <a:alpha val="60000"/>
                      </a:schemeClr>
                    </a:glow>
                  </a:effectLst>
                  <a:latin typeface="Times New Roman" panose="02020603050405020304" pitchFamily="18" charset="0"/>
                  <a:cs typeface="Times New Roman" panose="02020603050405020304" pitchFamily="18" charset="0"/>
                </a:rPr>
                <a:t>16 K</a:t>
              </a:r>
            </a:p>
          </p:txBody>
        </p:sp>
        <p:sp>
          <p:nvSpPr>
            <p:cNvPr id="156" name="Rectangle 155"/>
            <p:cNvSpPr/>
            <p:nvPr/>
          </p:nvSpPr>
          <p:spPr>
            <a:xfrm>
              <a:off x="11735017" y="16660563"/>
              <a:ext cx="867664" cy="603958"/>
            </a:xfrm>
            <a:prstGeom prst="rect">
              <a:avLst/>
            </a:prstGeom>
            <a:ln>
              <a:noFill/>
            </a:ln>
          </p:spPr>
          <p:txBody>
            <a:bodyPr wrap="square">
              <a:spAutoFit/>
            </a:bodyPr>
            <a:lstStyle/>
            <a:p>
              <a:pPr algn="ctr"/>
              <a:r>
                <a:rPr lang="en-US" sz="2200" dirty="0">
                  <a:ln>
                    <a:solidFill>
                      <a:schemeClr val="tx1"/>
                    </a:solidFill>
                  </a:ln>
                  <a:effectLst>
                    <a:glow rad="101600">
                      <a:schemeClr val="bg1">
                        <a:alpha val="60000"/>
                      </a:schemeClr>
                    </a:glow>
                  </a:effectLst>
                  <a:latin typeface="Times New Roman" panose="02020603050405020304" pitchFamily="18" charset="0"/>
                  <a:cs typeface="Times New Roman" panose="02020603050405020304" pitchFamily="18" charset="0"/>
                </a:rPr>
                <a:t>4 K</a:t>
              </a:r>
            </a:p>
          </p:txBody>
        </p:sp>
        <p:sp>
          <p:nvSpPr>
            <p:cNvPr id="162" name="Rectangle 161"/>
            <p:cNvSpPr/>
            <p:nvPr/>
          </p:nvSpPr>
          <p:spPr>
            <a:xfrm>
              <a:off x="7228970" y="18421570"/>
              <a:ext cx="1113228" cy="1596872"/>
            </a:xfrm>
            <a:prstGeom prst="rect">
              <a:avLst/>
            </a:prstGeom>
            <a:ln>
              <a:noFill/>
            </a:ln>
          </p:spPr>
          <p:txBody>
            <a:bodyPr wrap="square">
              <a:spAutoFit/>
            </a:bodyPr>
            <a:lstStyle/>
            <a:p>
              <a:pPr algn="ctr"/>
              <a:r>
                <a:rPr lang="en-US" sz="2200" dirty="0">
                  <a:ln>
                    <a:solidFill>
                      <a:schemeClr val="tx1"/>
                    </a:solidFill>
                  </a:ln>
                  <a:effectLst>
                    <a:glow rad="101600">
                      <a:schemeClr val="bg1">
                        <a:alpha val="60000"/>
                      </a:schemeClr>
                    </a:glow>
                  </a:effectLst>
                  <a:latin typeface="Times New Roman" panose="02020603050405020304" pitchFamily="18" charset="0"/>
                  <a:cs typeface="Times New Roman" panose="02020603050405020304" pitchFamily="18" charset="0"/>
                </a:rPr>
                <a:t>Neon</a:t>
              </a:r>
            </a:p>
            <a:p>
              <a:pPr algn="ctr"/>
              <a:r>
                <a:rPr lang="en-US" sz="2200" dirty="0">
                  <a:ln>
                    <a:solidFill>
                      <a:schemeClr val="tx1"/>
                    </a:solidFill>
                  </a:ln>
                  <a:effectLst>
                    <a:glow rad="101600">
                      <a:schemeClr val="bg1">
                        <a:alpha val="60000"/>
                      </a:schemeClr>
                    </a:glow>
                  </a:effectLst>
                  <a:latin typeface="Times New Roman" panose="02020603050405020304" pitchFamily="18" charset="0"/>
                  <a:cs typeface="Times New Roman" panose="02020603050405020304" pitchFamily="18" charset="0"/>
                </a:rPr>
                <a:t>flow</a:t>
              </a:r>
            </a:p>
            <a:p>
              <a:pPr algn="ctr"/>
              <a:r>
                <a:rPr lang="en-US" sz="2200" dirty="0">
                  <a:ln>
                    <a:solidFill>
                      <a:schemeClr val="tx1"/>
                    </a:solidFill>
                  </a:ln>
                  <a:effectLst>
                    <a:glow rad="101600">
                      <a:schemeClr val="bg1">
                        <a:alpha val="60000"/>
                      </a:schemeClr>
                    </a:glow>
                  </a:effectLst>
                  <a:latin typeface="Times New Roman" panose="02020603050405020304" pitchFamily="18" charset="0"/>
                  <a:cs typeface="Times New Roman" panose="02020603050405020304" pitchFamily="18" charset="0"/>
                </a:rPr>
                <a:t>line</a:t>
              </a:r>
            </a:p>
          </p:txBody>
        </p:sp>
      </p:grpSp>
      <p:grpSp>
        <p:nvGrpSpPr>
          <p:cNvPr id="177" name="Group 176"/>
          <p:cNvGrpSpPr/>
          <p:nvPr/>
        </p:nvGrpSpPr>
        <p:grpSpPr>
          <a:xfrm>
            <a:off x="7241350" y="18336473"/>
            <a:ext cx="3169486" cy="3080906"/>
            <a:chOff x="8944417" y="18068290"/>
            <a:chExt cx="3596833" cy="3496310"/>
          </a:xfrm>
        </p:grpSpPr>
        <p:pic>
          <p:nvPicPr>
            <p:cNvPr id="1026" name="Picture 2 1 1" descr="C:\Users\meisenhelder\Desktop\runoff-target-cropped.jpg"/>
            <p:cNvPicPr>
              <a:picLocks noChangeAspect="1" noChangeArrowheads="1"/>
            </p:cNvPicPr>
            <p:nvPr/>
          </p:nvPicPr>
          <p:blipFill>
            <a:blip r:embed="rId256" cstate="print"/>
            <a:srcRect/>
            <a:stretch>
              <a:fillRect/>
            </a:stretch>
          </p:blipFill>
          <p:spPr bwMode="auto">
            <a:xfrm>
              <a:off x="8944417" y="18068290"/>
              <a:ext cx="3596833" cy="3496310"/>
            </a:xfrm>
            <a:prstGeom prst="rect">
              <a:avLst/>
            </a:prstGeom>
            <a:noFill/>
          </p:spPr>
        </p:pic>
        <p:cxnSp>
          <p:nvCxnSpPr>
            <p:cNvPr id="168" name="Straight Connector 167"/>
            <p:cNvCxnSpPr/>
            <p:nvPr/>
          </p:nvCxnSpPr>
          <p:spPr>
            <a:xfrm flipV="1">
              <a:off x="10290628" y="18679885"/>
              <a:ext cx="1146628" cy="29030"/>
            </a:xfrm>
            <a:prstGeom prst="line">
              <a:avLst/>
            </a:prstGeom>
            <a:ln w="38100">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173" name="Rectangle 172"/>
            <p:cNvSpPr/>
            <p:nvPr/>
          </p:nvSpPr>
          <p:spPr>
            <a:xfrm>
              <a:off x="10347053" y="18254283"/>
              <a:ext cx="1206318" cy="488984"/>
            </a:xfrm>
            <a:prstGeom prst="rect">
              <a:avLst/>
            </a:prstGeom>
            <a:ln>
              <a:noFill/>
            </a:ln>
          </p:spPr>
          <p:txBody>
            <a:bodyPr wrap="square">
              <a:spAutoFit/>
            </a:bodyPr>
            <a:lstStyle/>
            <a:p>
              <a:pPr algn="ctr"/>
              <a:r>
                <a:rPr lang="en-US" sz="2200" dirty="0">
                  <a:ln>
                    <a:solidFill>
                      <a:schemeClr val="tx1"/>
                    </a:solidFill>
                  </a:ln>
                  <a:effectLst>
                    <a:glow rad="101600">
                      <a:schemeClr val="bg1">
                        <a:alpha val="60000"/>
                      </a:schemeClr>
                    </a:glow>
                  </a:effectLst>
                  <a:latin typeface="Times New Roman" panose="02020603050405020304" pitchFamily="18" charset="0"/>
                  <a:cs typeface="Times New Roman" panose="02020603050405020304" pitchFamily="18" charset="0"/>
                </a:rPr>
                <a:t>1.5 cm</a:t>
              </a:r>
            </a:p>
          </p:txBody>
        </p:sp>
      </p:grpSp>
      <p:sp>
        <p:nvSpPr>
          <p:cNvPr id="176" name="TextBox 175"/>
          <p:cNvSpPr txBox="1"/>
          <p:nvPr/>
        </p:nvSpPr>
        <p:spPr>
          <a:xfrm>
            <a:off x="10773671" y="19353280"/>
            <a:ext cx="2419350" cy="769441"/>
          </a:xfrm>
          <a:prstGeom prst="rect">
            <a:avLst/>
          </a:prstGeom>
          <a:noFill/>
        </p:spPr>
        <p:txBody>
          <a:bodyPr wrap="square" rtlCol="0">
            <a:spAutoFit/>
          </a:bodyPr>
          <a:lstStyle/>
          <a:p>
            <a:r>
              <a:rPr lang="en-US" sz="2200" dirty="0">
                <a:latin typeface="Adobe Kaiti Std R" panose="02020400000000000000" pitchFamily="18" charset="-128"/>
                <a:ea typeface="Adobe Kaiti Std R" panose="02020400000000000000" pitchFamily="18" charset="-128"/>
              </a:rPr>
              <a:t>Ceramic ThO</a:t>
            </a:r>
            <a:r>
              <a:rPr lang="en-US" sz="2200" baseline="-25000" dirty="0">
                <a:latin typeface="Adobe Kaiti Std R" panose="02020400000000000000" pitchFamily="18" charset="-128"/>
                <a:ea typeface="Adobe Kaiti Std R" panose="02020400000000000000" pitchFamily="18" charset="-128"/>
              </a:rPr>
              <a:t>2</a:t>
            </a:r>
            <a:r>
              <a:rPr lang="en-US" sz="2200" dirty="0">
                <a:latin typeface="Adobe Kaiti Std R" panose="02020400000000000000" pitchFamily="18" charset="-128"/>
                <a:ea typeface="Adobe Kaiti Std R" panose="02020400000000000000" pitchFamily="18" charset="-128"/>
              </a:rPr>
              <a:t> ablation target</a:t>
            </a:r>
          </a:p>
        </p:txBody>
      </p:sp>
      <mc:AlternateContent xmlns:mc="http://schemas.openxmlformats.org/markup-compatibility/2006" xmlns:a14="http://schemas.microsoft.com/office/drawing/2010/main">
        <mc:Choice Requires="a14">
          <p:sp>
            <p:nvSpPr>
              <p:cNvPr id="179" name="TextBox 178"/>
              <p:cNvSpPr txBox="1"/>
              <p:nvPr/>
            </p:nvSpPr>
            <p:spPr>
              <a:xfrm>
                <a:off x="626870" y="22783800"/>
                <a:ext cx="5744877" cy="2462213"/>
              </a:xfrm>
              <a:prstGeom prst="rect">
                <a:avLst/>
              </a:prstGeom>
              <a:noFill/>
            </p:spPr>
            <p:txBody>
              <a:bodyPr wrap="square" rtlCol="0">
                <a:spAutoFit/>
              </a:bodyPr>
              <a:lstStyle/>
              <a:p>
                <a:r>
                  <a:rPr lang="en-US" sz="2200" dirty="0">
                    <a:latin typeface="Adobe Kaiti Std R" pitchFamily="18" charset="-128"/>
                    <a:ea typeface="Adobe Kaiti Std R" pitchFamily="18" charset="-128"/>
                  </a:rPr>
                  <a:t>The molecules in the X state are primarily distributed in the lowest four rotational states after leaving the cell. Optical pumping on the </a:t>
                </a:r>
                <a14:m>
                  <m:oMath xmlns:m="http://schemas.openxmlformats.org/officeDocument/2006/math">
                    <m:r>
                      <a:rPr lang="en-US" sz="2200" b="0" i="1" smtClean="0">
                        <a:latin typeface="Cambria Math" panose="02040503050406030204" pitchFamily="18" charset="0"/>
                        <a:ea typeface="Adobe Kaiti Std R" pitchFamily="18" charset="-128"/>
                      </a:rPr>
                      <m:t>𝑋</m:t>
                    </m:r>
                    <m:r>
                      <a:rPr lang="en-US" sz="2200" b="0" i="1" smtClean="0">
                        <a:latin typeface="Cambria Math" panose="02040503050406030204" pitchFamily="18" charset="0"/>
                        <a:ea typeface="Adobe Kaiti Std R" pitchFamily="18" charset="-128"/>
                      </a:rPr>
                      <m:t>−</m:t>
                    </m:r>
                    <m:r>
                      <a:rPr lang="en-US" sz="2200" b="0" i="1" smtClean="0">
                        <a:latin typeface="Cambria Math" panose="02040503050406030204" pitchFamily="18" charset="0"/>
                        <a:ea typeface="Adobe Kaiti Std R" pitchFamily="18" charset="-128"/>
                      </a:rPr>
                      <m:t>𝐶</m:t>
                    </m:r>
                  </m:oMath>
                </a14:m>
                <a:r>
                  <a:rPr lang="en-US" sz="2200" dirty="0">
                    <a:latin typeface="Adobe Kaiti Std R" pitchFamily="18" charset="-128"/>
                    <a:ea typeface="Adobe Kaiti Std R" pitchFamily="18" charset="-128"/>
                  </a:rPr>
                  <a:t> transition transfers population from the </a:t>
                </a:r>
                <a14:m>
                  <m:oMath xmlns:m="http://schemas.openxmlformats.org/officeDocument/2006/math">
                    <m:r>
                      <a:rPr lang="en-US" sz="2200" b="0" i="1" smtClean="0">
                        <a:latin typeface="Cambria Math" panose="02040503050406030204" pitchFamily="18" charset="0"/>
                        <a:ea typeface="Adobe Kaiti Std R" pitchFamily="18" charset="-128"/>
                      </a:rPr>
                      <m:t>𝐽</m:t>
                    </m:r>
                    <m:r>
                      <a:rPr lang="en-US" sz="2200" b="0" i="1" smtClean="0">
                        <a:latin typeface="Cambria Math" panose="02040503050406030204" pitchFamily="18" charset="0"/>
                        <a:ea typeface="Adobe Kaiti Std R" pitchFamily="18" charset="-128"/>
                      </a:rPr>
                      <m:t>=0, 1, 2</m:t>
                    </m:r>
                  </m:oMath>
                </a14:m>
                <a:r>
                  <a:rPr lang="en-US" sz="2200" dirty="0">
                    <a:latin typeface="Adobe Kaiti Std R" pitchFamily="18" charset="-128"/>
                    <a:ea typeface="Adobe Kaiti Std R" pitchFamily="18" charset="-128"/>
                  </a:rPr>
                  <a:t> levels to the </a:t>
                </a:r>
                <a14:m>
                  <m:oMath xmlns:m="http://schemas.openxmlformats.org/officeDocument/2006/math">
                    <m:r>
                      <a:rPr lang="en-US" sz="2200" b="0" i="1" smtClean="0">
                        <a:latin typeface="Cambria Math" panose="02040503050406030204" pitchFamily="18" charset="0"/>
                        <a:ea typeface="Adobe Kaiti Std R" pitchFamily="18" charset="-128"/>
                      </a:rPr>
                      <m:t>𝐽</m:t>
                    </m:r>
                    <m:r>
                      <a:rPr lang="en-US" sz="2200" b="0" i="1" smtClean="0">
                        <a:latin typeface="Cambria Math" panose="02040503050406030204" pitchFamily="18" charset="0"/>
                        <a:ea typeface="Adobe Kaiti Std R" pitchFamily="18" charset="-128"/>
                      </a:rPr>
                      <m:t>=0</m:t>
                    </m:r>
                  </m:oMath>
                </a14:m>
                <a:r>
                  <a:rPr lang="en-US" sz="2200" dirty="0">
                    <a:latin typeface="Adobe Kaiti Std R" pitchFamily="18" charset="-128"/>
                    <a:ea typeface="Adobe Kaiti Std R" pitchFamily="18" charset="-128"/>
                  </a:rPr>
                  <a:t> level, increasing usable molecule flux by a factor of ~2.7.</a:t>
                </a:r>
              </a:p>
            </p:txBody>
          </p:sp>
        </mc:Choice>
        <mc:Fallback xmlns="">
          <p:sp>
            <p:nvSpPr>
              <p:cNvPr id="179" name="TextBox 178"/>
              <p:cNvSpPr txBox="1">
                <a:spLocks noRot="1" noChangeAspect="1" noMove="1" noResize="1" noEditPoints="1" noAdjustHandles="1" noChangeArrowheads="1" noChangeShapeType="1" noTextEdit="1"/>
              </p:cNvSpPr>
              <p:nvPr/>
            </p:nvSpPr>
            <p:spPr>
              <a:xfrm>
                <a:off x="626870" y="22783800"/>
                <a:ext cx="5744877" cy="2462213"/>
              </a:xfrm>
              <a:prstGeom prst="rect">
                <a:avLst/>
              </a:prstGeom>
              <a:blipFill>
                <a:blip r:embed="rId257" cstate="print"/>
                <a:stretch>
                  <a:fillRect l="-1380" t="-1737" b="-4218"/>
                </a:stretch>
              </a:blipFill>
            </p:spPr>
            <p:txBody>
              <a:bodyPr/>
              <a:lstStyle/>
              <a:p>
                <a:r>
                  <a:rPr lang="en-US">
                    <a:noFill/>
                  </a:rPr>
                  <a:t> </a:t>
                </a:r>
              </a:p>
            </p:txBody>
          </p:sp>
        </mc:Fallback>
      </mc:AlternateContent>
      <p:grpSp>
        <p:nvGrpSpPr>
          <p:cNvPr id="23" name="Group 22"/>
          <p:cNvGrpSpPr/>
          <p:nvPr/>
        </p:nvGrpSpPr>
        <p:grpSpPr>
          <a:xfrm>
            <a:off x="6581771" y="22468490"/>
            <a:ext cx="2811767" cy="3238959"/>
            <a:chOff x="6853565" y="22415498"/>
            <a:chExt cx="2811767" cy="3238959"/>
          </a:xfrm>
        </p:grpSpPr>
        <p:pic>
          <p:nvPicPr>
            <p:cNvPr id="3" name="Picture 2 2"/>
            <p:cNvPicPr>
              <a:picLocks noChangeAspect="1"/>
            </p:cNvPicPr>
            <p:nvPr/>
          </p:nvPicPr>
          <p:blipFill>
            <a:blip r:embed="rId258" cstate="print"/>
            <a:stretch>
              <a:fillRect/>
            </a:stretch>
          </p:blipFill>
          <p:spPr>
            <a:xfrm>
              <a:off x="6853565" y="22415498"/>
              <a:ext cx="2811767" cy="2811767"/>
            </a:xfrm>
            <a:prstGeom prst="rect">
              <a:avLst/>
            </a:prstGeom>
          </p:spPr>
        </p:pic>
        <p:sp>
          <p:nvSpPr>
            <p:cNvPr id="8" name="TextBox 7"/>
            <p:cNvSpPr txBox="1"/>
            <p:nvPr/>
          </p:nvSpPr>
          <p:spPr>
            <a:xfrm>
              <a:off x="7904650" y="25223570"/>
              <a:ext cx="1417763" cy="430887"/>
            </a:xfrm>
            <a:prstGeom prst="rect">
              <a:avLst/>
            </a:prstGeom>
            <a:noFill/>
          </p:spPr>
          <p:txBody>
            <a:bodyPr wrap="square" rtlCol="0">
              <a:spAutoFit/>
            </a:bodyPr>
            <a:lstStyle/>
            <a:p>
              <a:r>
                <a:rPr lang="en-US" sz="2200" dirty="0">
                  <a:latin typeface="Adobe Kaiti Std R" panose="02020400000000000000" pitchFamily="18" charset="-128"/>
                  <a:ea typeface="Adobe Kaiti Std R" panose="02020400000000000000" pitchFamily="18" charset="-128"/>
                </a:rPr>
                <a:t>Step 1</a:t>
              </a:r>
            </a:p>
          </p:txBody>
        </p:sp>
      </p:grpSp>
      <p:grpSp>
        <p:nvGrpSpPr>
          <p:cNvPr id="24" name="Group 23"/>
          <p:cNvGrpSpPr/>
          <p:nvPr/>
        </p:nvGrpSpPr>
        <p:grpSpPr>
          <a:xfrm>
            <a:off x="9872680" y="22583908"/>
            <a:ext cx="2797131" cy="3032842"/>
            <a:chOff x="9986453" y="22507273"/>
            <a:chExt cx="2797131" cy="3032842"/>
          </a:xfrm>
        </p:grpSpPr>
        <p:pic>
          <p:nvPicPr>
            <p:cNvPr id="5" name="Picture 4 2"/>
            <p:cNvPicPr>
              <a:picLocks noChangeAspect="1"/>
            </p:cNvPicPr>
            <p:nvPr/>
          </p:nvPicPr>
          <p:blipFill>
            <a:blip r:embed="rId259" cstate="print"/>
            <a:stretch>
              <a:fillRect/>
            </a:stretch>
          </p:blipFill>
          <p:spPr>
            <a:xfrm>
              <a:off x="9986453" y="22507273"/>
              <a:ext cx="2797131" cy="2701339"/>
            </a:xfrm>
            <a:prstGeom prst="rect">
              <a:avLst/>
            </a:prstGeom>
          </p:spPr>
        </p:pic>
        <p:sp>
          <p:nvSpPr>
            <p:cNvPr id="140" name="TextBox 139"/>
            <p:cNvSpPr txBox="1"/>
            <p:nvPr/>
          </p:nvSpPr>
          <p:spPr>
            <a:xfrm>
              <a:off x="11085580" y="25109228"/>
              <a:ext cx="1417763" cy="430887"/>
            </a:xfrm>
            <a:prstGeom prst="rect">
              <a:avLst/>
            </a:prstGeom>
            <a:noFill/>
          </p:spPr>
          <p:txBody>
            <a:bodyPr wrap="square" rtlCol="0">
              <a:spAutoFit/>
            </a:bodyPr>
            <a:lstStyle/>
            <a:p>
              <a:r>
                <a:rPr lang="en-US" sz="2200" dirty="0">
                  <a:latin typeface="Adobe Kaiti Std R" panose="02020400000000000000" pitchFamily="18" charset="-128"/>
                  <a:ea typeface="Adobe Kaiti Std R" panose="02020400000000000000" pitchFamily="18" charset="-128"/>
                </a:rPr>
                <a:t>Step 2</a:t>
              </a:r>
            </a:p>
          </p:txBody>
        </p:sp>
      </p:grpSp>
      <p:sp>
        <p:nvSpPr>
          <p:cNvPr id="9" name="TextBox 8"/>
          <p:cNvSpPr txBox="1"/>
          <p:nvPr/>
        </p:nvSpPr>
        <p:spPr>
          <a:xfrm>
            <a:off x="5359626" y="27042708"/>
            <a:ext cx="3572924" cy="430887"/>
          </a:xfrm>
          <a:prstGeom prst="rect">
            <a:avLst/>
          </a:prstGeom>
          <a:noFill/>
        </p:spPr>
        <p:txBody>
          <a:bodyPr wrap="square" rtlCol="0">
            <a:spAutoFit/>
          </a:bodyPr>
          <a:lstStyle/>
          <a:p>
            <a:r>
              <a:rPr lang="en-US" sz="2200" dirty="0">
                <a:latin typeface="Adobe Kaiti Std R" panose="02020400000000000000" pitchFamily="18" charset="-128"/>
                <a:ea typeface="Adobe Kaiti Std R" panose="02020400000000000000" pitchFamily="18" charset="-128"/>
              </a:rPr>
              <a:t>STIRAP Level Structure</a:t>
            </a:r>
          </a:p>
        </p:txBody>
      </p:sp>
      <p:sp>
        <p:nvSpPr>
          <p:cNvPr id="10" name="TextBox 9"/>
          <p:cNvSpPr txBox="1"/>
          <p:nvPr/>
        </p:nvSpPr>
        <p:spPr>
          <a:xfrm>
            <a:off x="9662153" y="27064211"/>
            <a:ext cx="3705115" cy="430887"/>
          </a:xfrm>
          <a:prstGeom prst="rect">
            <a:avLst/>
          </a:prstGeom>
          <a:noFill/>
        </p:spPr>
        <p:txBody>
          <a:bodyPr wrap="square" rtlCol="0">
            <a:spAutoFit/>
          </a:bodyPr>
          <a:lstStyle/>
          <a:p>
            <a:r>
              <a:rPr lang="en-US" sz="2200" dirty="0">
                <a:latin typeface="Adobe Kaiti Std R" panose="02020400000000000000" pitchFamily="18" charset="-128"/>
                <a:ea typeface="Adobe Kaiti Std R" panose="02020400000000000000" pitchFamily="18" charset="-128"/>
              </a:rPr>
              <a:t>Cleanup Level Structure</a:t>
            </a:r>
          </a:p>
        </p:txBody>
      </p:sp>
      <p:grpSp>
        <p:nvGrpSpPr>
          <p:cNvPr id="1107" name="Group 1106"/>
          <p:cNvGrpSpPr>
            <a:grpSpLocks noChangeAspect="1"/>
          </p:cNvGrpSpPr>
          <p:nvPr>
            <p:custDataLst>
              <p:tags r:id="rId4"/>
            </p:custDataLst>
          </p:nvPr>
        </p:nvGrpSpPr>
        <p:grpSpPr>
          <a:xfrm>
            <a:off x="30556105" y="22761258"/>
            <a:ext cx="158750" cy="207963"/>
            <a:chOff x="30556105" y="22829838"/>
            <a:chExt cx="158750" cy="207963"/>
          </a:xfrm>
        </p:grpSpPr>
        <p:sp>
          <p:nvSpPr>
            <p:cNvPr id="1104" name="Freeform 197 1"/>
            <p:cNvSpPr>
              <a:spLocks/>
            </p:cNvSpPr>
            <p:nvPr>
              <p:custDataLst>
                <p:tags r:id="rId83"/>
              </p:custDataLst>
            </p:nvPr>
          </p:nvSpPr>
          <p:spPr bwMode="auto">
            <a:xfrm>
              <a:off x="30603730" y="22829838"/>
              <a:ext cx="85725" cy="44450"/>
            </a:xfrm>
            <a:custGeom>
              <a:avLst/>
              <a:gdLst>
                <a:gd name="T0" fmla="*/ 67 w 134"/>
                <a:gd name="T1" fmla="*/ 0 h 77"/>
                <a:gd name="T2" fmla="*/ 0 w 134"/>
                <a:gd name="T3" fmla="*/ 68 h 77"/>
                <a:gd name="T4" fmla="*/ 9 w 134"/>
                <a:gd name="T5" fmla="*/ 77 h 77"/>
                <a:gd name="T6" fmla="*/ 67 w 134"/>
                <a:gd name="T7" fmla="*/ 26 h 77"/>
                <a:gd name="T8" fmla="*/ 125 w 134"/>
                <a:gd name="T9" fmla="*/ 77 h 77"/>
                <a:gd name="T10" fmla="*/ 134 w 134"/>
                <a:gd name="T11" fmla="*/ 68 h 77"/>
                <a:gd name="T12" fmla="*/ 67 w 134"/>
                <a:gd name="T13" fmla="*/ 0 h 77"/>
              </a:gdLst>
              <a:ahLst/>
              <a:cxnLst>
                <a:cxn ang="0">
                  <a:pos x="T0" y="T1"/>
                </a:cxn>
                <a:cxn ang="0">
                  <a:pos x="T2" y="T3"/>
                </a:cxn>
                <a:cxn ang="0">
                  <a:pos x="T4" y="T5"/>
                </a:cxn>
                <a:cxn ang="0">
                  <a:pos x="T6" y="T7"/>
                </a:cxn>
                <a:cxn ang="0">
                  <a:pos x="T8" y="T9"/>
                </a:cxn>
                <a:cxn ang="0">
                  <a:pos x="T10" y="T11"/>
                </a:cxn>
                <a:cxn ang="0">
                  <a:pos x="T12" y="T13"/>
                </a:cxn>
              </a:cxnLst>
              <a:rect l="0" t="0" r="r" b="b"/>
              <a:pathLst>
                <a:path w="134" h="77">
                  <a:moveTo>
                    <a:pt x="67" y="0"/>
                  </a:moveTo>
                  <a:lnTo>
                    <a:pt x="0" y="68"/>
                  </a:lnTo>
                  <a:lnTo>
                    <a:pt x="9" y="77"/>
                  </a:lnTo>
                  <a:lnTo>
                    <a:pt x="67" y="26"/>
                  </a:lnTo>
                  <a:lnTo>
                    <a:pt x="125" y="77"/>
                  </a:lnTo>
                  <a:lnTo>
                    <a:pt x="134" y="68"/>
                  </a:lnTo>
                  <a:lnTo>
                    <a:pt x="67" y="0"/>
                  </a:lnTo>
                </a:path>
              </a:pathLst>
            </a:custGeom>
            <a:solidFill>
              <a:srgbClr val="000000"/>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05" name="Freeform 198 1"/>
            <p:cNvSpPr>
              <a:spLocks/>
            </p:cNvSpPr>
            <p:nvPr>
              <p:custDataLst>
                <p:tags r:id="rId84"/>
              </p:custDataLst>
            </p:nvPr>
          </p:nvSpPr>
          <p:spPr bwMode="auto">
            <a:xfrm>
              <a:off x="30556105" y="22904451"/>
              <a:ext cx="158750" cy="133350"/>
            </a:xfrm>
            <a:custGeom>
              <a:avLst/>
              <a:gdLst>
                <a:gd name="T0" fmla="*/ 152 w 249"/>
                <a:gd name="T1" fmla="*/ 70 h 226"/>
                <a:gd name="T2" fmla="*/ 202 w 249"/>
                <a:gd name="T3" fmla="*/ 11 h 226"/>
                <a:gd name="T4" fmla="*/ 227 w 249"/>
                <a:gd name="T5" fmla="*/ 17 h 226"/>
                <a:gd name="T6" fmla="*/ 203 w 249"/>
                <a:gd name="T7" fmla="*/ 44 h 226"/>
                <a:gd name="T8" fmla="*/ 222 w 249"/>
                <a:gd name="T9" fmla="*/ 62 h 226"/>
                <a:gd name="T10" fmla="*/ 249 w 249"/>
                <a:gd name="T11" fmla="*/ 33 h 226"/>
                <a:gd name="T12" fmla="*/ 202 w 249"/>
                <a:gd name="T13" fmla="*/ 0 h 226"/>
                <a:gd name="T14" fmla="*/ 150 w 249"/>
                <a:gd name="T15" fmla="*/ 38 h 226"/>
                <a:gd name="T16" fmla="*/ 96 w 249"/>
                <a:gd name="T17" fmla="*/ 0 h 226"/>
                <a:gd name="T18" fmla="*/ 15 w 249"/>
                <a:gd name="T19" fmla="*/ 77 h 226"/>
                <a:gd name="T20" fmla="*/ 21 w 249"/>
                <a:gd name="T21" fmla="*/ 82 h 226"/>
                <a:gd name="T22" fmla="*/ 28 w 249"/>
                <a:gd name="T23" fmla="*/ 76 h 226"/>
                <a:gd name="T24" fmla="*/ 95 w 249"/>
                <a:gd name="T25" fmla="*/ 11 h 226"/>
                <a:gd name="T26" fmla="*/ 122 w 249"/>
                <a:gd name="T27" fmla="*/ 44 h 226"/>
                <a:gd name="T28" fmla="*/ 95 w 249"/>
                <a:gd name="T29" fmla="*/ 163 h 226"/>
                <a:gd name="T30" fmla="*/ 47 w 249"/>
                <a:gd name="T31" fmla="*/ 215 h 226"/>
                <a:gd name="T32" fmla="*/ 22 w 249"/>
                <a:gd name="T33" fmla="*/ 209 h 226"/>
                <a:gd name="T34" fmla="*/ 46 w 249"/>
                <a:gd name="T35" fmla="*/ 182 h 226"/>
                <a:gd name="T36" fmla="*/ 27 w 249"/>
                <a:gd name="T37" fmla="*/ 164 h 226"/>
                <a:gd name="T38" fmla="*/ 0 w 249"/>
                <a:gd name="T39" fmla="*/ 193 h 226"/>
                <a:gd name="T40" fmla="*/ 47 w 249"/>
                <a:gd name="T41" fmla="*/ 226 h 226"/>
                <a:gd name="T42" fmla="*/ 99 w 249"/>
                <a:gd name="T43" fmla="*/ 188 h 226"/>
                <a:gd name="T44" fmla="*/ 153 w 249"/>
                <a:gd name="T45" fmla="*/ 226 h 226"/>
                <a:gd name="T46" fmla="*/ 233 w 249"/>
                <a:gd name="T47" fmla="*/ 149 h 226"/>
                <a:gd name="T48" fmla="*/ 227 w 249"/>
                <a:gd name="T49" fmla="*/ 144 h 226"/>
                <a:gd name="T50" fmla="*/ 221 w 249"/>
                <a:gd name="T51" fmla="*/ 150 h 226"/>
                <a:gd name="T52" fmla="*/ 154 w 249"/>
                <a:gd name="T53" fmla="*/ 215 h 226"/>
                <a:gd name="T54" fmla="*/ 127 w 249"/>
                <a:gd name="T55" fmla="*/ 182 h 226"/>
                <a:gd name="T56" fmla="*/ 135 w 249"/>
                <a:gd name="T57" fmla="*/ 138 h 226"/>
                <a:gd name="T58" fmla="*/ 152 w 249"/>
                <a:gd name="T59" fmla="*/ 70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49" h="226">
                  <a:moveTo>
                    <a:pt x="152" y="70"/>
                  </a:moveTo>
                  <a:cubicBezTo>
                    <a:pt x="155" y="57"/>
                    <a:pt x="167" y="11"/>
                    <a:pt x="202" y="11"/>
                  </a:cubicBezTo>
                  <a:cubicBezTo>
                    <a:pt x="204" y="11"/>
                    <a:pt x="216" y="11"/>
                    <a:pt x="227" y="17"/>
                  </a:cubicBezTo>
                  <a:cubicBezTo>
                    <a:pt x="213" y="20"/>
                    <a:pt x="203" y="32"/>
                    <a:pt x="203" y="44"/>
                  </a:cubicBezTo>
                  <a:cubicBezTo>
                    <a:pt x="203" y="52"/>
                    <a:pt x="208" y="62"/>
                    <a:pt x="222" y="62"/>
                  </a:cubicBezTo>
                  <a:cubicBezTo>
                    <a:pt x="233" y="62"/>
                    <a:pt x="249" y="53"/>
                    <a:pt x="249" y="33"/>
                  </a:cubicBezTo>
                  <a:cubicBezTo>
                    <a:pt x="249" y="7"/>
                    <a:pt x="219" y="0"/>
                    <a:pt x="202" y="0"/>
                  </a:cubicBezTo>
                  <a:cubicBezTo>
                    <a:pt x="173" y="0"/>
                    <a:pt x="156" y="26"/>
                    <a:pt x="150" y="38"/>
                  </a:cubicBezTo>
                  <a:cubicBezTo>
                    <a:pt x="137" y="5"/>
                    <a:pt x="110" y="0"/>
                    <a:pt x="96" y="0"/>
                  </a:cubicBezTo>
                  <a:cubicBezTo>
                    <a:pt x="44" y="0"/>
                    <a:pt x="15" y="64"/>
                    <a:pt x="15" y="77"/>
                  </a:cubicBezTo>
                  <a:cubicBezTo>
                    <a:pt x="15" y="82"/>
                    <a:pt x="20" y="82"/>
                    <a:pt x="21" y="82"/>
                  </a:cubicBezTo>
                  <a:cubicBezTo>
                    <a:pt x="25" y="82"/>
                    <a:pt x="27" y="81"/>
                    <a:pt x="28" y="76"/>
                  </a:cubicBezTo>
                  <a:cubicBezTo>
                    <a:pt x="45" y="23"/>
                    <a:pt x="78" y="11"/>
                    <a:pt x="95" y="11"/>
                  </a:cubicBezTo>
                  <a:cubicBezTo>
                    <a:pt x="104" y="11"/>
                    <a:pt x="122" y="15"/>
                    <a:pt x="122" y="44"/>
                  </a:cubicBezTo>
                  <a:cubicBezTo>
                    <a:pt x="122" y="60"/>
                    <a:pt x="113" y="93"/>
                    <a:pt x="95" y="163"/>
                  </a:cubicBezTo>
                  <a:cubicBezTo>
                    <a:pt x="87" y="194"/>
                    <a:pt x="69" y="215"/>
                    <a:pt x="47" y="215"/>
                  </a:cubicBezTo>
                  <a:cubicBezTo>
                    <a:pt x="44" y="215"/>
                    <a:pt x="33" y="215"/>
                    <a:pt x="22" y="209"/>
                  </a:cubicBezTo>
                  <a:cubicBezTo>
                    <a:pt x="35" y="206"/>
                    <a:pt x="46" y="196"/>
                    <a:pt x="46" y="182"/>
                  </a:cubicBezTo>
                  <a:cubicBezTo>
                    <a:pt x="46" y="168"/>
                    <a:pt x="35" y="164"/>
                    <a:pt x="27" y="164"/>
                  </a:cubicBezTo>
                  <a:cubicBezTo>
                    <a:pt x="12" y="164"/>
                    <a:pt x="0" y="177"/>
                    <a:pt x="0" y="193"/>
                  </a:cubicBezTo>
                  <a:cubicBezTo>
                    <a:pt x="0" y="216"/>
                    <a:pt x="25" y="226"/>
                    <a:pt x="47" y="226"/>
                  </a:cubicBezTo>
                  <a:cubicBezTo>
                    <a:pt x="80" y="226"/>
                    <a:pt x="98" y="191"/>
                    <a:pt x="99" y="188"/>
                  </a:cubicBezTo>
                  <a:cubicBezTo>
                    <a:pt x="105" y="207"/>
                    <a:pt x="123" y="226"/>
                    <a:pt x="153" y="226"/>
                  </a:cubicBezTo>
                  <a:cubicBezTo>
                    <a:pt x="205" y="226"/>
                    <a:pt x="233" y="162"/>
                    <a:pt x="233" y="149"/>
                  </a:cubicBezTo>
                  <a:cubicBezTo>
                    <a:pt x="233" y="144"/>
                    <a:pt x="229" y="144"/>
                    <a:pt x="227" y="144"/>
                  </a:cubicBezTo>
                  <a:cubicBezTo>
                    <a:pt x="223" y="144"/>
                    <a:pt x="222" y="146"/>
                    <a:pt x="221" y="150"/>
                  </a:cubicBezTo>
                  <a:cubicBezTo>
                    <a:pt x="204" y="203"/>
                    <a:pt x="170" y="215"/>
                    <a:pt x="154" y="215"/>
                  </a:cubicBezTo>
                  <a:cubicBezTo>
                    <a:pt x="135" y="215"/>
                    <a:pt x="127" y="199"/>
                    <a:pt x="127" y="182"/>
                  </a:cubicBezTo>
                  <a:cubicBezTo>
                    <a:pt x="127" y="171"/>
                    <a:pt x="130" y="160"/>
                    <a:pt x="135" y="138"/>
                  </a:cubicBezTo>
                  <a:lnTo>
                    <a:pt x="152" y="70"/>
                  </a:lnTo>
                </a:path>
              </a:pathLst>
            </a:custGeom>
            <a:solidFill>
              <a:srgbClr val="000000"/>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085" name="Group 1084"/>
          <p:cNvGrpSpPr>
            <a:grpSpLocks noChangeAspect="1"/>
          </p:cNvGrpSpPr>
          <p:nvPr>
            <p:custDataLst>
              <p:tags r:id="rId5"/>
            </p:custDataLst>
          </p:nvPr>
        </p:nvGrpSpPr>
        <p:grpSpPr>
          <a:xfrm>
            <a:off x="32004019" y="23485475"/>
            <a:ext cx="874713" cy="195263"/>
            <a:chOff x="32004019" y="23675975"/>
            <a:chExt cx="874713" cy="195263"/>
          </a:xfrm>
        </p:grpSpPr>
        <p:sp>
          <p:nvSpPr>
            <p:cNvPr id="1075" name="Freeform 174"/>
            <p:cNvSpPr>
              <a:spLocks/>
            </p:cNvSpPr>
            <p:nvPr>
              <p:custDataLst>
                <p:tags r:id="rId74"/>
              </p:custDataLst>
            </p:nvPr>
          </p:nvSpPr>
          <p:spPr bwMode="auto">
            <a:xfrm>
              <a:off x="32004019" y="23675975"/>
              <a:ext cx="6350" cy="195263"/>
            </a:xfrm>
            <a:custGeom>
              <a:avLst/>
              <a:gdLst>
                <a:gd name="T0" fmla="*/ 20 w 20"/>
                <a:gd name="T1" fmla="*/ 18 h 499"/>
                <a:gd name="T2" fmla="*/ 10 w 20"/>
                <a:gd name="T3" fmla="*/ 0 h 499"/>
                <a:gd name="T4" fmla="*/ 0 w 20"/>
                <a:gd name="T5" fmla="*/ 18 h 499"/>
                <a:gd name="T6" fmla="*/ 0 w 20"/>
                <a:gd name="T7" fmla="*/ 481 h 499"/>
                <a:gd name="T8" fmla="*/ 10 w 20"/>
                <a:gd name="T9" fmla="*/ 499 h 499"/>
                <a:gd name="T10" fmla="*/ 20 w 20"/>
                <a:gd name="T11" fmla="*/ 481 h 499"/>
                <a:gd name="T12" fmla="*/ 20 w 20"/>
                <a:gd name="T13" fmla="*/ 18 h 499"/>
              </a:gdLst>
              <a:ahLst/>
              <a:cxnLst>
                <a:cxn ang="0">
                  <a:pos x="T0" y="T1"/>
                </a:cxn>
                <a:cxn ang="0">
                  <a:pos x="T2" y="T3"/>
                </a:cxn>
                <a:cxn ang="0">
                  <a:pos x="T4" y="T5"/>
                </a:cxn>
                <a:cxn ang="0">
                  <a:pos x="T6" y="T7"/>
                </a:cxn>
                <a:cxn ang="0">
                  <a:pos x="T8" y="T9"/>
                </a:cxn>
                <a:cxn ang="0">
                  <a:pos x="T10" y="T11"/>
                </a:cxn>
                <a:cxn ang="0">
                  <a:pos x="T12" y="T13"/>
                </a:cxn>
              </a:cxnLst>
              <a:rect l="0" t="0" r="r" b="b"/>
              <a:pathLst>
                <a:path w="20" h="499">
                  <a:moveTo>
                    <a:pt x="20" y="18"/>
                  </a:moveTo>
                  <a:cubicBezTo>
                    <a:pt x="20" y="9"/>
                    <a:pt x="20" y="0"/>
                    <a:pt x="10" y="0"/>
                  </a:cubicBezTo>
                  <a:cubicBezTo>
                    <a:pt x="0" y="0"/>
                    <a:pt x="0" y="9"/>
                    <a:pt x="0" y="18"/>
                  </a:cubicBezTo>
                  <a:lnTo>
                    <a:pt x="0" y="481"/>
                  </a:lnTo>
                  <a:cubicBezTo>
                    <a:pt x="0" y="490"/>
                    <a:pt x="0" y="499"/>
                    <a:pt x="10" y="499"/>
                  </a:cubicBezTo>
                  <a:cubicBezTo>
                    <a:pt x="20" y="499"/>
                    <a:pt x="20" y="490"/>
                    <a:pt x="20" y="481"/>
                  </a:cubicBezTo>
                  <a:lnTo>
                    <a:pt x="20" y="18"/>
                  </a:lnTo>
                </a:path>
              </a:pathLst>
            </a:custGeom>
            <a:solidFill>
              <a:srgbClr val="000000"/>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76" name="Freeform 175 1"/>
            <p:cNvSpPr>
              <a:spLocks/>
            </p:cNvSpPr>
            <p:nvPr>
              <p:custDataLst>
                <p:tags r:id="rId75"/>
              </p:custDataLst>
            </p:nvPr>
          </p:nvSpPr>
          <p:spPr bwMode="auto">
            <a:xfrm>
              <a:off x="32042119" y="23707725"/>
              <a:ext cx="119063" cy="131763"/>
            </a:xfrm>
            <a:custGeom>
              <a:avLst/>
              <a:gdLst>
                <a:gd name="T0" fmla="*/ 176 w 332"/>
                <a:gd name="T1" fmla="*/ 176 h 332"/>
                <a:gd name="T2" fmla="*/ 315 w 332"/>
                <a:gd name="T3" fmla="*/ 176 h 332"/>
                <a:gd name="T4" fmla="*/ 332 w 332"/>
                <a:gd name="T5" fmla="*/ 166 h 332"/>
                <a:gd name="T6" fmla="*/ 315 w 332"/>
                <a:gd name="T7" fmla="*/ 156 h 332"/>
                <a:gd name="T8" fmla="*/ 176 w 332"/>
                <a:gd name="T9" fmla="*/ 156 h 332"/>
                <a:gd name="T10" fmla="*/ 176 w 332"/>
                <a:gd name="T11" fmla="*/ 17 h 332"/>
                <a:gd name="T12" fmla="*/ 166 w 332"/>
                <a:gd name="T13" fmla="*/ 0 h 332"/>
                <a:gd name="T14" fmla="*/ 156 w 332"/>
                <a:gd name="T15" fmla="*/ 17 h 332"/>
                <a:gd name="T16" fmla="*/ 156 w 332"/>
                <a:gd name="T17" fmla="*/ 156 h 332"/>
                <a:gd name="T18" fmla="*/ 17 w 332"/>
                <a:gd name="T19" fmla="*/ 156 h 332"/>
                <a:gd name="T20" fmla="*/ 0 w 332"/>
                <a:gd name="T21" fmla="*/ 166 h 332"/>
                <a:gd name="T22" fmla="*/ 17 w 332"/>
                <a:gd name="T23" fmla="*/ 176 h 332"/>
                <a:gd name="T24" fmla="*/ 156 w 332"/>
                <a:gd name="T25" fmla="*/ 176 h 332"/>
                <a:gd name="T26" fmla="*/ 156 w 332"/>
                <a:gd name="T27" fmla="*/ 316 h 332"/>
                <a:gd name="T28" fmla="*/ 166 w 332"/>
                <a:gd name="T29" fmla="*/ 332 h 332"/>
                <a:gd name="T30" fmla="*/ 176 w 332"/>
                <a:gd name="T31" fmla="*/ 316 h 332"/>
                <a:gd name="T32" fmla="*/ 176 w 332"/>
                <a:gd name="T33" fmla="*/ 176 h 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32" h="332">
                  <a:moveTo>
                    <a:pt x="176" y="176"/>
                  </a:moveTo>
                  <a:lnTo>
                    <a:pt x="315" y="176"/>
                  </a:lnTo>
                  <a:cubicBezTo>
                    <a:pt x="322" y="176"/>
                    <a:pt x="332" y="176"/>
                    <a:pt x="332" y="166"/>
                  </a:cubicBezTo>
                  <a:cubicBezTo>
                    <a:pt x="332" y="156"/>
                    <a:pt x="322" y="156"/>
                    <a:pt x="315" y="156"/>
                  </a:cubicBezTo>
                  <a:lnTo>
                    <a:pt x="176" y="156"/>
                  </a:lnTo>
                  <a:lnTo>
                    <a:pt x="176" y="17"/>
                  </a:lnTo>
                  <a:cubicBezTo>
                    <a:pt x="176" y="10"/>
                    <a:pt x="176" y="0"/>
                    <a:pt x="166" y="0"/>
                  </a:cubicBezTo>
                  <a:cubicBezTo>
                    <a:pt x="156" y="0"/>
                    <a:pt x="156" y="10"/>
                    <a:pt x="156" y="17"/>
                  </a:cubicBezTo>
                  <a:lnTo>
                    <a:pt x="156" y="156"/>
                  </a:lnTo>
                  <a:lnTo>
                    <a:pt x="17" y="156"/>
                  </a:lnTo>
                  <a:cubicBezTo>
                    <a:pt x="10" y="156"/>
                    <a:pt x="0" y="156"/>
                    <a:pt x="0" y="166"/>
                  </a:cubicBezTo>
                  <a:cubicBezTo>
                    <a:pt x="0" y="176"/>
                    <a:pt x="10" y="176"/>
                    <a:pt x="17" y="176"/>
                  </a:cubicBezTo>
                  <a:lnTo>
                    <a:pt x="156" y="176"/>
                  </a:lnTo>
                  <a:lnTo>
                    <a:pt x="156" y="316"/>
                  </a:lnTo>
                  <a:cubicBezTo>
                    <a:pt x="156" y="323"/>
                    <a:pt x="156" y="332"/>
                    <a:pt x="166" y="332"/>
                  </a:cubicBezTo>
                  <a:cubicBezTo>
                    <a:pt x="176" y="332"/>
                    <a:pt x="176" y="323"/>
                    <a:pt x="176" y="316"/>
                  </a:cubicBezTo>
                  <a:lnTo>
                    <a:pt x="176" y="176"/>
                  </a:lnTo>
                </a:path>
              </a:pathLst>
            </a:custGeom>
            <a:solidFill>
              <a:srgbClr val="000000"/>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77" name="Freeform 176"/>
            <p:cNvSpPr>
              <a:spLocks/>
            </p:cNvSpPr>
            <p:nvPr>
              <p:custDataLst>
                <p:tags r:id="rId76"/>
              </p:custDataLst>
            </p:nvPr>
          </p:nvSpPr>
          <p:spPr bwMode="auto">
            <a:xfrm>
              <a:off x="32188169" y="23691850"/>
              <a:ext cx="58738" cy="130175"/>
            </a:xfrm>
            <a:custGeom>
              <a:avLst/>
              <a:gdLst>
                <a:gd name="T0" fmla="*/ 102 w 165"/>
                <a:gd name="T1" fmla="*/ 13 h 332"/>
                <a:gd name="T2" fmla="*/ 91 w 165"/>
                <a:gd name="T3" fmla="*/ 0 h 332"/>
                <a:gd name="T4" fmla="*/ 0 w 165"/>
                <a:gd name="T5" fmla="*/ 32 h 332"/>
                <a:gd name="T6" fmla="*/ 0 w 165"/>
                <a:gd name="T7" fmla="*/ 47 h 332"/>
                <a:gd name="T8" fmla="*/ 66 w 165"/>
                <a:gd name="T9" fmla="*/ 34 h 332"/>
                <a:gd name="T10" fmla="*/ 66 w 165"/>
                <a:gd name="T11" fmla="*/ 293 h 332"/>
                <a:gd name="T12" fmla="*/ 19 w 165"/>
                <a:gd name="T13" fmla="*/ 317 h 332"/>
                <a:gd name="T14" fmla="*/ 3 w 165"/>
                <a:gd name="T15" fmla="*/ 317 h 332"/>
                <a:gd name="T16" fmla="*/ 3 w 165"/>
                <a:gd name="T17" fmla="*/ 332 h 332"/>
                <a:gd name="T18" fmla="*/ 84 w 165"/>
                <a:gd name="T19" fmla="*/ 331 h 332"/>
                <a:gd name="T20" fmla="*/ 165 w 165"/>
                <a:gd name="T21" fmla="*/ 332 h 332"/>
                <a:gd name="T22" fmla="*/ 165 w 165"/>
                <a:gd name="T23" fmla="*/ 317 h 332"/>
                <a:gd name="T24" fmla="*/ 149 w 165"/>
                <a:gd name="T25" fmla="*/ 317 h 332"/>
                <a:gd name="T26" fmla="*/ 102 w 165"/>
                <a:gd name="T27" fmla="*/ 293 h 332"/>
                <a:gd name="T28" fmla="*/ 102 w 165"/>
                <a:gd name="T29" fmla="*/ 13 h 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65" h="332">
                  <a:moveTo>
                    <a:pt x="102" y="13"/>
                  </a:moveTo>
                  <a:cubicBezTo>
                    <a:pt x="102" y="1"/>
                    <a:pt x="102" y="0"/>
                    <a:pt x="91" y="0"/>
                  </a:cubicBezTo>
                  <a:cubicBezTo>
                    <a:pt x="60" y="32"/>
                    <a:pt x="16" y="32"/>
                    <a:pt x="0" y="32"/>
                  </a:cubicBezTo>
                  <a:lnTo>
                    <a:pt x="0" y="47"/>
                  </a:lnTo>
                  <a:cubicBezTo>
                    <a:pt x="10" y="47"/>
                    <a:pt x="40" y="47"/>
                    <a:pt x="66" y="34"/>
                  </a:cubicBezTo>
                  <a:lnTo>
                    <a:pt x="66" y="293"/>
                  </a:lnTo>
                  <a:cubicBezTo>
                    <a:pt x="66" y="311"/>
                    <a:pt x="64" y="317"/>
                    <a:pt x="19" y="317"/>
                  </a:cubicBezTo>
                  <a:lnTo>
                    <a:pt x="3" y="317"/>
                  </a:lnTo>
                  <a:lnTo>
                    <a:pt x="3" y="332"/>
                  </a:lnTo>
                  <a:cubicBezTo>
                    <a:pt x="21" y="331"/>
                    <a:pt x="64" y="331"/>
                    <a:pt x="84" y="331"/>
                  </a:cubicBezTo>
                  <a:cubicBezTo>
                    <a:pt x="104" y="331"/>
                    <a:pt x="147" y="331"/>
                    <a:pt x="165" y="332"/>
                  </a:cubicBezTo>
                  <a:lnTo>
                    <a:pt x="165" y="317"/>
                  </a:lnTo>
                  <a:lnTo>
                    <a:pt x="149" y="317"/>
                  </a:lnTo>
                  <a:cubicBezTo>
                    <a:pt x="104" y="317"/>
                    <a:pt x="102" y="311"/>
                    <a:pt x="102" y="293"/>
                  </a:cubicBezTo>
                  <a:lnTo>
                    <a:pt x="102" y="13"/>
                  </a:lnTo>
                </a:path>
              </a:pathLst>
            </a:custGeom>
            <a:solidFill>
              <a:srgbClr val="000000"/>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78" name="Freeform 177 1"/>
            <p:cNvSpPr>
              <a:spLocks/>
            </p:cNvSpPr>
            <p:nvPr>
              <p:custDataLst>
                <p:tags r:id="rId77"/>
              </p:custDataLst>
            </p:nvPr>
          </p:nvSpPr>
          <p:spPr bwMode="auto">
            <a:xfrm>
              <a:off x="32270719" y="23675975"/>
              <a:ext cx="41275" cy="195263"/>
            </a:xfrm>
            <a:custGeom>
              <a:avLst/>
              <a:gdLst>
                <a:gd name="T0" fmla="*/ 109 w 112"/>
                <a:gd name="T1" fmla="*/ 258 h 499"/>
                <a:gd name="T2" fmla="*/ 112 w 112"/>
                <a:gd name="T3" fmla="*/ 249 h 499"/>
                <a:gd name="T4" fmla="*/ 109 w 112"/>
                <a:gd name="T5" fmla="*/ 241 h 499"/>
                <a:gd name="T6" fmla="*/ 22 w 112"/>
                <a:gd name="T7" fmla="*/ 12 h 499"/>
                <a:gd name="T8" fmla="*/ 10 w 112"/>
                <a:gd name="T9" fmla="*/ 0 h 499"/>
                <a:gd name="T10" fmla="*/ 0 w 112"/>
                <a:gd name="T11" fmla="*/ 10 h 499"/>
                <a:gd name="T12" fmla="*/ 3 w 112"/>
                <a:gd name="T13" fmla="*/ 18 h 499"/>
                <a:gd name="T14" fmla="*/ 91 w 112"/>
                <a:gd name="T15" fmla="*/ 249 h 499"/>
                <a:gd name="T16" fmla="*/ 3 w 112"/>
                <a:gd name="T17" fmla="*/ 480 h 499"/>
                <a:gd name="T18" fmla="*/ 0 w 112"/>
                <a:gd name="T19" fmla="*/ 489 h 499"/>
                <a:gd name="T20" fmla="*/ 10 w 112"/>
                <a:gd name="T21" fmla="*/ 499 h 499"/>
                <a:gd name="T22" fmla="*/ 21 w 112"/>
                <a:gd name="T23" fmla="*/ 489 h 499"/>
                <a:gd name="T24" fmla="*/ 109 w 112"/>
                <a:gd name="T25" fmla="*/ 258 h 4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2" h="499">
                  <a:moveTo>
                    <a:pt x="109" y="258"/>
                  </a:moveTo>
                  <a:cubicBezTo>
                    <a:pt x="112" y="252"/>
                    <a:pt x="112" y="251"/>
                    <a:pt x="112" y="249"/>
                  </a:cubicBezTo>
                  <a:cubicBezTo>
                    <a:pt x="112" y="248"/>
                    <a:pt x="112" y="247"/>
                    <a:pt x="109" y="241"/>
                  </a:cubicBezTo>
                  <a:lnTo>
                    <a:pt x="22" y="12"/>
                  </a:lnTo>
                  <a:cubicBezTo>
                    <a:pt x="19" y="3"/>
                    <a:pt x="16" y="0"/>
                    <a:pt x="10" y="0"/>
                  </a:cubicBezTo>
                  <a:cubicBezTo>
                    <a:pt x="5" y="0"/>
                    <a:pt x="0" y="5"/>
                    <a:pt x="0" y="10"/>
                  </a:cubicBezTo>
                  <a:cubicBezTo>
                    <a:pt x="0" y="12"/>
                    <a:pt x="0" y="13"/>
                    <a:pt x="3" y="18"/>
                  </a:cubicBezTo>
                  <a:lnTo>
                    <a:pt x="91" y="249"/>
                  </a:lnTo>
                  <a:lnTo>
                    <a:pt x="3" y="480"/>
                  </a:lnTo>
                  <a:cubicBezTo>
                    <a:pt x="0" y="485"/>
                    <a:pt x="0" y="486"/>
                    <a:pt x="0" y="489"/>
                  </a:cubicBezTo>
                  <a:cubicBezTo>
                    <a:pt x="0" y="494"/>
                    <a:pt x="5" y="499"/>
                    <a:pt x="10" y="499"/>
                  </a:cubicBezTo>
                  <a:cubicBezTo>
                    <a:pt x="17" y="499"/>
                    <a:pt x="19" y="494"/>
                    <a:pt x="21" y="489"/>
                  </a:cubicBezTo>
                  <a:lnTo>
                    <a:pt x="109" y="258"/>
                  </a:lnTo>
                </a:path>
              </a:pathLst>
            </a:custGeom>
            <a:solidFill>
              <a:srgbClr val="000000"/>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79" name="Freeform 178 1"/>
            <p:cNvSpPr>
              <a:spLocks/>
            </p:cNvSpPr>
            <p:nvPr>
              <p:custDataLst>
                <p:tags r:id="rId78"/>
              </p:custDataLst>
            </p:nvPr>
          </p:nvSpPr>
          <p:spPr bwMode="auto">
            <a:xfrm>
              <a:off x="32386607" y="23769638"/>
              <a:ext cx="109538" cy="7938"/>
            </a:xfrm>
            <a:custGeom>
              <a:avLst/>
              <a:gdLst>
                <a:gd name="T0" fmla="*/ 287 w 305"/>
                <a:gd name="T1" fmla="*/ 20 h 20"/>
                <a:gd name="T2" fmla="*/ 305 w 305"/>
                <a:gd name="T3" fmla="*/ 10 h 20"/>
                <a:gd name="T4" fmla="*/ 287 w 305"/>
                <a:gd name="T5" fmla="*/ 0 h 20"/>
                <a:gd name="T6" fmla="*/ 17 w 305"/>
                <a:gd name="T7" fmla="*/ 0 h 20"/>
                <a:gd name="T8" fmla="*/ 0 w 305"/>
                <a:gd name="T9" fmla="*/ 10 h 20"/>
                <a:gd name="T10" fmla="*/ 17 w 305"/>
                <a:gd name="T11" fmla="*/ 20 h 20"/>
                <a:gd name="T12" fmla="*/ 287 w 305"/>
                <a:gd name="T13" fmla="*/ 20 h 20"/>
              </a:gdLst>
              <a:ahLst/>
              <a:cxnLst>
                <a:cxn ang="0">
                  <a:pos x="T0" y="T1"/>
                </a:cxn>
                <a:cxn ang="0">
                  <a:pos x="T2" y="T3"/>
                </a:cxn>
                <a:cxn ang="0">
                  <a:pos x="T4" y="T5"/>
                </a:cxn>
                <a:cxn ang="0">
                  <a:pos x="T6" y="T7"/>
                </a:cxn>
                <a:cxn ang="0">
                  <a:pos x="T8" y="T9"/>
                </a:cxn>
                <a:cxn ang="0">
                  <a:pos x="T10" y="T11"/>
                </a:cxn>
                <a:cxn ang="0">
                  <a:pos x="T12" y="T13"/>
                </a:cxn>
              </a:cxnLst>
              <a:rect l="0" t="0" r="r" b="b"/>
              <a:pathLst>
                <a:path w="305" h="20">
                  <a:moveTo>
                    <a:pt x="287" y="20"/>
                  </a:moveTo>
                  <a:cubicBezTo>
                    <a:pt x="296" y="20"/>
                    <a:pt x="305" y="20"/>
                    <a:pt x="305" y="10"/>
                  </a:cubicBezTo>
                  <a:cubicBezTo>
                    <a:pt x="305" y="0"/>
                    <a:pt x="296" y="0"/>
                    <a:pt x="287" y="0"/>
                  </a:cubicBezTo>
                  <a:lnTo>
                    <a:pt x="17" y="0"/>
                  </a:lnTo>
                  <a:cubicBezTo>
                    <a:pt x="9" y="0"/>
                    <a:pt x="0" y="0"/>
                    <a:pt x="0" y="10"/>
                  </a:cubicBezTo>
                  <a:cubicBezTo>
                    <a:pt x="0" y="20"/>
                    <a:pt x="9" y="20"/>
                    <a:pt x="17" y="20"/>
                  </a:cubicBezTo>
                  <a:lnTo>
                    <a:pt x="287" y="20"/>
                  </a:lnTo>
                </a:path>
              </a:pathLst>
            </a:custGeom>
            <a:solidFill>
              <a:srgbClr val="000000"/>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80" name="Freeform 179 1"/>
            <p:cNvSpPr>
              <a:spLocks/>
            </p:cNvSpPr>
            <p:nvPr>
              <p:custDataLst>
                <p:tags r:id="rId79"/>
              </p:custDataLst>
            </p:nvPr>
          </p:nvSpPr>
          <p:spPr bwMode="auto">
            <a:xfrm>
              <a:off x="32572344" y="23675975"/>
              <a:ext cx="6350" cy="195263"/>
            </a:xfrm>
            <a:custGeom>
              <a:avLst/>
              <a:gdLst>
                <a:gd name="T0" fmla="*/ 20 w 20"/>
                <a:gd name="T1" fmla="*/ 18 h 499"/>
                <a:gd name="T2" fmla="*/ 10 w 20"/>
                <a:gd name="T3" fmla="*/ 0 h 499"/>
                <a:gd name="T4" fmla="*/ 0 w 20"/>
                <a:gd name="T5" fmla="*/ 18 h 499"/>
                <a:gd name="T6" fmla="*/ 0 w 20"/>
                <a:gd name="T7" fmla="*/ 481 h 499"/>
                <a:gd name="T8" fmla="*/ 10 w 20"/>
                <a:gd name="T9" fmla="*/ 499 h 499"/>
                <a:gd name="T10" fmla="*/ 20 w 20"/>
                <a:gd name="T11" fmla="*/ 481 h 499"/>
                <a:gd name="T12" fmla="*/ 20 w 20"/>
                <a:gd name="T13" fmla="*/ 18 h 499"/>
              </a:gdLst>
              <a:ahLst/>
              <a:cxnLst>
                <a:cxn ang="0">
                  <a:pos x="T0" y="T1"/>
                </a:cxn>
                <a:cxn ang="0">
                  <a:pos x="T2" y="T3"/>
                </a:cxn>
                <a:cxn ang="0">
                  <a:pos x="T4" y="T5"/>
                </a:cxn>
                <a:cxn ang="0">
                  <a:pos x="T6" y="T7"/>
                </a:cxn>
                <a:cxn ang="0">
                  <a:pos x="T8" y="T9"/>
                </a:cxn>
                <a:cxn ang="0">
                  <a:pos x="T10" y="T11"/>
                </a:cxn>
                <a:cxn ang="0">
                  <a:pos x="T12" y="T13"/>
                </a:cxn>
              </a:cxnLst>
              <a:rect l="0" t="0" r="r" b="b"/>
              <a:pathLst>
                <a:path w="20" h="499">
                  <a:moveTo>
                    <a:pt x="20" y="18"/>
                  </a:moveTo>
                  <a:cubicBezTo>
                    <a:pt x="20" y="9"/>
                    <a:pt x="20" y="0"/>
                    <a:pt x="10" y="0"/>
                  </a:cubicBezTo>
                  <a:cubicBezTo>
                    <a:pt x="0" y="0"/>
                    <a:pt x="0" y="9"/>
                    <a:pt x="0" y="18"/>
                  </a:cubicBezTo>
                  <a:lnTo>
                    <a:pt x="0" y="481"/>
                  </a:lnTo>
                  <a:cubicBezTo>
                    <a:pt x="0" y="490"/>
                    <a:pt x="0" y="499"/>
                    <a:pt x="10" y="499"/>
                  </a:cubicBezTo>
                  <a:cubicBezTo>
                    <a:pt x="20" y="499"/>
                    <a:pt x="20" y="490"/>
                    <a:pt x="20" y="481"/>
                  </a:cubicBezTo>
                  <a:lnTo>
                    <a:pt x="20" y="18"/>
                  </a:lnTo>
                </a:path>
              </a:pathLst>
            </a:custGeom>
            <a:solidFill>
              <a:srgbClr val="000000"/>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81" name="Freeform 180 1"/>
            <p:cNvSpPr>
              <a:spLocks/>
            </p:cNvSpPr>
            <p:nvPr>
              <p:custDataLst>
                <p:tags r:id="rId80"/>
              </p:custDataLst>
            </p:nvPr>
          </p:nvSpPr>
          <p:spPr bwMode="auto">
            <a:xfrm>
              <a:off x="32615207" y="23769638"/>
              <a:ext cx="109538" cy="7938"/>
            </a:xfrm>
            <a:custGeom>
              <a:avLst/>
              <a:gdLst>
                <a:gd name="T0" fmla="*/ 288 w 305"/>
                <a:gd name="T1" fmla="*/ 20 h 20"/>
                <a:gd name="T2" fmla="*/ 305 w 305"/>
                <a:gd name="T3" fmla="*/ 10 h 20"/>
                <a:gd name="T4" fmla="*/ 288 w 305"/>
                <a:gd name="T5" fmla="*/ 0 h 20"/>
                <a:gd name="T6" fmla="*/ 18 w 305"/>
                <a:gd name="T7" fmla="*/ 0 h 20"/>
                <a:gd name="T8" fmla="*/ 0 w 305"/>
                <a:gd name="T9" fmla="*/ 10 h 20"/>
                <a:gd name="T10" fmla="*/ 18 w 305"/>
                <a:gd name="T11" fmla="*/ 20 h 20"/>
                <a:gd name="T12" fmla="*/ 288 w 305"/>
                <a:gd name="T13" fmla="*/ 20 h 20"/>
              </a:gdLst>
              <a:ahLst/>
              <a:cxnLst>
                <a:cxn ang="0">
                  <a:pos x="T0" y="T1"/>
                </a:cxn>
                <a:cxn ang="0">
                  <a:pos x="T2" y="T3"/>
                </a:cxn>
                <a:cxn ang="0">
                  <a:pos x="T4" y="T5"/>
                </a:cxn>
                <a:cxn ang="0">
                  <a:pos x="T6" y="T7"/>
                </a:cxn>
                <a:cxn ang="0">
                  <a:pos x="T8" y="T9"/>
                </a:cxn>
                <a:cxn ang="0">
                  <a:pos x="T10" y="T11"/>
                </a:cxn>
                <a:cxn ang="0">
                  <a:pos x="T12" y="T13"/>
                </a:cxn>
              </a:cxnLst>
              <a:rect l="0" t="0" r="r" b="b"/>
              <a:pathLst>
                <a:path w="305" h="20">
                  <a:moveTo>
                    <a:pt x="288" y="20"/>
                  </a:moveTo>
                  <a:cubicBezTo>
                    <a:pt x="296" y="20"/>
                    <a:pt x="305" y="20"/>
                    <a:pt x="305" y="10"/>
                  </a:cubicBezTo>
                  <a:cubicBezTo>
                    <a:pt x="305" y="0"/>
                    <a:pt x="296" y="0"/>
                    <a:pt x="288" y="0"/>
                  </a:cubicBezTo>
                  <a:lnTo>
                    <a:pt x="18" y="0"/>
                  </a:lnTo>
                  <a:cubicBezTo>
                    <a:pt x="9" y="0"/>
                    <a:pt x="0" y="0"/>
                    <a:pt x="0" y="10"/>
                  </a:cubicBezTo>
                  <a:cubicBezTo>
                    <a:pt x="0" y="20"/>
                    <a:pt x="9" y="20"/>
                    <a:pt x="18" y="20"/>
                  </a:cubicBezTo>
                  <a:lnTo>
                    <a:pt x="288" y="20"/>
                  </a:lnTo>
                </a:path>
              </a:pathLst>
            </a:custGeom>
            <a:solidFill>
              <a:srgbClr val="000000"/>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82" name="Freeform 181 1"/>
            <p:cNvSpPr>
              <a:spLocks/>
            </p:cNvSpPr>
            <p:nvPr>
              <p:custDataLst>
                <p:tags r:id="rId81"/>
              </p:custDataLst>
            </p:nvPr>
          </p:nvSpPr>
          <p:spPr bwMode="auto">
            <a:xfrm>
              <a:off x="32754907" y="23691850"/>
              <a:ext cx="60325" cy="130175"/>
            </a:xfrm>
            <a:custGeom>
              <a:avLst/>
              <a:gdLst>
                <a:gd name="T0" fmla="*/ 102 w 165"/>
                <a:gd name="T1" fmla="*/ 13 h 332"/>
                <a:gd name="T2" fmla="*/ 91 w 165"/>
                <a:gd name="T3" fmla="*/ 0 h 332"/>
                <a:gd name="T4" fmla="*/ 0 w 165"/>
                <a:gd name="T5" fmla="*/ 32 h 332"/>
                <a:gd name="T6" fmla="*/ 0 w 165"/>
                <a:gd name="T7" fmla="*/ 47 h 332"/>
                <a:gd name="T8" fmla="*/ 65 w 165"/>
                <a:gd name="T9" fmla="*/ 34 h 332"/>
                <a:gd name="T10" fmla="*/ 65 w 165"/>
                <a:gd name="T11" fmla="*/ 293 h 332"/>
                <a:gd name="T12" fmla="*/ 19 w 165"/>
                <a:gd name="T13" fmla="*/ 317 h 332"/>
                <a:gd name="T14" fmla="*/ 3 w 165"/>
                <a:gd name="T15" fmla="*/ 317 h 332"/>
                <a:gd name="T16" fmla="*/ 3 w 165"/>
                <a:gd name="T17" fmla="*/ 332 h 332"/>
                <a:gd name="T18" fmla="*/ 84 w 165"/>
                <a:gd name="T19" fmla="*/ 331 h 332"/>
                <a:gd name="T20" fmla="*/ 165 w 165"/>
                <a:gd name="T21" fmla="*/ 332 h 332"/>
                <a:gd name="T22" fmla="*/ 165 w 165"/>
                <a:gd name="T23" fmla="*/ 317 h 332"/>
                <a:gd name="T24" fmla="*/ 149 w 165"/>
                <a:gd name="T25" fmla="*/ 317 h 332"/>
                <a:gd name="T26" fmla="*/ 102 w 165"/>
                <a:gd name="T27" fmla="*/ 293 h 332"/>
                <a:gd name="T28" fmla="*/ 102 w 165"/>
                <a:gd name="T29" fmla="*/ 13 h 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65" h="332">
                  <a:moveTo>
                    <a:pt x="102" y="13"/>
                  </a:moveTo>
                  <a:cubicBezTo>
                    <a:pt x="102" y="1"/>
                    <a:pt x="102" y="0"/>
                    <a:pt x="91" y="0"/>
                  </a:cubicBezTo>
                  <a:cubicBezTo>
                    <a:pt x="60" y="32"/>
                    <a:pt x="16" y="32"/>
                    <a:pt x="0" y="32"/>
                  </a:cubicBezTo>
                  <a:lnTo>
                    <a:pt x="0" y="47"/>
                  </a:lnTo>
                  <a:cubicBezTo>
                    <a:pt x="10" y="47"/>
                    <a:pt x="39" y="47"/>
                    <a:pt x="65" y="34"/>
                  </a:cubicBezTo>
                  <a:lnTo>
                    <a:pt x="65" y="293"/>
                  </a:lnTo>
                  <a:cubicBezTo>
                    <a:pt x="65" y="311"/>
                    <a:pt x="64" y="317"/>
                    <a:pt x="19" y="317"/>
                  </a:cubicBezTo>
                  <a:lnTo>
                    <a:pt x="3" y="317"/>
                  </a:lnTo>
                  <a:lnTo>
                    <a:pt x="3" y="332"/>
                  </a:lnTo>
                  <a:cubicBezTo>
                    <a:pt x="21" y="331"/>
                    <a:pt x="64" y="331"/>
                    <a:pt x="84" y="331"/>
                  </a:cubicBezTo>
                  <a:cubicBezTo>
                    <a:pt x="104" y="331"/>
                    <a:pt x="147" y="331"/>
                    <a:pt x="165" y="332"/>
                  </a:cubicBezTo>
                  <a:lnTo>
                    <a:pt x="165" y="317"/>
                  </a:lnTo>
                  <a:lnTo>
                    <a:pt x="149" y="317"/>
                  </a:lnTo>
                  <a:cubicBezTo>
                    <a:pt x="104" y="317"/>
                    <a:pt x="102" y="311"/>
                    <a:pt x="102" y="293"/>
                  </a:cubicBezTo>
                  <a:lnTo>
                    <a:pt x="102" y="13"/>
                  </a:lnTo>
                </a:path>
              </a:pathLst>
            </a:custGeom>
            <a:solidFill>
              <a:srgbClr val="000000"/>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83" name="Freeform 182 1"/>
            <p:cNvSpPr>
              <a:spLocks/>
            </p:cNvSpPr>
            <p:nvPr>
              <p:custDataLst>
                <p:tags r:id="rId82"/>
              </p:custDataLst>
            </p:nvPr>
          </p:nvSpPr>
          <p:spPr bwMode="auto">
            <a:xfrm>
              <a:off x="32839044" y="23675975"/>
              <a:ext cx="39688" cy="195263"/>
            </a:xfrm>
            <a:custGeom>
              <a:avLst/>
              <a:gdLst>
                <a:gd name="T0" fmla="*/ 109 w 111"/>
                <a:gd name="T1" fmla="*/ 258 h 499"/>
                <a:gd name="T2" fmla="*/ 111 w 111"/>
                <a:gd name="T3" fmla="*/ 249 h 499"/>
                <a:gd name="T4" fmla="*/ 109 w 111"/>
                <a:gd name="T5" fmla="*/ 241 h 499"/>
                <a:gd name="T6" fmla="*/ 22 w 111"/>
                <a:gd name="T7" fmla="*/ 12 h 499"/>
                <a:gd name="T8" fmla="*/ 10 w 111"/>
                <a:gd name="T9" fmla="*/ 0 h 499"/>
                <a:gd name="T10" fmla="*/ 0 w 111"/>
                <a:gd name="T11" fmla="*/ 10 h 499"/>
                <a:gd name="T12" fmla="*/ 3 w 111"/>
                <a:gd name="T13" fmla="*/ 18 h 499"/>
                <a:gd name="T14" fmla="*/ 91 w 111"/>
                <a:gd name="T15" fmla="*/ 249 h 499"/>
                <a:gd name="T16" fmla="*/ 3 w 111"/>
                <a:gd name="T17" fmla="*/ 480 h 499"/>
                <a:gd name="T18" fmla="*/ 0 w 111"/>
                <a:gd name="T19" fmla="*/ 489 h 499"/>
                <a:gd name="T20" fmla="*/ 10 w 111"/>
                <a:gd name="T21" fmla="*/ 499 h 499"/>
                <a:gd name="T22" fmla="*/ 21 w 111"/>
                <a:gd name="T23" fmla="*/ 489 h 499"/>
                <a:gd name="T24" fmla="*/ 109 w 111"/>
                <a:gd name="T25" fmla="*/ 258 h 4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 h="499">
                  <a:moveTo>
                    <a:pt x="109" y="258"/>
                  </a:moveTo>
                  <a:cubicBezTo>
                    <a:pt x="111" y="252"/>
                    <a:pt x="111" y="251"/>
                    <a:pt x="111" y="249"/>
                  </a:cubicBezTo>
                  <a:cubicBezTo>
                    <a:pt x="111" y="248"/>
                    <a:pt x="111" y="247"/>
                    <a:pt x="109" y="241"/>
                  </a:cubicBezTo>
                  <a:lnTo>
                    <a:pt x="22" y="12"/>
                  </a:lnTo>
                  <a:cubicBezTo>
                    <a:pt x="19" y="3"/>
                    <a:pt x="16" y="0"/>
                    <a:pt x="10" y="0"/>
                  </a:cubicBezTo>
                  <a:cubicBezTo>
                    <a:pt x="5" y="0"/>
                    <a:pt x="0" y="5"/>
                    <a:pt x="0" y="10"/>
                  </a:cubicBezTo>
                  <a:cubicBezTo>
                    <a:pt x="0" y="12"/>
                    <a:pt x="0" y="13"/>
                    <a:pt x="3" y="18"/>
                  </a:cubicBezTo>
                  <a:lnTo>
                    <a:pt x="91" y="249"/>
                  </a:lnTo>
                  <a:lnTo>
                    <a:pt x="3" y="480"/>
                  </a:lnTo>
                  <a:cubicBezTo>
                    <a:pt x="0" y="485"/>
                    <a:pt x="0" y="486"/>
                    <a:pt x="0" y="489"/>
                  </a:cubicBezTo>
                  <a:cubicBezTo>
                    <a:pt x="0" y="494"/>
                    <a:pt x="5" y="499"/>
                    <a:pt x="10" y="499"/>
                  </a:cubicBezTo>
                  <a:cubicBezTo>
                    <a:pt x="17" y="499"/>
                    <a:pt x="19" y="494"/>
                    <a:pt x="21" y="489"/>
                  </a:cubicBezTo>
                  <a:lnTo>
                    <a:pt x="109" y="258"/>
                  </a:lnTo>
                </a:path>
              </a:pathLst>
            </a:custGeom>
            <a:solidFill>
              <a:srgbClr val="000000"/>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067" name="Group 1066"/>
          <p:cNvGrpSpPr>
            <a:grpSpLocks noChangeAspect="1"/>
          </p:cNvGrpSpPr>
          <p:nvPr>
            <p:custDataLst>
              <p:tags r:id="rId6"/>
            </p:custDataLst>
          </p:nvPr>
        </p:nvGrpSpPr>
        <p:grpSpPr>
          <a:xfrm>
            <a:off x="31419720" y="23490238"/>
            <a:ext cx="193676" cy="195263"/>
            <a:chOff x="31419720" y="23680738"/>
            <a:chExt cx="193676" cy="195263"/>
          </a:xfrm>
        </p:grpSpPr>
        <p:sp>
          <p:nvSpPr>
            <p:cNvPr id="1063" name="Freeform 165"/>
            <p:cNvSpPr>
              <a:spLocks/>
            </p:cNvSpPr>
            <p:nvPr>
              <p:custDataLst>
                <p:tags r:id="rId71"/>
              </p:custDataLst>
            </p:nvPr>
          </p:nvSpPr>
          <p:spPr bwMode="auto">
            <a:xfrm>
              <a:off x="31419720" y="23680738"/>
              <a:ext cx="7938" cy="195263"/>
            </a:xfrm>
            <a:custGeom>
              <a:avLst/>
              <a:gdLst>
                <a:gd name="T0" fmla="*/ 20 w 20"/>
                <a:gd name="T1" fmla="*/ 18 h 499"/>
                <a:gd name="T2" fmla="*/ 10 w 20"/>
                <a:gd name="T3" fmla="*/ 0 h 499"/>
                <a:gd name="T4" fmla="*/ 0 w 20"/>
                <a:gd name="T5" fmla="*/ 18 h 499"/>
                <a:gd name="T6" fmla="*/ 0 w 20"/>
                <a:gd name="T7" fmla="*/ 481 h 499"/>
                <a:gd name="T8" fmla="*/ 10 w 20"/>
                <a:gd name="T9" fmla="*/ 499 h 499"/>
                <a:gd name="T10" fmla="*/ 20 w 20"/>
                <a:gd name="T11" fmla="*/ 481 h 499"/>
                <a:gd name="T12" fmla="*/ 20 w 20"/>
                <a:gd name="T13" fmla="*/ 18 h 499"/>
              </a:gdLst>
              <a:ahLst/>
              <a:cxnLst>
                <a:cxn ang="0">
                  <a:pos x="T0" y="T1"/>
                </a:cxn>
                <a:cxn ang="0">
                  <a:pos x="T2" y="T3"/>
                </a:cxn>
                <a:cxn ang="0">
                  <a:pos x="T4" y="T5"/>
                </a:cxn>
                <a:cxn ang="0">
                  <a:pos x="T6" y="T7"/>
                </a:cxn>
                <a:cxn ang="0">
                  <a:pos x="T8" y="T9"/>
                </a:cxn>
                <a:cxn ang="0">
                  <a:pos x="T10" y="T11"/>
                </a:cxn>
                <a:cxn ang="0">
                  <a:pos x="T12" y="T13"/>
                </a:cxn>
              </a:cxnLst>
              <a:rect l="0" t="0" r="r" b="b"/>
              <a:pathLst>
                <a:path w="20" h="499">
                  <a:moveTo>
                    <a:pt x="20" y="18"/>
                  </a:moveTo>
                  <a:cubicBezTo>
                    <a:pt x="20" y="9"/>
                    <a:pt x="20" y="0"/>
                    <a:pt x="10" y="0"/>
                  </a:cubicBezTo>
                  <a:cubicBezTo>
                    <a:pt x="0" y="0"/>
                    <a:pt x="0" y="9"/>
                    <a:pt x="0" y="18"/>
                  </a:cubicBezTo>
                  <a:lnTo>
                    <a:pt x="0" y="481"/>
                  </a:lnTo>
                  <a:cubicBezTo>
                    <a:pt x="0" y="490"/>
                    <a:pt x="0" y="499"/>
                    <a:pt x="10" y="499"/>
                  </a:cubicBezTo>
                  <a:cubicBezTo>
                    <a:pt x="20" y="499"/>
                    <a:pt x="20" y="490"/>
                    <a:pt x="20" y="481"/>
                  </a:cubicBezTo>
                  <a:lnTo>
                    <a:pt x="20" y="18"/>
                  </a:lnTo>
                </a:path>
              </a:pathLst>
            </a:custGeom>
            <a:solidFill>
              <a:srgbClr val="000000"/>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64" name="Freeform 166"/>
            <p:cNvSpPr>
              <a:spLocks noEditPoints="1"/>
            </p:cNvSpPr>
            <p:nvPr>
              <p:custDataLst>
                <p:tags r:id="rId72"/>
              </p:custDataLst>
            </p:nvPr>
          </p:nvSpPr>
          <p:spPr bwMode="auto">
            <a:xfrm>
              <a:off x="31460995" y="23696613"/>
              <a:ext cx="87313" cy="134938"/>
            </a:xfrm>
            <a:custGeom>
              <a:avLst/>
              <a:gdLst>
                <a:gd name="T0" fmla="*/ 210 w 210"/>
                <a:gd name="T1" fmla="*/ 173 h 343"/>
                <a:gd name="T2" fmla="*/ 190 w 210"/>
                <a:gd name="T3" fmla="*/ 56 h 343"/>
                <a:gd name="T4" fmla="*/ 105 w 210"/>
                <a:gd name="T5" fmla="*/ 0 h 343"/>
                <a:gd name="T6" fmla="*/ 19 w 210"/>
                <a:gd name="T7" fmla="*/ 59 h 343"/>
                <a:gd name="T8" fmla="*/ 0 w 210"/>
                <a:gd name="T9" fmla="*/ 173 h 343"/>
                <a:gd name="T10" fmla="*/ 23 w 210"/>
                <a:gd name="T11" fmla="*/ 293 h 343"/>
                <a:gd name="T12" fmla="*/ 105 w 210"/>
                <a:gd name="T13" fmla="*/ 343 h 343"/>
                <a:gd name="T14" fmla="*/ 192 w 210"/>
                <a:gd name="T15" fmla="*/ 285 h 343"/>
                <a:gd name="T16" fmla="*/ 210 w 210"/>
                <a:gd name="T17" fmla="*/ 173 h 343"/>
                <a:gd name="T18" fmla="*/ 105 w 210"/>
                <a:gd name="T19" fmla="*/ 332 h 343"/>
                <a:gd name="T20" fmla="*/ 47 w 210"/>
                <a:gd name="T21" fmla="*/ 272 h 343"/>
                <a:gd name="T22" fmla="*/ 42 w 210"/>
                <a:gd name="T23" fmla="*/ 167 h 343"/>
                <a:gd name="T24" fmla="*/ 46 w 210"/>
                <a:gd name="T25" fmla="*/ 75 h 343"/>
                <a:gd name="T26" fmla="*/ 105 w 210"/>
                <a:gd name="T27" fmla="*/ 11 h 343"/>
                <a:gd name="T28" fmla="*/ 164 w 210"/>
                <a:gd name="T29" fmla="*/ 69 h 343"/>
                <a:gd name="T30" fmla="*/ 169 w 210"/>
                <a:gd name="T31" fmla="*/ 167 h 343"/>
                <a:gd name="T32" fmla="*/ 163 w 210"/>
                <a:gd name="T33" fmla="*/ 270 h 343"/>
                <a:gd name="T34" fmla="*/ 105 w 210"/>
                <a:gd name="T35" fmla="*/ 332 h 3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0" h="343">
                  <a:moveTo>
                    <a:pt x="210" y="173"/>
                  </a:moveTo>
                  <a:cubicBezTo>
                    <a:pt x="210" y="133"/>
                    <a:pt x="208" y="93"/>
                    <a:pt x="190" y="56"/>
                  </a:cubicBezTo>
                  <a:cubicBezTo>
                    <a:pt x="167" y="8"/>
                    <a:pt x="126" y="0"/>
                    <a:pt x="105" y="0"/>
                  </a:cubicBezTo>
                  <a:cubicBezTo>
                    <a:pt x="75" y="0"/>
                    <a:pt x="39" y="13"/>
                    <a:pt x="19" y="59"/>
                  </a:cubicBezTo>
                  <a:cubicBezTo>
                    <a:pt x="3" y="94"/>
                    <a:pt x="0" y="133"/>
                    <a:pt x="0" y="173"/>
                  </a:cubicBezTo>
                  <a:cubicBezTo>
                    <a:pt x="0" y="210"/>
                    <a:pt x="2" y="255"/>
                    <a:pt x="23" y="293"/>
                  </a:cubicBezTo>
                  <a:cubicBezTo>
                    <a:pt x="44" y="333"/>
                    <a:pt x="80" y="343"/>
                    <a:pt x="105" y="343"/>
                  </a:cubicBezTo>
                  <a:cubicBezTo>
                    <a:pt x="132" y="343"/>
                    <a:pt x="170" y="333"/>
                    <a:pt x="192" y="285"/>
                  </a:cubicBezTo>
                  <a:cubicBezTo>
                    <a:pt x="208" y="251"/>
                    <a:pt x="210" y="212"/>
                    <a:pt x="210" y="173"/>
                  </a:cubicBezTo>
                  <a:close/>
                  <a:moveTo>
                    <a:pt x="105" y="332"/>
                  </a:moveTo>
                  <a:cubicBezTo>
                    <a:pt x="85" y="332"/>
                    <a:pt x="56" y="320"/>
                    <a:pt x="47" y="272"/>
                  </a:cubicBezTo>
                  <a:cubicBezTo>
                    <a:pt x="42" y="242"/>
                    <a:pt x="42" y="196"/>
                    <a:pt x="42" y="167"/>
                  </a:cubicBezTo>
                  <a:cubicBezTo>
                    <a:pt x="42" y="135"/>
                    <a:pt x="42" y="102"/>
                    <a:pt x="46" y="75"/>
                  </a:cubicBezTo>
                  <a:cubicBezTo>
                    <a:pt x="55" y="15"/>
                    <a:pt x="92" y="11"/>
                    <a:pt x="105" y="11"/>
                  </a:cubicBezTo>
                  <a:cubicBezTo>
                    <a:pt x="121" y="11"/>
                    <a:pt x="154" y="20"/>
                    <a:pt x="164" y="69"/>
                  </a:cubicBezTo>
                  <a:cubicBezTo>
                    <a:pt x="169" y="97"/>
                    <a:pt x="169" y="135"/>
                    <a:pt x="169" y="167"/>
                  </a:cubicBezTo>
                  <a:cubicBezTo>
                    <a:pt x="169" y="204"/>
                    <a:pt x="169" y="238"/>
                    <a:pt x="163" y="270"/>
                  </a:cubicBezTo>
                  <a:cubicBezTo>
                    <a:pt x="156" y="317"/>
                    <a:pt x="127" y="332"/>
                    <a:pt x="105" y="332"/>
                  </a:cubicBezTo>
                </a:path>
              </a:pathLst>
            </a:custGeom>
            <a:solidFill>
              <a:srgbClr val="000000"/>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65" name="Freeform 167"/>
            <p:cNvSpPr>
              <a:spLocks/>
            </p:cNvSpPr>
            <p:nvPr>
              <p:custDataLst>
                <p:tags r:id="rId73"/>
              </p:custDataLst>
            </p:nvPr>
          </p:nvSpPr>
          <p:spPr bwMode="auto">
            <a:xfrm>
              <a:off x="31567358" y="23680738"/>
              <a:ext cx="46038" cy="195263"/>
            </a:xfrm>
            <a:custGeom>
              <a:avLst/>
              <a:gdLst>
                <a:gd name="T0" fmla="*/ 109 w 111"/>
                <a:gd name="T1" fmla="*/ 258 h 499"/>
                <a:gd name="T2" fmla="*/ 111 w 111"/>
                <a:gd name="T3" fmla="*/ 249 h 499"/>
                <a:gd name="T4" fmla="*/ 109 w 111"/>
                <a:gd name="T5" fmla="*/ 241 h 499"/>
                <a:gd name="T6" fmla="*/ 21 w 111"/>
                <a:gd name="T7" fmla="*/ 12 h 499"/>
                <a:gd name="T8" fmla="*/ 10 w 111"/>
                <a:gd name="T9" fmla="*/ 0 h 499"/>
                <a:gd name="T10" fmla="*/ 0 w 111"/>
                <a:gd name="T11" fmla="*/ 10 h 499"/>
                <a:gd name="T12" fmla="*/ 2 w 111"/>
                <a:gd name="T13" fmla="*/ 18 h 499"/>
                <a:gd name="T14" fmla="*/ 91 w 111"/>
                <a:gd name="T15" fmla="*/ 249 h 499"/>
                <a:gd name="T16" fmla="*/ 2 w 111"/>
                <a:gd name="T17" fmla="*/ 480 h 499"/>
                <a:gd name="T18" fmla="*/ 0 w 111"/>
                <a:gd name="T19" fmla="*/ 489 h 499"/>
                <a:gd name="T20" fmla="*/ 10 w 111"/>
                <a:gd name="T21" fmla="*/ 499 h 499"/>
                <a:gd name="T22" fmla="*/ 20 w 111"/>
                <a:gd name="T23" fmla="*/ 489 h 499"/>
                <a:gd name="T24" fmla="*/ 109 w 111"/>
                <a:gd name="T25" fmla="*/ 258 h 4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 h="499">
                  <a:moveTo>
                    <a:pt x="109" y="258"/>
                  </a:moveTo>
                  <a:cubicBezTo>
                    <a:pt x="111" y="252"/>
                    <a:pt x="111" y="251"/>
                    <a:pt x="111" y="249"/>
                  </a:cubicBezTo>
                  <a:cubicBezTo>
                    <a:pt x="111" y="248"/>
                    <a:pt x="111" y="247"/>
                    <a:pt x="109" y="241"/>
                  </a:cubicBezTo>
                  <a:lnTo>
                    <a:pt x="21" y="12"/>
                  </a:lnTo>
                  <a:cubicBezTo>
                    <a:pt x="18" y="3"/>
                    <a:pt x="15" y="0"/>
                    <a:pt x="10" y="0"/>
                  </a:cubicBezTo>
                  <a:cubicBezTo>
                    <a:pt x="4" y="0"/>
                    <a:pt x="0" y="5"/>
                    <a:pt x="0" y="10"/>
                  </a:cubicBezTo>
                  <a:cubicBezTo>
                    <a:pt x="0" y="12"/>
                    <a:pt x="0" y="13"/>
                    <a:pt x="2" y="18"/>
                  </a:cubicBezTo>
                  <a:lnTo>
                    <a:pt x="91" y="249"/>
                  </a:lnTo>
                  <a:lnTo>
                    <a:pt x="2" y="480"/>
                  </a:lnTo>
                  <a:cubicBezTo>
                    <a:pt x="0" y="485"/>
                    <a:pt x="0" y="486"/>
                    <a:pt x="0" y="489"/>
                  </a:cubicBezTo>
                  <a:cubicBezTo>
                    <a:pt x="0" y="494"/>
                    <a:pt x="4" y="499"/>
                    <a:pt x="10" y="499"/>
                  </a:cubicBezTo>
                  <a:cubicBezTo>
                    <a:pt x="16" y="499"/>
                    <a:pt x="18" y="494"/>
                    <a:pt x="20" y="489"/>
                  </a:cubicBezTo>
                  <a:lnTo>
                    <a:pt x="109" y="258"/>
                  </a:lnTo>
                </a:path>
              </a:pathLst>
            </a:custGeom>
            <a:solidFill>
              <a:srgbClr val="000000"/>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237" name="Group 236"/>
          <p:cNvGrpSpPr>
            <a:grpSpLocks noChangeAspect="1"/>
          </p:cNvGrpSpPr>
          <p:nvPr>
            <p:custDataLst>
              <p:tags r:id="rId7"/>
            </p:custDataLst>
          </p:nvPr>
        </p:nvGrpSpPr>
        <p:grpSpPr>
          <a:xfrm>
            <a:off x="6846849" y="29417404"/>
            <a:ext cx="876301" cy="193674"/>
            <a:chOff x="6988179" y="29456063"/>
            <a:chExt cx="876301" cy="193674"/>
          </a:xfrm>
        </p:grpSpPr>
        <p:sp>
          <p:nvSpPr>
            <p:cNvPr id="227" name="Freeform 7 1"/>
            <p:cNvSpPr>
              <a:spLocks/>
            </p:cNvSpPr>
            <p:nvPr>
              <p:custDataLst>
                <p:tags r:id="rId62"/>
              </p:custDataLst>
            </p:nvPr>
          </p:nvSpPr>
          <p:spPr bwMode="auto">
            <a:xfrm>
              <a:off x="6988179" y="29456063"/>
              <a:ext cx="6350" cy="193674"/>
            </a:xfrm>
            <a:custGeom>
              <a:avLst/>
              <a:gdLst>
                <a:gd name="T0" fmla="*/ 20 w 20"/>
                <a:gd name="T1" fmla="*/ 18 h 498"/>
                <a:gd name="T2" fmla="*/ 10 w 20"/>
                <a:gd name="T3" fmla="*/ 0 h 498"/>
                <a:gd name="T4" fmla="*/ 0 w 20"/>
                <a:gd name="T5" fmla="*/ 18 h 498"/>
                <a:gd name="T6" fmla="*/ 0 w 20"/>
                <a:gd name="T7" fmla="*/ 480 h 498"/>
                <a:gd name="T8" fmla="*/ 10 w 20"/>
                <a:gd name="T9" fmla="*/ 498 h 498"/>
                <a:gd name="T10" fmla="*/ 20 w 20"/>
                <a:gd name="T11" fmla="*/ 480 h 498"/>
                <a:gd name="T12" fmla="*/ 20 w 20"/>
                <a:gd name="T13" fmla="*/ 18 h 498"/>
              </a:gdLst>
              <a:ahLst/>
              <a:cxnLst>
                <a:cxn ang="0">
                  <a:pos x="T0" y="T1"/>
                </a:cxn>
                <a:cxn ang="0">
                  <a:pos x="T2" y="T3"/>
                </a:cxn>
                <a:cxn ang="0">
                  <a:pos x="T4" y="T5"/>
                </a:cxn>
                <a:cxn ang="0">
                  <a:pos x="T6" y="T7"/>
                </a:cxn>
                <a:cxn ang="0">
                  <a:pos x="T8" y="T9"/>
                </a:cxn>
                <a:cxn ang="0">
                  <a:pos x="T10" y="T11"/>
                </a:cxn>
                <a:cxn ang="0">
                  <a:pos x="T12" y="T13"/>
                </a:cxn>
              </a:cxnLst>
              <a:rect l="0" t="0" r="r" b="b"/>
              <a:pathLst>
                <a:path w="20" h="498">
                  <a:moveTo>
                    <a:pt x="20" y="18"/>
                  </a:moveTo>
                  <a:cubicBezTo>
                    <a:pt x="20" y="9"/>
                    <a:pt x="20" y="0"/>
                    <a:pt x="10" y="0"/>
                  </a:cubicBezTo>
                  <a:cubicBezTo>
                    <a:pt x="0" y="0"/>
                    <a:pt x="0" y="9"/>
                    <a:pt x="0" y="18"/>
                  </a:cubicBezTo>
                  <a:lnTo>
                    <a:pt x="0" y="480"/>
                  </a:lnTo>
                  <a:cubicBezTo>
                    <a:pt x="0" y="489"/>
                    <a:pt x="0" y="498"/>
                    <a:pt x="10" y="498"/>
                  </a:cubicBezTo>
                  <a:cubicBezTo>
                    <a:pt x="20" y="498"/>
                    <a:pt x="20" y="489"/>
                    <a:pt x="20" y="480"/>
                  </a:cubicBezTo>
                  <a:lnTo>
                    <a:pt x="20" y="18"/>
                  </a:lnTo>
                </a:path>
              </a:pathLst>
            </a:custGeom>
            <a:solidFill>
              <a:srgbClr val="000000"/>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8" name="Freeform 8 1"/>
            <p:cNvSpPr>
              <a:spLocks/>
            </p:cNvSpPr>
            <p:nvPr>
              <p:custDataLst>
                <p:tags r:id="rId63"/>
              </p:custDataLst>
            </p:nvPr>
          </p:nvSpPr>
          <p:spPr bwMode="auto">
            <a:xfrm>
              <a:off x="7026279" y="29487813"/>
              <a:ext cx="119063" cy="130174"/>
            </a:xfrm>
            <a:custGeom>
              <a:avLst/>
              <a:gdLst>
                <a:gd name="T0" fmla="*/ 176 w 332"/>
                <a:gd name="T1" fmla="*/ 176 h 332"/>
                <a:gd name="T2" fmla="*/ 315 w 332"/>
                <a:gd name="T3" fmla="*/ 176 h 332"/>
                <a:gd name="T4" fmla="*/ 332 w 332"/>
                <a:gd name="T5" fmla="*/ 166 h 332"/>
                <a:gd name="T6" fmla="*/ 315 w 332"/>
                <a:gd name="T7" fmla="*/ 156 h 332"/>
                <a:gd name="T8" fmla="*/ 176 w 332"/>
                <a:gd name="T9" fmla="*/ 156 h 332"/>
                <a:gd name="T10" fmla="*/ 176 w 332"/>
                <a:gd name="T11" fmla="*/ 16 h 332"/>
                <a:gd name="T12" fmla="*/ 166 w 332"/>
                <a:gd name="T13" fmla="*/ 0 h 332"/>
                <a:gd name="T14" fmla="*/ 156 w 332"/>
                <a:gd name="T15" fmla="*/ 16 h 332"/>
                <a:gd name="T16" fmla="*/ 156 w 332"/>
                <a:gd name="T17" fmla="*/ 156 h 332"/>
                <a:gd name="T18" fmla="*/ 17 w 332"/>
                <a:gd name="T19" fmla="*/ 156 h 332"/>
                <a:gd name="T20" fmla="*/ 0 w 332"/>
                <a:gd name="T21" fmla="*/ 166 h 332"/>
                <a:gd name="T22" fmla="*/ 17 w 332"/>
                <a:gd name="T23" fmla="*/ 176 h 332"/>
                <a:gd name="T24" fmla="*/ 156 w 332"/>
                <a:gd name="T25" fmla="*/ 176 h 332"/>
                <a:gd name="T26" fmla="*/ 156 w 332"/>
                <a:gd name="T27" fmla="*/ 316 h 332"/>
                <a:gd name="T28" fmla="*/ 166 w 332"/>
                <a:gd name="T29" fmla="*/ 332 h 332"/>
                <a:gd name="T30" fmla="*/ 176 w 332"/>
                <a:gd name="T31" fmla="*/ 316 h 332"/>
                <a:gd name="T32" fmla="*/ 176 w 332"/>
                <a:gd name="T33" fmla="*/ 176 h 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32" h="332">
                  <a:moveTo>
                    <a:pt x="176" y="176"/>
                  </a:moveTo>
                  <a:lnTo>
                    <a:pt x="315" y="176"/>
                  </a:lnTo>
                  <a:cubicBezTo>
                    <a:pt x="322" y="176"/>
                    <a:pt x="332" y="176"/>
                    <a:pt x="332" y="166"/>
                  </a:cubicBezTo>
                  <a:cubicBezTo>
                    <a:pt x="332" y="156"/>
                    <a:pt x="322" y="156"/>
                    <a:pt x="315" y="156"/>
                  </a:cubicBezTo>
                  <a:lnTo>
                    <a:pt x="176" y="156"/>
                  </a:lnTo>
                  <a:lnTo>
                    <a:pt x="176" y="16"/>
                  </a:lnTo>
                  <a:cubicBezTo>
                    <a:pt x="176" y="10"/>
                    <a:pt x="176" y="0"/>
                    <a:pt x="166" y="0"/>
                  </a:cubicBezTo>
                  <a:cubicBezTo>
                    <a:pt x="156" y="0"/>
                    <a:pt x="156" y="10"/>
                    <a:pt x="156" y="16"/>
                  </a:cubicBezTo>
                  <a:lnTo>
                    <a:pt x="156" y="156"/>
                  </a:lnTo>
                  <a:lnTo>
                    <a:pt x="17" y="156"/>
                  </a:lnTo>
                  <a:cubicBezTo>
                    <a:pt x="10" y="156"/>
                    <a:pt x="0" y="156"/>
                    <a:pt x="0" y="166"/>
                  </a:cubicBezTo>
                  <a:cubicBezTo>
                    <a:pt x="0" y="176"/>
                    <a:pt x="10" y="176"/>
                    <a:pt x="17" y="176"/>
                  </a:cubicBezTo>
                  <a:lnTo>
                    <a:pt x="156" y="176"/>
                  </a:lnTo>
                  <a:lnTo>
                    <a:pt x="156" y="316"/>
                  </a:lnTo>
                  <a:cubicBezTo>
                    <a:pt x="156" y="323"/>
                    <a:pt x="156" y="332"/>
                    <a:pt x="166" y="332"/>
                  </a:cubicBezTo>
                  <a:cubicBezTo>
                    <a:pt x="176" y="332"/>
                    <a:pt x="176" y="323"/>
                    <a:pt x="176" y="316"/>
                  </a:cubicBezTo>
                  <a:lnTo>
                    <a:pt x="176" y="176"/>
                  </a:lnTo>
                </a:path>
              </a:pathLst>
            </a:custGeom>
            <a:solidFill>
              <a:srgbClr val="000000"/>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9" name="Freeform 9 1"/>
            <p:cNvSpPr>
              <a:spLocks/>
            </p:cNvSpPr>
            <p:nvPr>
              <p:custDataLst>
                <p:tags r:id="rId64"/>
              </p:custDataLst>
            </p:nvPr>
          </p:nvSpPr>
          <p:spPr bwMode="auto">
            <a:xfrm>
              <a:off x="7172329" y="29471938"/>
              <a:ext cx="58738" cy="130174"/>
            </a:xfrm>
            <a:custGeom>
              <a:avLst/>
              <a:gdLst>
                <a:gd name="T0" fmla="*/ 102 w 165"/>
                <a:gd name="T1" fmla="*/ 13 h 332"/>
                <a:gd name="T2" fmla="*/ 91 w 165"/>
                <a:gd name="T3" fmla="*/ 0 h 332"/>
                <a:gd name="T4" fmla="*/ 0 w 165"/>
                <a:gd name="T5" fmla="*/ 32 h 332"/>
                <a:gd name="T6" fmla="*/ 0 w 165"/>
                <a:gd name="T7" fmla="*/ 47 h 332"/>
                <a:gd name="T8" fmla="*/ 66 w 165"/>
                <a:gd name="T9" fmla="*/ 34 h 332"/>
                <a:gd name="T10" fmla="*/ 66 w 165"/>
                <a:gd name="T11" fmla="*/ 292 h 332"/>
                <a:gd name="T12" fmla="*/ 19 w 165"/>
                <a:gd name="T13" fmla="*/ 316 h 332"/>
                <a:gd name="T14" fmla="*/ 3 w 165"/>
                <a:gd name="T15" fmla="*/ 316 h 332"/>
                <a:gd name="T16" fmla="*/ 3 w 165"/>
                <a:gd name="T17" fmla="*/ 332 h 332"/>
                <a:gd name="T18" fmla="*/ 84 w 165"/>
                <a:gd name="T19" fmla="*/ 330 h 332"/>
                <a:gd name="T20" fmla="*/ 165 w 165"/>
                <a:gd name="T21" fmla="*/ 332 h 332"/>
                <a:gd name="T22" fmla="*/ 165 w 165"/>
                <a:gd name="T23" fmla="*/ 316 h 332"/>
                <a:gd name="T24" fmla="*/ 149 w 165"/>
                <a:gd name="T25" fmla="*/ 316 h 332"/>
                <a:gd name="T26" fmla="*/ 102 w 165"/>
                <a:gd name="T27" fmla="*/ 292 h 332"/>
                <a:gd name="T28" fmla="*/ 102 w 165"/>
                <a:gd name="T29" fmla="*/ 13 h 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65" h="332">
                  <a:moveTo>
                    <a:pt x="102" y="13"/>
                  </a:moveTo>
                  <a:cubicBezTo>
                    <a:pt x="102" y="1"/>
                    <a:pt x="102" y="0"/>
                    <a:pt x="91" y="0"/>
                  </a:cubicBezTo>
                  <a:cubicBezTo>
                    <a:pt x="60" y="32"/>
                    <a:pt x="16" y="32"/>
                    <a:pt x="0" y="32"/>
                  </a:cubicBezTo>
                  <a:lnTo>
                    <a:pt x="0" y="47"/>
                  </a:lnTo>
                  <a:cubicBezTo>
                    <a:pt x="10" y="47"/>
                    <a:pt x="40" y="47"/>
                    <a:pt x="66" y="34"/>
                  </a:cubicBezTo>
                  <a:lnTo>
                    <a:pt x="66" y="292"/>
                  </a:lnTo>
                  <a:cubicBezTo>
                    <a:pt x="66" y="310"/>
                    <a:pt x="64" y="316"/>
                    <a:pt x="19" y="316"/>
                  </a:cubicBezTo>
                  <a:lnTo>
                    <a:pt x="3" y="316"/>
                  </a:lnTo>
                  <a:lnTo>
                    <a:pt x="3" y="332"/>
                  </a:lnTo>
                  <a:cubicBezTo>
                    <a:pt x="21" y="330"/>
                    <a:pt x="64" y="330"/>
                    <a:pt x="84" y="330"/>
                  </a:cubicBezTo>
                  <a:cubicBezTo>
                    <a:pt x="104" y="330"/>
                    <a:pt x="147" y="330"/>
                    <a:pt x="165" y="332"/>
                  </a:cubicBezTo>
                  <a:lnTo>
                    <a:pt x="165" y="316"/>
                  </a:lnTo>
                  <a:lnTo>
                    <a:pt x="149" y="316"/>
                  </a:lnTo>
                  <a:cubicBezTo>
                    <a:pt x="104" y="316"/>
                    <a:pt x="102" y="311"/>
                    <a:pt x="102" y="292"/>
                  </a:cubicBezTo>
                  <a:lnTo>
                    <a:pt x="102" y="13"/>
                  </a:lnTo>
                </a:path>
              </a:pathLst>
            </a:custGeom>
            <a:solidFill>
              <a:srgbClr val="000000"/>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0" name="Freeform 10 1"/>
            <p:cNvSpPr>
              <a:spLocks/>
            </p:cNvSpPr>
            <p:nvPr>
              <p:custDataLst>
                <p:tags r:id="rId65"/>
              </p:custDataLst>
            </p:nvPr>
          </p:nvSpPr>
          <p:spPr bwMode="auto">
            <a:xfrm>
              <a:off x="7256467" y="29456063"/>
              <a:ext cx="39688" cy="193674"/>
            </a:xfrm>
            <a:custGeom>
              <a:avLst/>
              <a:gdLst>
                <a:gd name="T0" fmla="*/ 109 w 112"/>
                <a:gd name="T1" fmla="*/ 258 h 498"/>
                <a:gd name="T2" fmla="*/ 112 w 112"/>
                <a:gd name="T3" fmla="*/ 249 h 498"/>
                <a:gd name="T4" fmla="*/ 109 w 112"/>
                <a:gd name="T5" fmla="*/ 241 h 498"/>
                <a:gd name="T6" fmla="*/ 22 w 112"/>
                <a:gd name="T7" fmla="*/ 11 h 498"/>
                <a:gd name="T8" fmla="*/ 10 w 112"/>
                <a:gd name="T9" fmla="*/ 0 h 498"/>
                <a:gd name="T10" fmla="*/ 0 w 112"/>
                <a:gd name="T11" fmla="*/ 10 h 498"/>
                <a:gd name="T12" fmla="*/ 3 w 112"/>
                <a:gd name="T13" fmla="*/ 18 h 498"/>
                <a:gd name="T14" fmla="*/ 91 w 112"/>
                <a:gd name="T15" fmla="*/ 249 h 498"/>
                <a:gd name="T16" fmla="*/ 3 w 112"/>
                <a:gd name="T17" fmla="*/ 479 h 498"/>
                <a:gd name="T18" fmla="*/ 0 w 112"/>
                <a:gd name="T19" fmla="*/ 488 h 498"/>
                <a:gd name="T20" fmla="*/ 10 w 112"/>
                <a:gd name="T21" fmla="*/ 498 h 498"/>
                <a:gd name="T22" fmla="*/ 21 w 112"/>
                <a:gd name="T23" fmla="*/ 488 h 498"/>
                <a:gd name="T24" fmla="*/ 109 w 112"/>
                <a:gd name="T25" fmla="*/ 258 h 4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2" h="498">
                  <a:moveTo>
                    <a:pt x="109" y="258"/>
                  </a:moveTo>
                  <a:cubicBezTo>
                    <a:pt x="112" y="252"/>
                    <a:pt x="112" y="251"/>
                    <a:pt x="112" y="249"/>
                  </a:cubicBezTo>
                  <a:cubicBezTo>
                    <a:pt x="112" y="248"/>
                    <a:pt x="112" y="247"/>
                    <a:pt x="109" y="241"/>
                  </a:cubicBezTo>
                  <a:lnTo>
                    <a:pt x="22" y="11"/>
                  </a:lnTo>
                  <a:cubicBezTo>
                    <a:pt x="19" y="3"/>
                    <a:pt x="16" y="0"/>
                    <a:pt x="10" y="0"/>
                  </a:cubicBezTo>
                  <a:cubicBezTo>
                    <a:pt x="5" y="0"/>
                    <a:pt x="0" y="4"/>
                    <a:pt x="0" y="10"/>
                  </a:cubicBezTo>
                  <a:cubicBezTo>
                    <a:pt x="0" y="11"/>
                    <a:pt x="0" y="12"/>
                    <a:pt x="3" y="18"/>
                  </a:cubicBezTo>
                  <a:lnTo>
                    <a:pt x="91" y="249"/>
                  </a:lnTo>
                  <a:lnTo>
                    <a:pt x="3" y="479"/>
                  </a:lnTo>
                  <a:cubicBezTo>
                    <a:pt x="0" y="485"/>
                    <a:pt x="0" y="486"/>
                    <a:pt x="0" y="488"/>
                  </a:cubicBezTo>
                  <a:cubicBezTo>
                    <a:pt x="0" y="494"/>
                    <a:pt x="5" y="498"/>
                    <a:pt x="10" y="498"/>
                  </a:cubicBezTo>
                  <a:cubicBezTo>
                    <a:pt x="17" y="498"/>
                    <a:pt x="19" y="493"/>
                    <a:pt x="21" y="488"/>
                  </a:cubicBezTo>
                  <a:lnTo>
                    <a:pt x="109" y="258"/>
                  </a:lnTo>
                </a:path>
              </a:pathLst>
            </a:custGeom>
            <a:solidFill>
              <a:srgbClr val="000000"/>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1" name="Freeform 11 1"/>
            <p:cNvSpPr>
              <a:spLocks/>
            </p:cNvSpPr>
            <p:nvPr>
              <p:custDataLst>
                <p:tags r:id="rId66"/>
              </p:custDataLst>
            </p:nvPr>
          </p:nvSpPr>
          <p:spPr bwMode="auto">
            <a:xfrm>
              <a:off x="7366004" y="29487813"/>
              <a:ext cx="119063" cy="130174"/>
            </a:xfrm>
            <a:custGeom>
              <a:avLst/>
              <a:gdLst>
                <a:gd name="T0" fmla="*/ 176 w 331"/>
                <a:gd name="T1" fmla="*/ 176 h 332"/>
                <a:gd name="T2" fmla="*/ 315 w 331"/>
                <a:gd name="T3" fmla="*/ 176 h 332"/>
                <a:gd name="T4" fmla="*/ 331 w 331"/>
                <a:gd name="T5" fmla="*/ 166 h 332"/>
                <a:gd name="T6" fmla="*/ 315 w 331"/>
                <a:gd name="T7" fmla="*/ 156 h 332"/>
                <a:gd name="T8" fmla="*/ 176 w 331"/>
                <a:gd name="T9" fmla="*/ 156 h 332"/>
                <a:gd name="T10" fmla="*/ 176 w 331"/>
                <a:gd name="T11" fmla="*/ 16 h 332"/>
                <a:gd name="T12" fmla="*/ 166 w 331"/>
                <a:gd name="T13" fmla="*/ 0 h 332"/>
                <a:gd name="T14" fmla="*/ 156 w 331"/>
                <a:gd name="T15" fmla="*/ 16 h 332"/>
                <a:gd name="T16" fmla="*/ 156 w 331"/>
                <a:gd name="T17" fmla="*/ 156 h 332"/>
                <a:gd name="T18" fmla="*/ 16 w 331"/>
                <a:gd name="T19" fmla="*/ 156 h 332"/>
                <a:gd name="T20" fmla="*/ 0 w 331"/>
                <a:gd name="T21" fmla="*/ 166 h 332"/>
                <a:gd name="T22" fmla="*/ 16 w 331"/>
                <a:gd name="T23" fmla="*/ 176 h 332"/>
                <a:gd name="T24" fmla="*/ 156 w 331"/>
                <a:gd name="T25" fmla="*/ 176 h 332"/>
                <a:gd name="T26" fmla="*/ 156 w 331"/>
                <a:gd name="T27" fmla="*/ 316 h 332"/>
                <a:gd name="T28" fmla="*/ 166 w 331"/>
                <a:gd name="T29" fmla="*/ 332 h 332"/>
                <a:gd name="T30" fmla="*/ 176 w 331"/>
                <a:gd name="T31" fmla="*/ 316 h 332"/>
                <a:gd name="T32" fmla="*/ 176 w 331"/>
                <a:gd name="T33" fmla="*/ 176 h 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31" h="332">
                  <a:moveTo>
                    <a:pt x="176" y="176"/>
                  </a:moveTo>
                  <a:lnTo>
                    <a:pt x="315" y="176"/>
                  </a:lnTo>
                  <a:cubicBezTo>
                    <a:pt x="322" y="176"/>
                    <a:pt x="331" y="176"/>
                    <a:pt x="331" y="166"/>
                  </a:cubicBezTo>
                  <a:cubicBezTo>
                    <a:pt x="331" y="156"/>
                    <a:pt x="322" y="156"/>
                    <a:pt x="315" y="156"/>
                  </a:cubicBezTo>
                  <a:lnTo>
                    <a:pt x="176" y="156"/>
                  </a:lnTo>
                  <a:lnTo>
                    <a:pt x="176" y="16"/>
                  </a:lnTo>
                  <a:cubicBezTo>
                    <a:pt x="176" y="10"/>
                    <a:pt x="176" y="0"/>
                    <a:pt x="166" y="0"/>
                  </a:cubicBezTo>
                  <a:cubicBezTo>
                    <a:pt x="156" y="0"/>
                    <a:pt x="156" y="10"/>
                    <a:pt x="156" y="16"/>
                  </a:cubicBezTo>
                  <a:lnTo>
                    <a:pt x="156" y="156"/>
                  </a:lnTo>
                  <a:lnTo>
                    <a:pt x="16" y="156"/>
                  </a:lnTo>
                  <a:cubicBezTo>
                    <a:pt x="9" y="156"/>
                    <a:pt x="0" y="156"/>
                    <a:pt x="0" y="166"/>
                  </a:cubicBezTo>
                  <a:cubicBezTo>
                    <a:pt x="0" y="176"/>
                    <a:pt x="9" y="176"/>
                    <a:pt x="16" y="176"/>
                  </a:cubicBezTo>
                  <a:lnTo>
                    <a:pt x="156" y="176"/>
                  </a:lnTo>
                  <a:lnTo>
                    <a:pt x="156" y="316"/>
                  </a:lnTo>
                  <a:cubicBezTo>
                    <a:pt x="156" y="323"/>
                    <a:pt x="156" y="332"/>
                    <a:pt x="166" y="332"/>
                  </a:cubicBezTo>
                  <a:cubicBezTo>
                    <a:pt x="176" y="332"/>
                    <a:pt x="176" y="323"/>
                    <a:pt x="176" y="316"/>
                  </a:cubicBezTo>
                  <a:lnTo>
                    <a:pt x="176" y="176"/>
                  </a:lnTo>
                </a:path>
              </a:pathLst>
            </a:custGeom>
            <a:solidFill>
              <a:srgbClr val="000000"/>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2" name="Freeform 12 1"/>
            <p:cNvSpPr>
              <a:spLocks/>
            </p:cNvSpPr>
            <p:nvPr>
              <p:custDataLst>
                <p:tags r:id="rId67"/>
              </p:custDataLst>
            </p:nvPr>
          </p:nvSpPr>
          <p:spPr bwMode="auto">
            <a:xfrm>
              <a:off x="7556504" y="29456063"/>
              <a:ext cx="7938" cy="193674"/>
            </a:xfrm>
            <a:custGeom>
              <a:avLst/>
              <a:gdLst>
                <a:gd name="T0" fmla="*/ 20 w 20"/>
                <a:gd name="T1" fmla="*/ 18 h 498"/>
                <a:gd name="T2" fmla="*/ 10 w 20"/>
                <a:gd name="T3" fmla="*/ 0 h 498"/>
                <a:gd name="T4" fmla="*/ 0 w 20"/>
                <a:gd name="T5" fmla="*/ 18 h 498"/>
                <a:gd name="T6" fmla="*/ 0 w 20"/>
                <a:gd name="T7" fmla="*/ 480 h 498"/>
                <a:gd name="T8" fmla="*/ 10 w 20"/>
                <a:gd name="T9" fmla="*/ 498 h 498"/>
                <a:gd name="T10" fmla="*/ 20 w 20"/>
                <a:gd name="T11" fmla="*/ 480 h 498"/>
                <a:gd name="T12" fmla="*/ 20 w 20"/>
                <a:gd name="T13" fmla="*/ 18 h 498"/>
              </a:gdLst>
              <a:ahLst/>
              <a:cxnLst>
                <a:cxn ang="0">
                  <a:pos x="T0" y="T1"/>
                </a:cxn>
                <a:cxn ang="0">
                  <a:pos x="T2" y="T3"/>
                </a:cxn>
                <a:cxn ang="0">
                  <a:pos x="T4" y="T5"/>
                </a:cxn>
                <a:cxn ang="0">
                  <a:pos x="T6" y="T7"/>
                </a:cxn>
                <a:cxn ang="0">
                  <a:pos x="T8" y="T9"/>
                </a:cxn>
                <a:cxn ang="0">
                  <a:pos x="T10" y="T11"/>
                </a:cxn>
                <a:cxn ang="0">
                  <a:pos x="T12" y="T13"/>
                </a:cxn>
              </a:cxnLst>
              <a:rect l="0" t="0" r="r" b="b"/>
              <a:pathLst>
                <a:path w="20" h="498">
                  <a:moveTo>
                    <a:pt x="20" y="18"/>
                  </a:moveTo>
                  <a:cubicBezTo>
                    <a:pt x="20" y="9"/>
                    <a:pt x="20" y="0"/>
                    <a:pt x="10" y="0"/>
                  </a:cubicBezTo>
                  <a:cubicBezTo>
                    <a:pt x="0" y="0"/>
                    <a:pt x="0" y="9"/>
                    <a:pt x="0" y="18"/>
                  </a:cubicBezTo>
                  <a:lnTo>
                    <a:pt x="0" y="480"/>
                  </a:lnTo>
                  <a:cubicBezTo>
                    <a:pt x="0" y="489"/>
                    <a:pt x="0" y="498"/>
                    <a:pt x="10" y="498"/>
                  </a:cubicBezTo>
                  <a:cubicBezTo>
                    <a:pt x="20" y="498"/>
                    <a:pt x="20" y="489"/>
                    <a:pt x="20" y="480"/>
                  </a:cubicBezTo>
                  <a:lnTo>
                    <a:pt x="20" y="18"/>
                  </a:lnTo>
                </a:path>
              </a:pathLst>
            </a:custGeom>
            <a:solidFill>
              <a:srgbClr val="000000"/>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3" name="Freeform 13 1"/>
            <p:cNvSpPr>
              <a:spLocks/>
            </p:cNvSpPr>
            <p:nvPr>
              <p:custDataLst>
                <p:tags r:id="rId68"/>
              </p:custDataLst>
            </p:nvPr>
          </p:nvSpPr>
          <p:spPr bwMode="auto">
            <a:xfrm>
              <a:off x="7600954" y="29548138"/>
              <a:ext cx="109538" cy="7937"/>
            </a:xfrm>
            <a:custGeom>
              <a:avLst/>
              <a:gdLst>
                <a:gd name="T0" fmla="*/ 287 w 304"/>
                <a:gd name="T1" fmla="*/ 20 h 20"/>
                <a:gd name="T2" fmla="*/ 304 w 304"/>
                <a:gd name="T3" fmla="*/ 10 h 20"/>
                <a:gd name="T4" fmla="*/ 287 w 304"/>
                <a:gd name="T5" fmla="*/ 0 h 20"/>
                <a:gd name="T6" fmla="*/ 17 w 304"/>
                <a:gd name="T7" fmla="*/ 0 h 20"/>
                <a:gd name="T8" fmla="*/ 0 w 304"/>
                <a:gd name="T9" fmla="*/ 10 h 20"/>
                <a:gd name="T10" fmla="*/ 17 w 304"/>
                <a:gd name="T11" fmla="*/ 20 h 20"/>
                <a:gd name="T12" fmla="*/ 287 w 304"/>
                <a:gd name="T13" fmla="*/ 20 h 20"/>
              </a:gdLst>
              <a:ahLst/>
              <a:cxnLst>
                <a:cxn ang="0">
                  <a:pos x="T0" y="T1"/>
                </a:cxn>
                <a:cxn ang="0">
                  <a:pos x="T2" y="T3"/>
                </a:cxn>
                <a:cxn ang="0">
                  <a:pos x="T4" y="T5"/>
                </a:cxn>
                <a:cxn ang="0">
                  <a:pos x="T6" y="T7"/>
                </a:cxn>
                <a:cxn ang="0">
                  <a:pos x="T8" y="T9"/>
                </a:cxn>
                <a:cxn ang="0">
                  <a:pos x="T10" y="T11"/>
                </a:cxn>
                <a:cxn ang="0">
                  <a:pos x="T12" y="T13"/>
                </a:cxn>
              </a:cxnLst>
              <a:rect l="0" t="0" r="r" b="b"/>
              <a:pathLst>
                <a:path w="304" h="20">
                  <a:moveTo>
                    <a:pt x="287" y="20"/>
                  </a:moveTo>
                  <a:cubicBezTo>
                    <a:pt x="295" y="20"/>
                    <a:pt x="304" y="20"/>
                    <a:pt x="304" y="10"/>
                  </a:cubicBezTo>
                  <a:cubicBezTo>
                    <a:pt x="304" y="0"/>
                    <a:pt x="295" y="0"/>
                    <a:pt x="287" y="0"/>
                  </a:cubicBezTo>
                  <a:lnTo>
                    <a:pt x="17" y="0"/>
                  </a:lnTo>
                  <a:cubicBezTo>
                    <a:pt x="9" y="0"/>
                    <a:pt x="0" y="0"/>
                    <a:pt x="0" y="10"/>
                  </a:cubicBezTo>
                  <a:cubicBezTo>
                    <a:pt x="0" y="20"/>
                    <a:pt x="9" y="20"/>
                    <a:pt x="17" y="20"/>
                  </a:cubicBezTo>
                  <a:lnTo>
                    <a:pt x="287" y="20"/>
                  </a:lnTo>
                </a:path>
              </a:pathLst>
            </a:custGeom>
            <a:solidFill>
              <a:srgbClr val="000000"/>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4" name="Freeform 14 1"/>
            <p:cNvSpPr>
              <a:spLocks/>
            </p:cNvSpPr>
            <p:nvPr>
              <p:custDataLst>
                <p:tags r:id="rId69"/>
              </p:custDataLst>
            </p:nvPr>
          </p:nvSpPr>
          <p:spPr bwMode="auto">
            <a:xfrm>
              <a:off x="7740654" y="29471938"/>
              <a:ext cx="60325" cy="130174"/>
            </a:xfrm>
            <a:custGeom>
              <a:avLst/>
              <a:gdLst>
                <a:gd name="T0" fmla="*/ 102 w 165"/>
                <a:gd name="T1" fmla="*/ 13 h 332"/>
                <a:gd name="T2" fmla="*/ 91 w 165"/>
                <a:gd name="T3" fmla="*/ 0 h 332"/>
                <a:gd name="T4" fmla="*/ 0 w 165"/>
                <a:gd name="T5" fmla="*/ 32 h 332"/>
                <a:gd name="T6" fmla="*/ 0 w 165"/>
                <a:gd name="T7" fmla="*/ 47 h 332"/>
                <a:gd name="T8" fmla="*/ 65 w 165"/>
                <a:gd name="T9" fmla="*/ 34 h 332"/>
                <a:gd name="T10" fmla="*/ 65 w 165"/>
                <a:gd name="T11" fmla="*/ 292 h 332"/>
                <a:gd name="T12" fmla="*/ 19 w 165"/>
                <a:gd name="T13" fmla="*/ 316 h 332"/>
                <a:gd name="T14" fmla="*/ 3 w 165"/>
                <a:gd name="T15" fmla="*/ 316 h 332"/>
                <a:gd name="T16" fmla="*/ 3 w 165"/>
                <a:gd name="T17" fmla="*/ 332 h 332"/>
                <a:gd name="T18" fmla="*/ 84 w 165"/>
                <a:gd name="T19" fmla="*/ 330 h 332"/>
                <a:gd name="T20" fmla="*/ 165 w 165"/>
                <a:gd name="T21" fmla="*/ 332 h 332"/>
                <a:gd name="T22" fmla="*/ 165 w 165"/>
                <a:gd name="T23" fmla="*/ 316 h 332"/>
                <a:gd name="T24" fmla="*/ 149 w 165"/>
                <a:gd name="T25" fmla="*/ 316 h 332"/>
                <a:gd name="T26" fmla="*/ 102 w 165"/>
                <a:gd name="T27" fmla="*/ 292 h 332"/>
                <a:gd name="T28" fmla="*/ 102 w 165"/>
                <a:gd name="T29" fmla="*/ 13 h 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65" h="332">
                  <a:moveTo>
                    <a:pt x="102" y="13"/>
                  </a:moveTo>
                  <a:cubicBezTo>
                    <a:pt x="102" y="1"/>
                    <a:pt x="102" y="0"/>
                    <a:pt x="91" y="0"/>
                  </a:cubicBezTo>
                  <a:cubicBezTo>
                    <a:pt x="60" y="32"/>
                    <a:pt x="16" y="32"/>
                    <a:pt x="0" y="32"/>
                  </a:cubicBezTo>
                  <a:lnTo>
                    <a:pt x="0" y="47"/>
                  </a:lnTo>
                  <a:cubicBezTo>
                    <a:pt x="10" y="47"/>
                    <a:pt x="39" y="47"/>
                    <a:pt x="65" y="34"/>
                  </a:cubicBezTo>
                  <a:lnTo>
                    <a:pt x="65" y="292"/>
                  </a:lnTo>
                  <a:cubicBezTo>
                    <a:pt x="65" y="310"/>
                    <a:pt x="64" y="316"/>
                    <a:pt x="19" y="316"/>
                  </a:cubicBezTo>
                  <a:lnTo>
                    <a:pt x="3" y="316"/>
                  </a:lnTo>
                  <a:lnTo>
                    <a:pt x="3" y="332"/>
                  </a:lnTo>
                  <a:cubicBezTo>
                    <a:pt x="21" y="330"/>
                    <a:pt x="64" y="330"/>
                    <a:pt x="84" y="330"/>
                  </a:cubicBezTo>
                  <a:cubicBezTo>
                    <a:pt x="104" y="330"/>
                    <a:pt x="147" y="330"/>
                    <a:pt x="165" y="332"/>
                  </a:cubicBezTo>
                  <a:lnTo>
                    <a:pt x="165" y="316"/>
                  </a:lnTo>
                  <a:lnTo>
                    <a:pt x="149" y="316"/>
                  </a:lnTo>
                  <a:cubicBezTo>
                    <a:pt x="104" y="316"/>
                    <a:pt x="102" y="311"/>
                    <a:pt x="102" y="292"/>
                  </a:cubicBezTo>
                  <a:lnTo>
                    <a:pt x="102" y="13"/>
                  </a:lnTo>
                </a:path>
              </a:pathLst>
            </a:custGeom>
            <a:solidFill>
              <a:srgbClr val="000000"/>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5" name="Freeform 15 1"/>
            <p:cNvSpPr>
              <a:spLocks/>
            </p:cNvSpPr>
            <p:nvPr>
              <p:custDataLst>
                <p:tags r:id="rId70"/>
              </p:custDataLst>
            </p:nvPr>
          </p:nvSpPr>
          <p:spPr bwMode="auto">
            <a:xfrm>
              <a:off x="7824792" y="29456063"/>
              <a:ext cx="39688" cy="193674"/>
            </a:xfrm>
            <a:custGeom>
              <a:avLst/>
              <a:gdLst>
                <a:gd name="T0" fmla="*/ 109 w 111"/>
                <a:gd name="T1" fmla="*/ 258 h 498"/>
                <a:gd name="T2" fmla="*/ 111 w 111"/>
                <a:gd name="T3" fmla="*/ 249 h 498"/>
                <a:gd name="T4" fmla="*/ 109 w 111"/>
                <a:gd name="T5" fmla="*/ 241 h 498"/>
                <a:gd name="T6" fmla="*/ 22 w 111"/>
                <a:gd name="T7" fmla="*/ 11 h 498"/>
                <a:gd name="T8" fmla="*/ 10 w 111"/>
                <a:gd name="T9" fmla="*/ 0 h 498"/>
                <a:gd name="T10" fmla="*/ 0 w 111"/>
                <a:gd name="T11" fmla="*/ 10 h 498"/>
                <a:gd name="T12" fmla="*/ 3 w 111"/>
                <a:gd name="T13" fmla="*/ 18 h 498"/>
                <a:gd name="T14" fmla="*/ 91 w 111"/>
                <a:gd name="T15" fmla="*/ 249 h 498"/>
                <a:gd name="T16" fmla="*/ 3 w 111"/>
                <a:gd name="T17" fmla="*/ 479 h 498"/>
                <a:gd name="T18" fmla="*/ 0 w 111"/>
                <a:gd name="T19" fmla="*/ 488 h 498"/>
                <a:gd name="T20" fmla="*/ 10 w 111"/>
                <a:gd name="T21" fmla="*/ 498 h 498"/>
                <a:gd name="T22" fmla="*/ 21 w 111"/>
                <a:gd name="T23" fmla="*/ 488 h 498"/>
                <a:gd name="T24" fmla="*/ 109 w 111"/>
                <a:gd name="T25" fmla="*/ 258 h 4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 h="498">
                  <a:moveTo>
                    <a:pt x="109" y="258"/>
                  </a:moveTo>
                  <a:cubicBezTo>
                    <a:pt x="111" y="252"/>
                    <a:pt x="111" y="251"/>
                    <a:pt x="111" y="249"/>
                  </a:cubicBezTo>
                  <a:cubicBezTo>
                    <a:pt x="111" y="248"/>
                    <a:pt x="111" y="247"/>
                    <a:pt x="109" y="241"/>
                  </a:cubicBezTo>
                  <a:lnTo>
                    <a:pt x="22" y="11"/>
                  </a:lnTo>
                  <a:cubicBezTo>
                    <a:pt x="19" y="3"/>
                    <a:pt x="16" y="0"/>
                    <a:pt x="10" y="0"/>
                  </a:cubicBezTo>
                  <a:cubicBezTo>
                    <a:pt x="5" y="0"/>
                    <a:pt x="0" y="4"/>
                    <a:pt x="0" y="10"/>
                  </a:cubicBezTo>
                  <a:cubicBezTo>
                    <a:pt x="0" y="11"/>
                    <a:pt x="0" y="12"/>
                    <a:pt x="3" y="18"/>
                  </a:cubicBezTo>
                  <a:lnTo>
                    <a:pt x="91" y="249"/>
                  </a:lnTo>
                  <a:lnTo>
                    <a:pt x="3" y="479"/>
                  </a:lnTo>
                  <a:cubicBezTo>
                    <a:pt x="0" y="485"/>
                    <a:pt x="0" y="486"/>
                    <a:pt x="0" y="488"/>
                  </a:cubicBezTo>
                  <a:cubicBezTo>
                    <a:pt x="0" y="494"/>
                    <a:pt x="5" y="498"/>
                    <a:pt x="10" y="498"/>
                  </a:cubicBezTo>
                  <a:cubicBezTo>
                    <a:pt x="17" y="498"/>
                    <a:pt x="19" y="493"/>
                    <a:pt x="21" y="488"/>
                  </a:cubicBezTo>
                  <a:lnTo>
                    <a:pt x="109" y="258"/>
                  </a:lnTo>
                </a:path>
              </a:pathLst>
            </a:custGeom>
            <a:solidFill>
              <a:srgbClr val="000000"/>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299" name="Group 298"/>
          <p:cNvGrpSpPr>
            <a:grpSpLocks noChangeAspect="1"/>
          </p:cNvGrpSpPr>
          <p:nvPr>
            <p:custDataLst>
              <p:tags r:id="rId8"/>
            </p:custDataLst>
          </p:nvPr>
        </p:nvGrpSpPr>
        <p:grpSpPr>
          <a:xfrm>
            <a:off x="10272886" y="29597350"/>
            <a:ext cx="874713" cy="195263"/>
            <a:chOff x="10374318" y="29786263"/>
            <a:chExt cx="874713" cy="195263"/>
          </a:xfrm>
        </p:grpSpPr>
        <p:sp>
          <p:nvSpPr>
            <p:cNvPr id="288" name="Freeform 40"/>
            <p:cNvSpPr>
              <a:spLocks/>
            </p:cNvSpPr>
            <p:nvPr>
              <p:custDataLst>
                <p:tags r:id="rId53"/>
              </p:custDataLst>
            </p:nvPr>
          </p:nvSpPr>
          <p:spPr bwMode="auto">
            <a:xfrm>
              <a:off x="10374318" y="29786263"/>
              <a:ext cx="6350" cy="195263"/>
            </a:xfrm>
            <a:custGeom>
              <a:avLst/>
              <a:gdLst>
                <a:gd name="T0" fmla="*/ 20 w 20"/>
                <a:gd name="T1" fmla="*/ 18 h 499"/>
                <a:gd name="T2" fmla="*/ 10 w 20"/>
                <a:gd name="T3" fmla="*/ 0 h 499"/>
                <a:gd name="T4" fmla="*/ 0 w 20"/>
                <a:gd name="T5" fmla="*/ 18 h 499"/>
                <a:gd name="T6" fmla="*/ 0 w 20"/>
                <a:gd name="T7" fmla="*/ 481 h 499"/>
                <a:gd name="T8" fmla="*/ 10 w 20"/>
                <a:gd name="T9" fmla="*/ 499 h 499"/>
                <a:gd name="T10" fmla="*/ 20 w 20"/>
                <a:gd name="T11" fmla="*/ 481 h 499"/>
                <a:gd name="T12" fmla="*/ 20 w 20"/>
                <a:gd name="T13" fmla="*/ 18 h 499"/>
              </a:gdLst>
              <a:ahLst/>
              <a:cxnLst>
                <a:cxn ang="0">
                  <a:pos x="T0" y="T1"/>
                </a:cxn>
                <a:cxn ang="0">
                  <a:pos x="T2" y="T3"/>
                </a:cxn>
                <a:cxn ang="0">
                  <a:pos x="T4" y="T5"/>
                </a:cxn>
                <a:cxn ang="0">
                  <a:pos x="T6" y="T7"/>
                </a:cxn>
                <a:cxn ang="0">
                  <a:pos x="T8" y="T9"/>
                </a:cxn>
                <a:cxn ang="0">
                  <a:pos x="T10" y="T11"/>
                </a:cxn>
                <a:cxn ang="0">
                  <a:pos x="T12" y="T13"/>
                </a:cxn>
              </a:cxnLst>
              <a:rect l="0" t="0" r="r" b="b"/>
              <a:pathLst>
                <a:path w="20" h="499">
                  <a:moveTo>
                    <a:pt x="20" y="18"/>
                  </a:moveTo>
                  <a:cubicBezTo>
                    <a:pt x="20" y="9"/>
                    <a:pt x="20" y="0"/>
                    <a:pt x="10" y="0"/>
                  </a:cubicBezTo>
                  <a:cubicBezTo>
                    <a:pt x="0" y="0"/>
                    <a:pt x="0" y="9"/>
                    <a:pt x="0" y="18"/>
                  </a:cubicBezTo>
                  <a:lnTo>
                    <a:pt x="0" y="481"/>
                  </a:lnTo>
                  <a:cubicBezTo>
                    <a:pt x="0" y="490"/>
                    <a:pt x="0" y="499"/>
                    <a:pt x="10" y="499"/>
                  </a:cubicBezTo>
                  <a:cubicBezTo>
                    <a:pt x="20" y="499"/>
                    <a:pt x="20" y="490"/>
                    <a:pt x="20" y="481"/>
                  </a:cubicBezTo>
                  <a:lnTo>
                    <a:pt x="20" y="18"/>
                  </a:lnTo>
                </a:path>
              </a:pathLst>
            </a:custGeom>
            <a:solidFill>
              <a:srgbClr val="000000"/>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9" name="Freeform 41"/>
            <p:cNvSpPr>
              <a:spLocks/>
            </p:cNvSpPr>
            <p:nvPr>
              <p:custDataLst>
                <p:tags r:id="rId54"/>
              </p:custDataLst>
            </p:nvPr>
          </p:nvSpPr>
          <p:spPr bwMode="auto">
            <a:xfrm>
              <a:off x="10412418" y="29818013"/>
              <a:ext cx="119063" cy="131763"/>
            </a:xfrm>
            <a:custGeom>
              <a:avLst/>
              <a:gdLst>
                <a:gd name="T0" fmla="*/ 176 w 332"/>
                <a:gd name="T1" fmla="*/ 176 h 332"/>
                <a:gd name="T2" fmla="*/ 315 w 332"/>
                <a:gd name="T3" fmla="*/ 176 h 332"/>
                <a:gd name="T4" fmla="*/ 332 w 332"/>
                <a:gd name="T5" fmla="*/ 166 h 332"/>
                <a:gd name="T6" fmla="*/ 315 w 332"/>
                <a:gd name="T7" fmla="*/ 156 h 332"/>
                <a:gd name="T8" fmla="*/ 176 w 332"/>
                <a:gd name="T9" fmla="*/ 156 h 332"/>
                <a:gd name="T10" fmla="*/ 176 w 332"/>
                <a:gd name="T11" fmla="*/ 17 h 332"/>
                <a:gd name="T12" fmla="*/ 166 w 332"/>
                <a:gd name="T13" fmla="*/ 0 h 332"/>
                <a:gd name="T14" fmla="*/ 156 w 332"/>
                <a:gd name="T15" fmla="*/ 17 h 332"/>
                <a:gd name="T16" fmla="*/ 156 w 332"/>
                <a:gd name="T17" fmla="*/ 156 h 332"/>
                <a:gd name="T18" fmla="*/ 17 w 332"/>
                <a:gd name="T19" fmla="*/ 156 h 332"/>
                <a:gd name="T20" fmla="*/ 0 w 332"/>
                <a:gd name="T21" fmla="*/ 166 h 332"/>
                <a:gd name="T22" fmla="*/ 17 w 332"/>
                <a:gd name="T23" fmla="*/ 176 h 332"/>
                <a:gd name="T24" fmla="*/ 156 w 332"/>
                <a:gd name="T25" fmla="*/ 176 h 332"/>
                <a:gd name="T26" fmla="*/ 156 w 332"/>
                <a:gd name="T27" fmla="*/ 316 h 332"/>
                <a:gd name="T28" fmla="*/ 166 w 332"/>
                <a:gd name="T29" fmla="*/ 332 h 332"/>
                <a:gd name="T30" fmla="*/ 176 w 332"/>
                <a:gd name="T31" fmla="*/ 316 h 332"/>
                <a:gd name="T32" fmla="*/ 176 w 332"/>
                <a:gd name="T33" fmla="*/ 176 h 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32" h="332">
                  <a:moveTo>
                    <a:pt x="176" y="176"/>
                  </a:moveTo>
                  <a:lnTo>
                    <a:pt x="315" y="176"/>
                  </a:lnTo>
                  <a:cubicBezTo>
                    <a:pt x="322" y="176"/>
                    <a:pt x="332" y="176"/>
                    <a:pt x="332" y="166"/>
                  </a:cubicBezTo>
                  <a:cubicBezTo>
                    <a:pt x="332" y="156"/>
                    <a:pt x="322" y="156"/>
                    <a:pt x="315" y="156"/>
                  </a:cubicBezTo>
                  <a:lnTo>
                    <a:pt x="176" y="156"/>
                  </a:lnTo>
                  <a:lnTo>
                    <a:pt x="176" y="17"/>
                  </a:lnTo>
                  <a:cubicBezTo>
                    <a:pt x="176" y="10"/>
                    <a:pt x="176" y="0"/>
                    <a:pt x="166" y="0"/>
                  </a:cubicBezTo>
                  <a:cubicBezTo>
                    <a:pt x="156" y="0"/>
                    <a:pt x="156" y="10"/>
                    <a:pt x="156" y="17"/>
                  </a:cubicBezTo>
                  <a:lnTo>
                    <a:pt x="156" y="156"/>
                  </a:lnTo>
                  <a:lnTo>
                    <a:pt x="17" y="156"/>
                  </a:lnTo>
                  <a:cubicBezTo>
                    <a:pt x="10" y="156"/>
                    <a:pt x="0" y="156"/>
                    <a:pt x="0" y="166"/>
                  </a:cubicBezTo>
                  <a:cubicBezTo>
                    <a:pt x="0" y="176"/>
                    <a:pt x="10" y="176"/>
                    <a:pt x="17" y="176"/>
                  </a:cubicBezTo>
                  <a:lnTo>
                    <a:pt x="156" y="176"/>
                  </a:lnTo>
                  <a:lnTo>
                    <a:pt x="156" y="316"/>
                  </a:lnTo>
                  <a:cubicBezTo>
                    <a:pt x="156" y="323"/>
                    <a:pt x="156" y="332"/>
                    <a:pt x="166" y="332"/>
                  </a:cubicBezTo>
                  <a:cubicBezTo>
                    <a:pt x="176" y="332"/>
                    <a:pt x="176" y="323"/>
                    <a:pt x="176" y="316"/>
                  </a:cubicBezTo>
                  <a:lnTo>
                    <a:pt x="176" y="176"/>
                  </a:lnTo>
                </a:path>
              </a:pathLst>
            </a:custGeom>
            <a:solidFill>
              <a:srgbClr val="000000"/>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0" name="Freeform 42"/>
            <p:cNvSpPr>
              <a:spLocks/>
            </p:cNvSpPr>
            <p:nvPr>
              <p:custDataLst>
                <p:tags r:id="rId55"/>
              </p:custDataLst>
            </p:nvPr>
          </p:nvSpPr>
          <p:spPr bwMode="auto">
            <a:xfrm>
              <a:off x="10558468" y="29802138"/>
              <a:ext cx="58738" cy="130175"/>
            </a:xfrm>
            <a:custGeom>
              <a:avLst/>
              <a:gdLst>
                <a:gd name="T0" fmla="*/ 102 w 165"/>
                <a:gd name="T1" fmla="*/ 13 h 332"/>
                <a:gd name="T2" fmla="*/ 91 w 165"/>
                <a:gd name="T3" fmla="*/ 0 h 332"/>
                <a:gd name="T4" fmla="*/ 0 w 165"/>
                <a:gd name="T5" fmla="*/ 32 h 332"/>
                <a:gd name="T6" fmla="*/ 0 w 165"/>
                <a:gd name="T7" fmla="*/ 47 h 332"/>
                <a:gd name="T8" fmla="*/ 66 w 165"/>
                <a:gd name="T9" fmla="*/ 34 h 332"/>
                <a:gd name="T10" fmla="*/ 66 w 165"/>
                <a:gd name="T11" fmla="*/ 293 h 332"/>
                <a:gd name="T12" fmla="*/ 19 w 165"/>
                <a:gd name="T13" fmla="*/ 317 h 332"/>
                <a:gd name="T14" fmla="*/ 3 w 165"/>
                <a:gd name="T15" fmla="*/ 317 h 332"/>
                <a:gd name="T16" fmla="*/ 3 w 165"/>
                <a:gd name="T17" fmla="*/ 332 h 332"/>
                <a:gd name="T18" fmla="*/ 84 w 165"/>
                <a:gd name="T19" fmla="*/ 331 h 332"/>
                <a:gd name="T20" fmla="*/ 165 w 165"/>
                <a:gd name="T21" fmla="*/ 332 h 332"/>
                <a:gd name="T22" fmla="*/ 165 w 165"/>
                <a:gd name="T23" fmla="*/ 317 h 332"/>
                <a:gd name="T24" fmla="*/ 149 w 165"/>
                <a:gd name="T25" fmla="*/ 317 h 332"/>
                <a:gd name="T26" fmla="*/ 102 w 165"/>
                <a:gd name="T27" fmla="*/ 293 h 332"/>
                <a:gd name="T28" fmla="*/ 102 w 165"/>
                <a:gd name="T29" fmla="*/ 13 h 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65" h="332">
                  <a:moveTo>
                    <a:pt x="102" y="13"/>
                  </a:moveTo>
                  <a:cubicBezTo>
                    <a:pt x="102" y="1"/>
                    <a:pt x="102" y="0"/>
                    <a:pt x="91" y="0"/>
                  </a:cubicBezTo>
                  <a:cubicBezTo>
                    <a:pt x="60" y="32"/>
                    <a:pt x="16" y="32"/>
                    <a:pt x="0" y="32"/>
                  </a:cubicBezTo>
                  <a:lnTo>
                    <a:pt x="0" y="47"/>
                  </a:lnTo>
                  <a:cubicBezTo>
                    <a:pt x="10" y="47"/>
                    <a:pt x="40" y="47"/>
                    <a:pt x="66" y="34"/>
                  </a:cubicBezTo>
                  <a:lnTo>
                    <a:pt x="66" y="293"/>
                  </a:lnTo>
                  <a:cubicBezTo>
                    <a:pt x="66" y="311"/>
                    <a:pt x="64" y="317"/>
                    <a:pt x="19" y="317"/>
                  </a:cubicBezTo>
                  <a:lnTo>
                    <a:pt x="3" y="317"/>
                  </a:lnTo>
                  <a:lnTo>
                    <a:pt x="3" y="332"/>
                  </a:lnTo>
                  <a:cubicBezTo>
                    <a:pt x="21" y="331"/>
                    <a:pt x="64" y="331"/>
                    <a:pt x="84" y="331"/>
                  </a:cubicBezTo>
                  <a:cubicBezTo>
                    <a:pt x="104" y="331"/>
                    <a:pt x="147" y="331"/>
                    <a:pt x="165" y="332"/>
                  </a:cubicBezTo>
                  <a:lnTo>
                    <a:pt x="165" y="317"/>
                  </a:lnTo>
                  <a:lnTo>
                    <a:pt x="149" y="317"/>
                  </a:lnTo>
                  <a:cubicBezTo>
                    <a:pt x="104" y="317"/>
                    <a:pt x="102" y="311"/>
                    <a:pt x="102" y="293"/>
                  </a:cubicBezTo>
                  <a:lnTo>
                    <a:pt x="102" y="13"/>
                  </a:lnTo>
                </a:path>
              </a:pathLst>
            </a:custGeom>
            <a:solidFill>
              <a:srgbClr val="000000"/>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1" name="Freeform 43"/>
            <p:cNvSpPr>
              <a:spLocks/>
            </p:cNvSpPr>
            <p:nvPr>
              <p:custDataLst>
                <p:tags r:id="rId56"/>
              </p:custDataLst>
            </p:nvPr>
          </p:nvSpPr>
          <p:spPr bwMode="auto">
            <a:xfrm>
              <a:off x="10641018" y="29786263"/>
              <a:ext cx="41275" cy="195263"/>
            </a:xfrm>
            <a:custGeom>
              <a:avLst/>
              <a:gdLst>
                <a:gd name="T0" fmla="*/ 109 w 112"/>
                <a:gd name="T1" fmla="*/ 258 h 499"/>
                <a:gd name="T2" fmla="*/ 112 w 112"/>
                <a:gd name="T3" fmla="*/ 249 h 499"/>
                <a:gd name="T4" fmla="*/ 109 w 112"/>
                <a:gd name="T5" fmla="*/ 241 h 499"/>
                <a:gd name="T6" fmla="*/ 22 w 112"/>
                <a:gd name="T7" fmla="*/ 12 h 499"/>
                <a:gd name="T8" fmla="*/ 10 w 112"/>
                <a:gd name="T9" fmla="*/ 0 h 499"/>
                <a:gd name="T10" fmla="*/ 0 w 112"/>
                <a:gd name="T11" fmla="*/ 10 h 499"/>
                <a:gd name="T12" fmla="*/ 3 w 112"/>
                <a:gd name="T13" fmla="*/ 18 h 499"/>
                <a:gd name="T14" fmla="*/ 91 w 112"/>
                <a:gd name="T15" fmla="*/ 249 h 499"/>
                <a:gd name="T16" fmla="*/ 3 w 112"/>
                <a:gd name="T17" fmla="*/ 480 h 499"/>
                <a:gd name="T18" fmla="*/ 0 w 112"/>
                <a:gd name="T19" fmla="*/ 489 h 499"/>
                <a:gd name="T20" fmla="*/ 10 w 112"/>
                <a:gd name="T21" fmla="*/ 499 h 499"/>
                <a:gd name="T22" fmla="*/ 21 w 112"/>
                <a:gd name="T23" fmla="*/ 489 h 499"/>
                <a:gd name="T24" fmla="*/ 109 w 112"/>
                <a:gd name="T25" fmla="*/ 258 h 4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2" h="499">
                  <a:moveTo>
                    <a:pt x="109" y="258"/>
                  </a:moveTo>
                  <a:cubicBezTo>
                    <a:pt x="112" y="252"/>
                    <a:pt x="112" y="251"/>
                    <a:pt x="112" y="249"/>
                  </a:cubicBezTo>
                  <a:cubicBezTo>
                    <a:pt x="112" y="248"/>
                    <a:pt x="112" y="247"/>
                    <a:pt x="109" y="241"/>
                  </a:cubicBezTo>
                  <a:lnTo>
                    <a:pt x="22" y="12"/>
                  </a:lnTo>
                  <a:cubicBezTo>
                    <a:pt x="19" y="3"/>
                    <a:pt x="16" y="0"/>
                    <a:pt x="10" y="0"/>
                  </a:cubicBezTo>
                  <a:cubicBezTo>
                    <a:pt x="5" y="0"/>
                    <a:pt x="0" y="5"/>
                    <a:pt x="0" y="10"/>
                  </a:cubicBezTo>
                  <a:cubicBezTo>
                    <a:pt x="0" y="12"/>
                    <a:pt x="0" y="13"/>
                    <a:pt x="3" y="18"/>
                  </a:cubicBezTo>
                  <a:lnTo>
                    <a:pt x="91" y="249"/>
                  </a:lnTo>
                  <a:lnTo>
                    <a:pt x="3" y="480"/>
                  </a:lnTo>
                  <a:cubicBezTo>
                    <a:pt x="0" y="485"/>
                    <a:pt x="0" y="486"/>
                    <a:pt x="0" y="489"/>
                  </a:cubicBezTo>
                  <a:cubicBezTo>
                    <a:pt x="0" y="494"/>
                    <a:pt x="5" y="499"/>
                    <a:pt x="10" y="499"/>
                  </a:cubicBezTo>
                  <a:cubicBezTo>
                    <a:pt x="17" y="499"/>
                    <a:pt x="19" y="494"/>
                    <a:pt x="21" y="489"/>
                  </a:cubicBezTo>
                  <a:lnTo>
                    <a:pt x="109" y="258"/>
                  </a:lnTo>
                </a:path>
              </a:pathLst>
            </a:custGeom>
            <a:solidFill>
              <a:srgbClr val="000000"/>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2" name="Freeform 44"/>
            <p:cNvSpPr>
              <a:spLocks/>
            </p:cNvSpPr>
            <p:nvPr>
              <p:custDataLst>
                <p:tags r:id="rId57"/>
              </p:custDataLst>
            </p:nvPr>
          </p:nvSpPr>
          <p:spPr bwMode="auto">
            <a:xfrm>
              <a:off x="10752143" y="29818013"/>
              <a:ext cx="119063" cy="131763"/>
            </a:xfrm>
            <a:custGeom>
              <a:avLst/>
              <a:gdLst>
                <a:gd name="T0" fmla="*/ 176 w 331"/>
                <a:gd name="T1" fmla="*/ 176 h 332"/>
                <a:gd name="T2" fmla="*/ 315 w 331"/>
                <a:gd name="T3" fmla="*/ 176 h 332"/>
                <a:gd name="T4" fmla="*/ 331 w 331"/>
                <a:gd name="T5" fmla="*/ 166 h 332"/>
                <a:gd name="T6" fmla="*/ 315 w 331"/>
                <a:gd name="T7" fmla="*/ 156 h 332"/>
                <a:gd name="T8" fmla="*/ 176 w 331"/>
                <a:gd name="T9" fmla="*/ 156 h 332"/>
                <a:gd name="T10" fmla="*/ 176 w 331"/>
                <a:gd name="T11" fmla="*/ 17 h 332"/>
                <a:gd name="T12" fmla="*/ 166 w 331"/>
                <a:gd name="T13" fmla="*/ 0 h 332"/>
                <a:gd name="T14" fmla="*/ 156 w 331"/>
                <a:gd name="T15" fmla="*/ 17 h 332"/>
                <a:gd name="T16" fmla="*/ 156 w 331"/>
                <a:gd name="T17" fmla="*/ 156 h 332"/>
                <a:gd name="T18" fmla="*/ 16 w 331"/>
                <a:gd name="T19" fmla="*/ 156 h 332"/>
                <a:gd name="T20" fmla="*/ 0 w 331"/>
                <a:gd name="T21" fmla="*/ 166 h 332"/>
                <a:gd name="T22" fmla="*/ 16 w 331"/>
                <a:gd name="T23" fmla="*/ 176 h 332"/>
                <a:gd name="T24" fmla="*/ 156 w 331"/>
                <a:gd name="T25" fmla="*/ 176 h 332"/>
                <a:gd name="T26" fmla="*/ 156 w 331"/>
                <a:gd name="T27" fmla="*/ 316 h 332"/>
                <a:gd name="T28" fmla="*/ 166 w 331"/>
                <a:gd name="T29" fmla="*/ 332 h 332"/>
                <a:gd name="T30" fmla="*/ 176 w 331"/>
                <a:gd name="T31" fmla="*/ 316 h 332"/>
                <a:gd name="T32" fmla="*/ 176 w 331"/>
                <a:gd name="T33" fmla="*/ 176 h 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31" h="332">
                  <a:moveTo>
                    <a:pt x="176" y="176"/>
                  </a:moveTo>
                  <a:lnTo>
                    <a:pt x="315" y="176"/>
                  </a:lnTo>
                  <a:cubicBezTo>
                    <a:pt x="322" y="176"/>
                    <a:pt x="331" y="176"/>
                    <a:pt x="331" y="166"/>
                  </a:cubicBezTo>
                  <a:cubicBezTo>
                    <a:pt x="331" y="156"/>
                    <a:pt x="322" y="156"/>
                    <a:pt x="315" y="156"/>
                  </a:cubicBezTo>
                  <a:lnTo>
                    <a:pt x="176" y="156"/>
                  </a:lnTo>
                  <a:lnTo>
                    <a:pt x="176" y="17"/>
                  </a:lnTo>
                  <a:cubicBezTo>
                    <a:pt x="176" y="10"/>
                    <a:pt x="176" y="0"/>
                    <a:pt x="166" y="0"/>
                  </a:cubicBezTo>
                  <a:cubicBezTo>
                    <a:pt x="156" y="0"/>
                    <a:pt x="156" y="10"/>
                    <a:pt x="156" y="17"/>
                  </a:cubicBezTo>
                  <a:lnTo>
                    <a:pt x="156" y="156"/>
                  </a:lnTo>
                  <a:lnTo>
                    <a:pt x="16" y="156"/>
                  </a:lnTo>
                  <a:cubicBezTo>
                    <a:pt x="9" y="156"/>
                    <a:pt x="0" y="156"/>
                    <a:pt x="0" y="166"/>
                  </a:cubicBezTo>
                  <a:cubicBezTo>
                    <a:pt x="0" y="176"/>
                    <a:pt x="9" y="176"/>
                    <a:pt x="16" y="176"/>
                  </a:cubicBezTo>
                  <a:lnTo>
                    <a:pt x="156" y="176"/>
                  </a:lnTo>
                  <a:lnTo>
                    <a:pt x="156" y="316"/>
                  </a:lnTo>
                  <a:cubicBezTo>
                    <a:pt x="156" y="323"/>
                    <a:pt x="156" y="332"/>
                    <a:pt x="166" y="332"/>
                  </a:cubicBezTo>
                  <a:cubicBezTo>
                    <a:pt x="176" y="332"/>
                    <a:pt x="176" y="323"/>
                    <a:pt x="176" y="316"/>
                  </a:cubicBezTo>
                  <a:lnTo>
                    <a:pt x="176" y="176"/>
                  </a:lnTo>
                </a:path>
              </a:pathLst>
            </a:custGeom>
            <a:solidFill>
              <a:srgbClr val="000000"/>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4" name="Freeform 45"/>
            <p:cNvSpPr>
              <a:spLocks/>
            </p:cNvSpPr>
            <p:nvPr>
              <p:custDataLst>
                <p:tags r:id="rId58"/>
              </p:custDataLst>
            </p:nvPr>
          </p:nvSpPr>
          <p:spPr bwMode="auto">
            <a:xfrm>
              <a:off x="10942643" y="29786263"/>
              <a:ext cx="6350" cy="195263"/>
            </a:xfrm>
            <a:custGeom>
              <a:avLst/>
              <a:gdLst>
                <a:gd name="T0" fmla="*/ 20 w 20"/>
                <a:gd name="T1" fmla="*/ 18 h 499"/>
                <a:gd name="T2" fmla="*/ 10 w 20"/>
                <a:gd name="T3" fmla="*/ 0 h 499"/>
                <a:gd name="T4" fmla="*/ 0 w 20"/>
                <a:gd name="T5" fmla="*/ 18 h 499"/>
                <a:gd name="T6" fmla="*/ 0 w 20"/>
                <a:gd name="T7" fmla="*/ 481 h 499"/>
                <a:gd name="T8" fmla="*/ 10 w 20"/>
                <a:gd name="T9" fmla="*/ 499 h 499"/>
                <a:gd name="T10" fmla="*/ 20 w 20"/>
                <a:gd name="T11" fmla="*/ 481 h 499"/>
                <a:gd name="T12" fmla="*/ 20 w 20"/>
                <a:gd name="T13" fmla="*/ 18 h 499"/>
              </a:gdLst>
              <a:ahLst/>
              <a:cxnLst>
                <a:cxn ang="0">
                  <a:pos x="T0" y="T1"/>
                </a:cxn>
                <a:cxn ang="0">
                  <a:pos x="T2" y="T3"/>
                </a:cxn>
                <a:cxn ang="0">
                  <a:pos x="T4" y="T5"/>
                </a:cxn>
                <a:cxn ang="0">
                  <a:pos x="T6" y="T7"/>
                </a:cxn>
                <a:cxn ang="0">
                  <a:pos x="T8" y="T9"/>
                </a:cxn>
                <a:cxn ang="0">
                  <a:pos x="T10" y="T11"/>
                </a:cxn>
                <a:cxn ang="0">
                  <a:pos x="T12" y="T13"/>
                </a:cxn>
              </a:cxnLst>
              <a:rect l="0" t="0" r="r" b="b"/>
              <a:pathLst>
                <a:path w="20" h="499">
                  <a:moveTo>
                    <a:pt x="20" y="18"/>
                  </a:moveTo>
                  <a:cubicBezTo>
                    <a:pt x="20" y="9"/>
                    <a:pt x="20" y="0"/>
                    <a:pt x="10" y="0"/>
                  </a:cubicBezTo>
                  <a:cubicBezTo>
                    <a:pt x="0" y="0"/>
                    <a:pt x="0" y="9"/>
                    <a:pt x="0" y="18"/>
                  </a:cubicBezTo>
                  <a:lnTo>
                    <a:pt x="0" y="481"/>
                  </a:lnTo>
                  <a:cubicBezTo>
                    <a:pt x="0" y="490"/>
                    <a:pt x="0" y="499"/>
                    <a:pt x="10" y="499"/>
                  </a:cubicBezTo>
                  <a:cubicBezTo>
                    <a:pt x="20" y="499"/>
                    <a:pt x="20" y="490"/>
                    <a:pt x="20" y="481"/>
                  </a:cubicBezTo>
                  <a:lnTo>
                    <a:pt x="20" y="18"/>
                  </a:lnTo>
                </a:path>
              </a:pathLst>
            </a:custGeom>
            <a:solidFill>
              <a:srgbClr val="000000"/>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5" name="Freeform 46"/>
            <p:cNvSpPr>
              <a:spLocks/>
            </p:cNvSpPr>
            <p:nvPr>
              <p:custDataLst>
                <p:tags r:id="rId59"/>
              </p:custDataLst>
            </p:nvPr>
          </p:nvSpPr>
          <p:spPr bwMode="auto">
            <a:xfrm>
              <a:off x="10985506" y="29879926"/>
              <a:ext cx="109538" cy="7938"/>
            </a:xfrm>
            <a:custGeom>
              <a:avLst/>
              <a:gdLst>
                <a:gd name="T0" fmla="*/ 287 w 304"/>
                <a:gd name="T1" fmla="*/ 20 h 20"/>
                <a:gd name="T2" fmla="*/ 304 w 304"/>
                <a:gd name="T3" fmla="*/ 10 h 20"/>
                <a:gd name="T4" fmla="*/ 287 w 304"/>
                <a:gd name="T5" fmla="*/ 0 h 20"/>
                <a:gd name="T6" fmla="*/ 17 w 304"/>
                <a:gd name="T7" fmla="*/ 0 h 20"/>
                <a:gd name="T8" fmla="*/ 0 w 304"/>
                <a:gd name="T9" fmla="*/ 10 h 20"/>
                <a:gd name="T10" fmla="*/ 17 w 304"/>
                <a:gd name="T11" fmla="*/ 20 h 20"/>
                <a:gd name="T12" fmla="*/ 287 w 304"/>
                <a:gd name="T13" fmla="*/ 20 h 20"/>
              </a:gdLst>
              <a:ahLst/>
              <a:cxnLst>
                <a:cxn ang="0">
                  <a:pos x="T0" y="T1"/>
                </a:cxn>
                <a:cxn ang="0">
                  <a:pos x="T2" y="T3"/>
                </a:cxn>
                <a:cxn ang="0">
                  <a:pos x="T4" y="T5"/>
                </a:cxn>
                <a:cxn ang="0">
                  <a:pos x="T6" y="T7"/>
                </a:cxn>
                <a:cxn ang="0">
                  <a:pos x="T8" y="T9"/>
                </a:cxn>
                <a:cxn ang="0">
                  <a:pos x="T10" y="T11"/>
                </a:cxn>
                <a:cxn ang="0">
                  <a:pos x="T12" y="T13"/>
                </a:cxn>
              </a:cxnLst>
              <a:rect l="0" t="0" r="r" b="b"/>
              <a:pathLst>
                <a:path w="304" h="20">
                  <a:moveTo>
                    <a:pt x="287" y="20"/>
                  </a:moveTo>
                  <a:cubicBezTo>
                    <a:pt x="295" y="20"/>
                    <a:pt x="304" y="20"/>
                    <a:pt x="304" y="10"/>
                  </a:cubicBezTo>
                  <a:cubicBezTo>
                    <a:pt x="304" y="0"/>
                    <a:pt x="295" y="0"/>
                    <a:pt x="287" y="0"/>
                  </a:cubicBezTo>
                  <a:lnTo>
                    <a:pt x="17" y="0"/>
                  </a:lnTo>
                  <a:cubicBezTo>
                    <a:pt x="9" y="0"/>
                    <a:pt x="0" y="0"/>
                    <a:pt x="0" y="10"/>
                  </a:cubicBezTo>
                  <a:cubicBezTo>
                    <a:pt x="0" y="20"/>
                    <a:pt x="9" y="20"/>
                    <a:pt x="17" y="20"/>
                  </a:cubicBezTo>
                  <a:lnTo>
                    <a:pt x="287" y="20"/>
                  </a:lnTo>
                </a:path>
              </a:pathLst>
            </a:custGeom>
            <a:solidFill>
              <a:srgbClr val="000000"/>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6" name="Freeform 47"/>
            <p:cNvSpPr>
              <a:spLocks/>
            </p:cNvSpPr>
            <p:nvPr>
              <p:custDataLst>
                <p:tags r:id="rId60"/>
              </p:custDataLst>
            </p:nvPr>
          </p:nvSpPr>
          <p:spPr bwMode="auto">
            <a:xfrm>
              <a:off x="11125206" y="29802138"/>
              <a:ext cx="60325" cy="130175"/>
            </a:xfrm>
            <a:custGeom>
              <a:avLst/>
              <a:gdLst>
                <a:gd name="T0" fmla="*/ 102 w 165"/>
                <a:gd name="T1" fmla="*/ 13 h 332"/>
                <a:gd name="T2" fmla="*/ 91 w 165"/>
                <a:gd name="T3" fmla="*/ 0 h 332"/>
                <a:gd name="T4" fmla="*/ 0 w 165"/>
                <a:gd name="T5" fmla="*/ 32 h 332"/>
                <a:gd name="T6" fmla="*/ 0 w 165"/>
                <a:gd name="T7" fmla="*/ 47 h 332"/>
                <a:gd name="T8" fmla="*/ 65 w 165"/>
                <a:gd name="T9" fmla="*/ 34 h 332"/>
                <a:gd name="T10" fmla="*/ 65 w 165"/>
                <a:gd name="T11" fmla="*/ 293 h 332"/>
                <a:gd name="T12" fmla="*/ 19 w 165"/>
                <a:gd name="T13" fmla="*/ 317 h 332"/>
                <a:gd name="T14" fmla="*/ 3 w 165"/>
                <a:gd name="T15" fmla="*/ 317 h 332"/>
                <a:gd name="T16" fmla="*/ 3 w 165"/>
                <a:gd name="T17" fmla="*/ 332 h 332"/>
                <a:gd name="T18" fmla="*/ 84 w 165"/>
                <a:gd name="T19" fmla="*/ 331 h 332"/>
                <a:gd name="T20" fmla="*/ 165 w 165"/>
                <a:gd name="T21" fmla="*/ 332 h 332"/>
                <a:gd name="T22" fmla="*/ 165 w 165"/>
                <a:gd name="T23" fmla="*/ 317 h 332"/>
                <a:gd name="T24" fmla="*/ 149 w 165"/>
                <a:gd name="T25" fmla="*/ 317 h 332"/>
                <a:gd name="T26" fmla="*/ 102 w 165"/>
                <a:gd name="T27" fmla="*/ 293 h 332"/>
                <a:gd name="T28" fmla="*/ 102 w 165"/>
                <a:gd name="T29" fmla="*/ 13 h 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65" h="332">
                  <a:moveTo>
                    <a:pt x="102" y="13"/>
                  </a:moveTo>
                  <a:cubicBezTo>
                    <a:pt x="102" y="1"/>
                    <a:pt x="102" y="0"/>
                    <a:pt x="91" y="0"/>
                  </a:cubicBezTo>
                  <a:cubicBezTo>
                    <a:pt x="60" y="32"/>
                    <a:pt x="16" y="32"/>
                    <a:pt x="0" y="32"/>
                  </a:cubicBezTo>
                  <a:lnTo>
                    <a:pt x="0" y="47"/>
                  </a:lnTo>
                  <a:cubicBezTo>
                    <a:pt x="10" y="47"/>
                    <a:pt x="39" y="47"/>
                    <a:pt x="65" y="34"/>
                  </a:cubicBezTo>
                  <a:lnTo>
                    <a:pt x="65" y="293"/>
                  </a:lnTo>
                  <a:cubicBezTo>
                    <a:pt x="65" y="311"/>
                    <a:pt x="64" y="317"/>
                    <a:pt x="19" y="317"/>
                  </a:cubicBezTo>
                  <a:lnTo>
                    <a:pt x="3" y="317"/>
                  </a:lnTo>
                  <a:lnTo>
                    <a:pt x="3" y="332"/>
                  </a:lnTo>
                  <a:cubicBezTo>
                    <a:pt x="21" y="331"/>
                    <a:pt x="64" y="331"/>
                    <a:pt x="84" y="331"/>
                  </a:cubicBezTo>
                  <a:cubicBezTo>
                    <a:pt x="104" y="331"/>
                    <a:pt x="147" y="331"/>
                    <a:pt x="165" y="332"/>
                  </a:cubicBezTo>
                  <a:lnTo>
                    <a:pt x="165" y="317"/>
                  </a:lnTo>
                  <a:lnTo>
                    <a:pt x="149" y="317"/>
                  </a:lnTo>
                  <a:cubicBezTo>
                    <a:pt x="104" y="317"/>
                    <a:pt x="102" y="311"/>
                    <a:pt x="102" y="293"/>
                  </a:cubicBezTo>
                  <a:lnTo>
                    <a:pt x="102" y="13"/>
                  </a:lnTo>
                </a:path>
              </a:pathLst>
            </a:custGeom>
            <a:solidFill>
              <a:srgbClr val="000000"/>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7" name="Freeform 48"/>
            <p:cNvSpPr>
              <a:spLocks/>
            </p:cNvSpPr>
            <p:nvPr>
              <p:custDataLst>
                <p:tags r:id="rId61"/>
              </p:custDataLst>
            </p:nvPr>
          </p:nvSpPr>
          <p:spPr bwMode="auto">
            <a:xfrm>
              <a:off x="11209343" y="29786263"/>
              <a:ext cx="39688" cy="195263"/>
            </a:xfrm>
            <a:custGeom>
              <a:avLst/>
              <a:gdLst>
                <a:gd name="T0" fmla="*/ 109 w 111"/>
                <a:gd name="T1" fmla="*/ 258 h 499"/>
                <a:gd name="T2" fmla="*/ 111 w 111"/>
                <a:gd name="T3" fmla="*/ 249 h 499"/>
                <a:gd name="T4" fmla="*/ 109 w 111"/>
                <a:gd name="T5" fmla="*/ 241 h 499"/>
                <a:gd name="T6" fmla="*/ 22 w 111"/>
                <a:gd name="T7" fmla="*/ 12 h 499"/>
                <a:gd name="T8" fmla="*/ 10 w 111"/>
                <a:gd name="T9" fmla="*/ 0 h 499"/>
                <a:gd name="T10" fmla="*/ 0 w 111"/>
                <a:gd name="T11" fmla="*/ 10 h 499"/>
                <a:gd name="T12" fmla="*/ 3 w 111"/>
                <a:gd name="T13" fmla="*/ 18 h 499"/>
                <a:gd name="T14" fmla="*/ 91 w 111"/>
                <a:gd name="T15" fmla="*/ 249 h 499"/>
                <a:gd name="T16" fmla="*/ 3 w 111"/>
                <a:gd name="T17" fmla="*/ 480 h 499"/>
                <a:gd name="T18" fmla="*/ 0 w 111"/>
                <a:gd name="T19" fmla="*/ 489 h 499"/>
                <a:gd name="T20" fmla="*/ 10 w 111"/>
                <a:gd name="T21" fmla="*/ 499 h 499"/>
                <a:gd name="T22" fmla="*/ 21 w 111"/>
                <a:gd name="T23" fmla="*/ 489 h 499"/>
                <a:gd name="T24" fmla="*/ 109 w 111"/>
                <a:gd name="T25" fmla="*/ 258 h 4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 h="499">
                  <a:moveTo>
                    <a:pt x="109" y="258"/>
                  </a:moveTo>
                  <a:cubicBezTo>
                    <a:pt x="111" y="252"/>
                    <a:pt x="111" y="251"/>
                    <a:pt x="111" y="249"/>
                  </a:cubicBezTo>
                  <a:cubicBezTo>
                    <a:pt x="111" y="248"/>
                    <a:pt x="111" y="247"/>
                    <a:pt x="109" y="241"/>
                  </a:cubicBezTo>
                  <a:lnTo>
                    <a:pt x="22" y="12"/>
                  </a:lnTo>
                  <a:cubicBezTo>
                    <a:pt x="19" y="3"/>
                    <a:pt x="16" y="0"/>
                    <a:pt x="10" y="0"/>
                  </a:cubicBezTo>
                  <a:cubicBezTo>
                    <a:pt x="5" y="0"/>
                    <a:pt x="0" y="5"/>
                    <a:pt x="0" y="10"/>
                  </a:cubicBezTo>
                  <a:cubicBezTo>
                    <a:pt x="0" y="12"/>
                    <a:pt x="0" y="13"/>
                    <a:pt x="3" y="18"/>
                  </a:cubicBezTo>
                  <a:lnTo>
                    <a:pt x="91" y="249"/>
                  </a:lnTo>
                  <a:lnTo>
                    <a:pt x="3" y="480"/>
                  </a:lnTo>
                  <a:cubicBezTo>
                    <a:pt x="0" y="485"/>
                    <a:pt x="0" y="486"/>
                    <a:pt x="0" y="489"/>
                  </a:cubicBezTo>
                  <a:cubicBezTo>
                    <a:pt x="0" y="494"/>
                    <a:pt x="5" y="499"/>
                    <a:pt x="10" y="499"/>
                  </a:cubicBezTo>
                  <a:cubicBezTo>
                    <a:pt x="17" y="499"/>
                    <a:pt x="19" y="494"/>
                    <a:pt x="21" y="489"/>
                  </a:cubicBezTo>
                  <a:lnTo>
                    <a:pt x="109" y="258"/>
                  </a:lnTo>
                </a:path>
              </a:pathLst>
            </a:custGeom>
            <a:solidFill>
              <a:srgbClr val="000000"/>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351" name="Group 350"/>
          <p:cNvGrpSpPr>
            <a:grpSpLocks noChangeAspect="1"/>
          </p:cNvGrpSpPr>
          <p:nvPr>
            <p:custDataLst>
              <p:tags r:id="rId9"/>
            </p:custDataLst>
          </p:nvPr>
        </p:nvGrpSpPr>
        <p:grpSpPr>
          <a:xfrm>
            <a:off x="11778051" y="29593381"/>
            <a:ext cx="874713" cy="195263"/>
            <a:chOff x="11839582" y="29778325"/>
            <a:chExt cx="874713" cy="195263"/>
          </a:xfrm>
        </p:grpSpPr>
        <p:sp>
          <p:nvSpPr>
            <p:cNvPr id="328" name="Freeform 55 1"/>
            <p:cNvSpPr>
              <a:spLocks/>
            </p:cNvSpPr>
            <p:nvPr>
              <p:custDataLst>
                <p:tags r:id="rId44"/>
              </p:custDataLst>
            </p:nvPr>
          </p:nvSpPr>
          <p:spPr bwMode="auto">
            <a:xfrm>
              <a:off x="11839582" y="29778325"/>
              <a:ext cx="6350" cy="195263"/>
            </a:xfrm>
            <a:custGeom>
              <a:avLst/>
              <a:gdLst>
                <a:gd name="T0" fmla="*/ 20 w 20"/>
                <a:gd name="T1" fmla="*/ 18 h 499"/>
                <a:gd name="T2" fmla="*/ 10 w 20"/>
                <a:gd name="T3" fmla="*/ 0 h 499"/>
                <a:gd name="T4" fmla="*/ 0 w 20"/>
                <a:gd name="T5" fmla="*/ 18 h 499"/>
                <a:gd name="T6" fmla="*/ 0 w 20"/>
                <a:gd name="T7" fmla="*/ 481 h 499"/>
                <a:gd name="T8" fmla="*/ 10 w 20"/>
                <a:gd name="T9" fmla="*/ 499 h 499"/>
                <a:gd name="T10" fmla="*/ 20 w 20"/>
                <a:gd name="T11" fmla="*/ 481 h 499"/>
                <a:gd name="T12" fmla="*/ 20 w 20"/>
                <a:gd name="T13" fmla="*/ 18 h 499"/>
              </a:gdLst>
              <a:ahLst/>
              <a:cxnLst>
                <a:cxn ang="0">
                  <a:pos x="T0" y="T1"/>
                </a:cxn>
                <a:cxn ang="0">
                  <a:pos x="T2" y="T3"/>
                </a:cxn>
                <a:cxn ang="0">
                  <a:pos x="T4" y="T5"/>
                </a:cxn>
                <a:cxn ang="0">
                  <a:pos x="T6" y="T7"/>
                </a:cxn>
                <a:cxn ang="0">
                  <a:pos x="T8" y="T9"/>
                </a:cxn>
                <a:cxn ang="0">
                  <a:pos x="T10" y="T11"/>
                </a:cxn>
                <a:cxn ang="0">
                  <a:pos x="T12" y="T13"/>
                </a:cxn>
              </a:cxnLst>
              <a:rect l="0" t="0" r="r" b="b"/>
              <a:pathLst>
                <a:path w="20" h="499">
                  <a:moveTo>
                    <a:pt x="20" y="18"/>
                  </a:moveTo>
                  <a:cubicBezTo>
                    <a:pt x="20" y="9"/>
                    <a:pt x="20" y="0"/>
                    <a:pt x="10" y="0"/>
                  </a:cubicBezTo>
                  <a:cubicBezTo>
                    <a:pt x="0" y="0"/>
                    <a:pt x="0" y="9"/>
                    <a:pt x="0" y="18"/>
                  </a:cubicBezTo>
                  <a:lnTo>
                    <a:pt x="0" y="481"/>
                  </a:lnTo>
                  <a:cubicBezTo>
                    <a:pt x="0" y="490"/>
                    <a:pt x="0" y="499"/>
                    <a:pt x="10" y="499"/>
                  </a:cubicBezTo>
                  <a:cubicBezTo>
                    <a:pt x="20" y="499"/>
                    <a:pt x="20" y="490"/>
                    <a:pt x="20" y="481"/>
                  </a:cubicBezTo>
                  <a:lnTo>
                    <a:pt x="20" y="18"/>
                  </a:lnTo>
                </a:path>
              </a:pathLst>
            </a:custGeom>
            <a:solidFill>
              <a:srgbClr val="000000"/>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9" name="Freeform 56 1"/>
            <p:cNvSpPr>
              <a:spLocks/>
            </p:cNvSpPr>
            <p:nvPr>
              <p:custDataLst>
                <p:tags r:id="rId45"/>
              </p:custDataLst>
            </p:nvPr>
          </p:nvSpPr>
          <p:spPr bwMode="auto">
            <a:xfrm>
              <a:off x="11877682" y="29810075"/>
              <a:ext cx="119063" cy="131763"/>
            </a:xfrm>
            <a:custGeom>
              <a:avLst/>
              <a:gdLst>
                <a:gd name="T0" fmla="*/ 176 w 332"/>
                <a:gd name="T1" fmla="*/ 176 h 332"/>
                <a:gd name="T2" fmla="*/ 315 w 332"/>
                <a:gd name="T3" fmla="*/ 176 h 332"/>
                <a:gd name="T4" fmla="*/ 332 w 332"/>
                <a:gd name="T5" fmla="*/ 166 h 332"/>
                <a:gd name="T6" fmla="*/ 315 w 332"/>
                <a:gd name="T7" fmla="*/ 156 h 332"/>
                <a:gd name="T8" fmla="*/ 176 w 332"/>
                <a:gd name="T9" fmla="*/ 156 h 332"/>
                <a:gd name="T10" fmla="*/ 176 w 332"/>
                <a:gd name="T11" fmla="*/ 17 h 332"/>
                <a:gd name="T12" fmla="*/ 166 w 332"/>
                <a:gd name="T13" fmla="*/ 0 h 332"/>
                <a:gd name="T14" fmla="*/ 156 w 332"/>
                <a:gd name="T15" fmla="*/ 17 h 332"/>
                <a:gd name="T16" fmla="*/ 156 w 332"/>
                <a:gd name="T17" fmla="*/ 156 h 332"/>
                <a:gd name="T18" fmla="*/ 17 w 332"/>
                <a:gd name="T19" fmla="*/ 156 h 332"/>
                <a:gd name="T20" fmla="*/ 0 w 332"/>
                <a:gd name="T21" fmla="*/ 166 h 332"/>
                <a:gd name="T22" fmla="*/ 17 w 332"/>
                <a:gd name="T23" fmla="*/ 176 h 332"/>
                <a:gd name="T24" fmla="*/ 156 w 332"/>
                <a:gd name="T25" fmla="*/ 176 h 332"/>
                <a:gd name="T26" fmla="*/ 156 w 332"/>
                <a:gd name="T27" fmla="*/ 316 h 332"/>
                <a:gd name="T28" fmla="*/ 166 w 332"/>
                <a:gd name="T29" fmla="*/ 332 h 332"/>
                <a:gd name="T30" fmla="*/ 176 w 332"/>
                <a:gd name="T31" fmla="*/ 316 h 332"/>
                <a:gd name="T32" fmla="*/ 176 w 332"/>
                <a:gd name="T33" fmla="*/ 176 h 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32" h="332">
                  <a:moveTo>
                    <a:pt x="176" y="176"/>
                  </a:moveTo>
                  <a:lnTo>
                    <a:pt x="315" y="176"/>
                  </a:lnTo>
                  <a:cubicBezTo>
                    <a:pt x="322" y="176"/>
                    <a:pt x="332" y="176"/>
                    <a:pt x="332" y="166"/>
                  </a:cubicBezTo>
                  <a:cubicBezTo>
                    <a:pt x="332" y="156"/>
                    <a:pt x="322" y="156"/>
                    <a:pt x="315" y="156"/>
                  </a:cubicBezTo>
                  <a:lnTo>
                    <a:pt x="176" y="156"/>
                  </a:lnTo>
                  <a:lnTo>
                    <a:pt x="176" y="17"/>
                  </a:lnTo>
                  <a:cubicBezTo>
                    <a:pt x="176" y="10"/>
                    <a:pt x="176" y="0"/>
                    <a:pt x="166" y="0"/>
                  </a:cubicBezTo>
                  <a:cubicBezTo>
                    <a:pt x="156" y="0"/>
                    <a:pt x="156" y="10"/>
                    <a:pt x="156" y="17"/>
                  </a:cubicBezTo>
                  <a:lnTo>
                    <a:pt x="156" y="156"/>
                  </a:lnTo>
                  <a:lnTo>
                    <a:pt x="17" y="156"/>
                  </a:lnTo>
                  <a:cubicBezTo>
                    <a:pt x="10" y="156"/>
                    <a:pt x="0" y="156"/>
                    <a:pt x="0" y="166"/>
                  </a:cubicBezTo>
                  <a:cubicBezTo>
                    <a:pt x="0" y="176"/>
                    <a:pt x="10" y="176"/>
                    <a:pt x="17" y="176"/>
                  </a:cubicBezTo>
                  <a:lnTo>
                    <a:pt x="156" y="176"/>
                  </a:lnTo>
                  <a:lnTo>
                    <a:pt x="156" y="316"/>
                  </a:lnTo>
                  <a:cubicBezTo>
                    <a:pt x="156" y="323"/>
                    <a:pt x="156" y="332"/>
                    <a:pt x="166" y="332"/>
                  </a:cubicBezTo>
                  <a:cubicBezTo>
                    <a:pt x="176" y="332"/>
                    <a:pt x="176" y="323"/>
                    <a:pt x="176" y="316"/>
                  </a:cubicBezTo>
                  <a:lnTo>
                    <a:pt x="176" y="176"/>
                  </a:lnTo>
                </a:path>
              </a:pathLst>
            </a:custGeom>
            <a:solidFill>
              <a:srgbClr val="000000"/>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0" name="Freeform 57 1"/>
            <p:cNvSpPr>
              <a:spLocks/>
            </p:cNvSpPr>
            <p:nvPr>
              <p:custDataLst>
                <p:tags r:id="rId46"/>
              </p:custDataLst>
            </p:nvPr>
          </p:nvSpPr>
          <p:spPr bwMode="auto">
            <a:xfrm>
              <a:off x="12023732" y="29794200"/>
              <a:ext cx="58738" cy="130175"/>
            </a:xfrm>
            <a:custGeom>
              <a:avLst/>
              <a:gdLst>
                <a:gd name="T0" fmla="*/ 102 w 165"/>
                <a:gd name="T1" fmla="*/ 13 h 332"/>
                <a:gd name="T2" fmla="*/ 91 w 165"/>
                <a:gd name="T3" fmla="*/ 0 h 332"/>
                <a:gd name="T4" fmla="*/ 0 w 165"/>
                <a:gd name="T5" fmla="*/ 32 h 332"/>
                <a:gd name="T6" fmla="*/ 0 w 165"/>
                <a:gd name="T7" fmla="*/ 47 h 332"/>
                <a:gd name="T8" fmla="*/ 66 w 165"/>
                <a:gd name="T9" fmla="*/ 34 h 332"/>
                <a:gd name="T10" fmla="*/ 66 w 165"/>
                <a:gd name="T11" fmla="*/ 293 h 332"/>
                <a:gd name="T12" fmla="*/ 19 w 165"/>
                <a:gd name="T13" fmla="*/ 317 h 332"/>
                <a:gd name="T14" fmla="*/ 3 w 165"/>
                <a:gd name="T15" fmla="*/ 317 h 332"/>
                <a:gd name="T16" fmla="*/ 3 w 165"/>
                <a:gd name="T17" fmla="*/ 332 h 332"/>
                <a:gd name="T18" fmla="*/ 84 w 165"/>
                <a:gd name="T19" fmla="*/ 331 h 332"/>
                <a:gd name="T20" fmla="*/ 165 w 165"/>
                <a:gd name="T21" fmla="*/ 332 h 332"/>
                <a:gd name="T22" fmla="*/ 165 w 165"/>
                <a:gd name="T23" fmla="*/ 317 h 332"/>
                <a:gd name="T24" fmla="*/ 149 w 165"/>
                <a:gd name="T25" fmla="*/ 317 h 332"/>
                <a:gd name="T26" fmla="*/ 102 w 165"/>
                <a:gd name="T27" fmla="*/ 293 h 332"/>
                <a:gd name="T28" fmla="*/ 102 w 165"/>
                <a:gd name="T29" fmla="*/ 13 h 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65" h="332">
                  <a:moveTo>
                    <a:pt x="102" y="13"/>
                  </a:moveTo>
                  <a:cubicBezTo>
                    <a:pt x="102" y="1"/>
                    <a:pt x="102" y="0"/>
                    <a:pt x="91" y="0"/>
                  </a:cubicBezTo>
                  <a:cubicBezTo>
                    <a:pt x="60" y="32"/>
                    <a:pt x="16" y="32"/>
                    <a:pt x="0" y="32"/>
                  </a:cubicBezTo>
                  <a:lnTo>
                    <a:pt x="0" y="47"/>
                  </a:lnTo>
                  <a:cubicBezTo>
                    <a:pt x="10" y="47"/>
                    <a:pt x="40" y="47"/>
                    <a:pt x="66" y="34"/>
                  </a:cubicBezTo>
                  <a:lnTo>
                    <a:pt x="66" y="293"/>
                  </a:lnTo>
                  <a:cubicBezTo>
                    <a:pt x="66" y="311"/>
                    <a:pt x="64" y="317"/>
                    <a:pt x="19" y="317"/>
                  </a:cubicBezTo>
                  <a:lnTo>
                    <a:pt x="3" y="317"/>
                  </a:lnTo>
                  <a:lnTo>
                    <a:pt x="3" y="332"/>
                  </a:lnTo>
                  <a:cubicBezTo>
                    <a:pt x="21" y="331"/>
                    <a:pt x="64" y="331"/>
                    <a:pt x="84" y="331"/>
                  </a:cubicBezTo>
                  <a:cubicBezTo>
                    <a:pt x="104" y="331"/>
                    <a:pt x="147" y="331"/>
                    <a:pt x="165" y="332"/>
                  </a:cubicBezTo>
                  <a:lnTo>
                    <a:pt x="165" y="317"/>
                  </a:lnTo>
                  <a:lnTo>
                    <a:pt x="149" y="317"/>
                  </a:lnTo>
                  <a:cubicBezTo>
                    <a:pt x="104" y="317"/>
                    <a:pt x="102" y="311"/>
                    <a:pt x="102" y="293"/>
                  </a:cubicBezTo>
                  <a:lnTo>
                    <a:pt x="102" y="13"/>
                  </a:lnTo>
                </a:path>
              </a:pathLst>
            </a:custGeom>
            <a:solidFill>
              <a:srgbClr val="000000"/>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1" name="Freeform 58 1"/>
            <p:cNvSpPr>
              <a:spLocks/>
            </p:cNvSpPr>
            <p:nvPr>
              <p:custDataLst>
                <p:tags r:id="rId47"/>
              </p:custDataLst>
            </p:nvPr>
          </p:nvSpPr>
          <p:spPr bwMode="auto">
            <a:xfrm>
              <a:off x="12106282" y="29778325"/>
              <a:ext cx="41275" cy="195263"/>
            </a:xfrm>
            <a:custGeom>
              <a:avLst/>
              <a:gdLst>
                <a:gd name="T0" fmla="*/ 109 w 112"/>
                <a:gd name="T1" fmla="*/ 258 h 499"/>
                <a:gd name="T2" fmla="*/ 112 w 112"/>
                <a:gd name="T3" fmla="*/ 249 h 499"/>
                <a:gd name="T4" fmla="*/ 109 w 112"/>
                <a:gd name="T5" fmla="*/ 241 h 499"/>
                <a:gd name="T6" fmla="*/ 22 w 112"/>
                <a:gd name="T7" fmla="*/ 12 h 499"/>
                <a:gd name="T8" fmla="*/ 10 w 112"/>
                <a:gd name="T9" fmla="*/ 0 h 499"/>
                <a:gd name="T10" fmla="*/ 0 w 112"/>
                <a:gd name="T11" fmla="*/ 10 h 499"/>
                <a:gd name="T12" fmla="*/ 3 w 112"/>
                <a:gd name="T13" fmla="*/ 18 h 499"/>
                <a:gd name="T14" fmla="*/ 91 w 112"/>
                <a:gd name="T15" fmla="*/ 249 h 499"/>
                <a:gd name="T16" fmla="*/ 3 w 112"/>
                <a:gd name="T17" fmla="*/ 480 h 499"/>
                <a:gd name="T18" fmla="*/ 0 w 112"/>
                <a:gd name="T19" fmla="*/ 489 h 499"/>
                <a:gd name="T20" fmla="*/ 10 w 112"/>
                <a:gd name="T21" fmla="*/ 499 h 499"/>
                <a:gd name="T22" fmla="*/ 21 w 112"/>
                <a:gd name="T23" fmla="*/ 489 h 499"/>
                <a:gd name="T24" fmla="*/ 109 w 112"/>
                <a:gd name="T25" fmla="*/ 258 h 4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2" h="499">
                  <a:moveTo>
                    <a:pt x="109" y="258"/>
                  </a:moveTo>
                  <a:cubicBezTo>
                    <a:pt x="112" y="252"/>
                    <a:pt x="112" y="251"/>
                    <a:pt x="112" y="249"/>
                  </a:cubicBezTo>
                  <a:cubicBezTo>
                    <a:pt x="112" y="248"/>
                    <a:pt x="112" y="247"/>
                    <a:pt x="109" y="241"/>
                  </a:cubicBezTo>
                  <a:lnTo>
                    <a:pt x="22" y="12"/>
                  </a:lnTo>
                  <a:cubicBezTo>
                    <a:pt x="19" y="3"/>
                    <a:pt x="16" y="0"/>
                    <a:pt x="10" y="0"/>
                  </a:cubicBezTo>
                  <a:cubicBezTo>
                    <a:pt x="5" y="0"/>
                    <a:pt x="0" y="5"/>
                    <a:pt x="0" y="10"/>
                  </a:cubicBezTo>
                  <a:cubicBezTo>
                    <a:pt x="0" y="12"/>
                    <a:pt x="0" y="13"/>
                    <a:pt x="3" y="18"/>
                  </a:cubicBezTo>
                  <a:lnTo>
                    <a:pt x="91" y="249"/>
                  </a:lnTo>
                  <a:lnTo>
                    <a:pt x="3" y="480"/>
                  </a:lnTo>
                  <a:cubicBezTo>
                    <a:pt x="0" y="485"/>
                    <a:pt x="0" y="486"/>
                    <a:pt x="0" y="489"/>
                  </a:cubicBezTo>
                  <a:cubicBezTo>
                    <a:pt x="0" y="494"/>
                    <a:pt x="5" y="499"/>
                    <a:pt x="10" y="499"/>
                  </a:cubicBezTo>
                  <a:cubicBezTo>
                    <a:pt x="17" y="499"/>
                    <a:pt x="19" y="494"/>
                    <a:pt x="21" y="489"/>
                  </a:cubicBezTo>
                  <a:lnTo>
                    <a:pt x="109" y="258"/>
                  </a:lnTo>
                </a:path>
              </a:pathLst>
            </a:custGeom>
            <a:solidFill>
              <a:srgbClr val="000000"/>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2" name="Freeform 59 1"/>
            <p:cNvSpPr>
              <a:spLocks/>
            </p:cNvSpPr>
            <p:nvPr>
              <p:custDataLst>
                <p:tags r:id="rId48"/>
              </p:custDataLst>
            </p:nvPr>
          </p:nvSpPr>
          <p:spPr bwMode="auto">
            <a:xfrm>
              <a:off x="12222170" y="29871988"/>
              <a:ext cx="109538" cy="7938"/>
            </a:xfrm>
            <a:custGeom>
              <a:avLst/>
              <a:gdLst>
                <a:gd name="T0" fmla="*/ 287 w 305"/>
                <a:gd name="T1" fmla="*/ 20 h 20"/>
                <a:gd name="T2" fmla="*/ 305 w 305"/>
                <a:gd name="T3" fmla="*/ 10 h 20"/>
                <a:gd name="T4" fmla="*/ 287 w 305"/>
                <a:gd name="T5" fmla="*/ 0 h 20"/>
                <a:gd name="T6" fmla="*/ 17 w 305"/>
                <a:gd name="T7" fmla="*/ 0 h 20"/>
                <a:gd name="T8" fmla="*/ 0 w 305"/>
                <a:gd name="T9" fmla="*/ 10 h 20"/>
                <a:gd name="T10" fmla="*/ 17 w 305"/>
                <a:gd name="T11" fmla="*/ 20 h 20"/>
                <a:gd name="T12" fmla="*/ 287 w 305"/>
                <a:gd name="T13" fmla="*/ 20 h 20"/>
              </a:gdLst>
              <a:ahLst/>
              <a:cxnLst>
                <a:cxn ang="0">
                  <a:pos x="T0" y="T1"/>
                </a:cxn>
                <a:cxn ang="0">
                  <a:pos x="T2" y="T3"/>
                </a:cxn>
                <a:cxn ang="0">
                  <a:pos x="T4" y="T5"/>
                </a:cxn>
                <a:cxn ang="0">
                  <a:pos x="T6" y="T7"/>
                </a:cxn>
                <a:cxn ang="0">
                  <a:pos x="T8" y="T9"/>
                </a:cxn>
                <a:cxn ang="0">
                  <a:pos x="T10" y="T11"/>
                </a:cxn>
                <a:cxn ang="0">
                  <a:pos x="T12" y="T13"/>
                </a:cxn>
              </a:cxnLst>
              <a:rect l="0" t="0" r="r" b="b"/>
              <a:pathLst>
                <a:path w="305" h="20">
                  <a:moveTo>
                    <a:pt x="287" y="20"/>
                  </a:moveTo>
                  <a:cubicBezTo>
                    <a:pt x="296" y="20"/>
                    <a:pt x="305" y="20"/>
                    <a:pt x="305" y="10"/>
                  </a:cubicBezTo>
                  <a:cubicBezTo>
                    <a:pt x="305" y="0"/>
                    <a:pt x="296" y="0"/>
                    <a:pt x="287" y="0"/>
                  </a:cubicBezTo>
                  <a:lnTo>
                    <a:pt x="17" y="0"/>
                  </a:lnTo>
                  <a:cubicBezTo>
                    <a:pt x="9" y="0"/>
                    <a:pt x="0" y="0"/>
                    <a:pt x="0" y="10"/>
                  </a:cubicBezTo>
                  <a:cubicBezTo>
                    <a:pt x="0" y="20"/>
                    <a:pt x="9" y="20"/>
                    <a:pt x="17" y="20"/>
                  </a:cubicBezTo>
                  <a:lnTo>
                    <a:pt x="287" y="20"/>
                  </a:lnTo>
                </a:path>
              </a:pathLst>
            </a:custGeom>
            <a:solidFill>
              <a:srgbClr val="000000"/>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3" name="Freeform 60 1"/>
            <p:cNvSpPr>
              <a:spLocks/>
            </p:cNvSpPr>
            <p:nvPr>
              <p:custDataLst>
                <p:tags r:id="rId49"/>
              </p:custDataLst>
            </p:nvPr>
          </p:nvSpPr>
          <p:spPr bwMode="auto">
            <a:xfrm>
              <a:off x="12407907" y="29778325"/>
              <a:ext cx="6350" cy="195263"/>
            </a:xfrm>
            <a:custGeom>
              <a:avLst/>
              <a:gdLst>
                <a:gd name="T0" fmla="*/ 20 w 20"/>
                <a:gd name="T1" fmla="*/ 18 h 499"/>
                <a:gd name="T2" fmla="*/ 10 w 20"/>
                <a:gd name="T3" fmla="*/ 0 h 499"/>
                <a:gd name="T4" fmla="*/ 0 w 20"/>
                <a:gd name="T5" fmla="*/ 18 h 499"/>
                <a:gd name="T6" fmla="*/ 0 w 20"/>
                <a:gd name="T7" fmla="*/ 481 h 499"/>
                <a:gd name="T8" fmla="*/ 10 w 20"/>
                <a:gd name="T9" fmla="*/ 499 h 499"/>
                <a:gd name="T10" fmla="*/ 20 w 20"/>
                <a:gd name="T11" fmla="*/ 481 h 499"/>
                <a:gd name="T12" fmla="*/ 20 w 20"/>
                <a:gd name="T13" fmla="*/ 18 h 499"/>
              </a:gdLst>
              <a:ahLst/>
              <a:cxnLst>
                <a:cxn ang="0">
                  <a:pos x="T0" y="T1"/>
                </a:cxn>
                <a:cxn ang="0">
                  <a:pos x="T2" y="T3"/>
                </a:cxn>
                <a:cxn ang="0">
                  <a:pos x="T4" y="T5"/>
                </a:cxn>
                <a:cxn ang="0">
                  <a:pos x="T6" y="T7"/>
                </a:cxn>
                <a:cxn ang="0">
                  <a:pos x="T8" y="T9"/>
                </a:cxn>
                <a:cxn ang="0">
                  <a:pos x="T10" y="T11"/>
                </a:cxn>
                <a:cxn ang="0">
                  <a:pos x="T12" y="T13"/>
                </a:cxn>
              </a:cxnLst>
              <a:rect l="0" t="0" r="r" b="b"/>
              <a:pathLst>
                <a:path w="20" h="499">
                  <a:moveTo>
                    <a:pt x="20" y="18"/>
                  </a:moveTo>
                  <a:cubicBezTo>
                    <a:pt x="20" y="9"/>
                    <a:pt x="20" y="0"/>
                    <a:pt x="10" y="0"/>
                  </a:cubicBezTo>
                  <a:cubicBezTo>
                    <a:pt x="0" y="0"/>
                    <a:pt x="0" y="9"/>
                    <a:pt x="0" y="18"/>
                  </a:cubicBezTo>
                  <a:lnTo>
                    <a:pt x="0" y="481"/>
                  </a:lnTo>
                  <a:cubicBezTo>
                    <a:pt x="0" y="490"/>
                    <a:pt x="0" y="499"/>
                    <a:pt x="10" y="499"/>
                  </a:cubicBezTo>
                  <a:cubicBezTo>
                    <a:pt x="20" y="499"/>
                    <a:pt x="20" y="490"/>
                    <a:pt x="20" y="481"/>
                  </a:cubicBezTo>
                  <a:lnTo>
                    <a:pt x="20" y="18"/>
                  </a:lnTo>
                </a:path>
              </a:pathLst>
            </a:custGeom>
            <a:solidFill>
              <a:srgbClr val="000000"/>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4" name="Freeform 61 1"/>
            <p:cNvSpPr>
              <a:spLocks/>
            </p:cNvSpPr>
            <p:nvPr>
              <p:custDataLst>
                <p:tags r:id="rId50"/>
              </p:custDataLst>
            </p:nvPr>
          </p:nvSpPr>
          <p:spPr bwMode="auto">
            <a:xfrm>
              <a:off x="12450770" y="29871988"/>
              <a:ext cx="109538" cy="7938"/>
            </a:xfrm>
            <a:custGeom>
              <a:avLst/>
              <a:gdLst>
                <a:gd name="T0" fmla="*/ 288 w 305"/>
                <a:gd name="T1" fmla="*/ 20 h 20"/>
                <a:gd name="T2" fmla="*/ 305 w 305"/>
                <a:gd name="T3" fmla="*/ 10 h 20"/>
                <a:gd name="T4" fmla="*/ 288 w 305"/>
                <a:gd name="T5" fmla="*/ 0 h 20"/>
                <a:gd name="T6" fmla="*/ 18 w 305"/>
                <a:gd name="T7" fmla="*/ 0 h 20"/>
                <a:gd name="T8" fmla="*/ 0 w 305"/>
                <a:gd name="T9" fmla="*/ 10 h 20"/>
                <a:gd name="T10" fmla="*/ 18 w 305"/>
                <a:gd name="T11" fmla="*/ 20 h 20"/>
                <a:gd name="T12" fmla="*/ 288 w 305"/>
                <a:gd name="T13" fmla="*/ 20 h 20"/>
              </a:gdLst>
              <a:ahLst/>
              <a:cxnLst>
                <a:cxn ang="0">
                  <a:pos x="T0" y="T1"/>
                </a:cxn>
                <a:cxn ang="0">
                  <a:pos x="T2" y="T3"/>
                </a:cxn>
                <a:cxn ang="0">
                  <a:pos x="T4" y="T5"/>
                </a:cxn>
                <a:cxn ang="0">
                  <a:pos x="T6" y="T7"/>
                </a:cxn>
                <a:cxn ang="0">
                  <a:pos x="T8" y="T9"/>
                </a:cxn>
                <a:cxn ang="0">
                  <a:pos x="T10" y="T11"/>
                </a:cxn>
                <a:cxn ang="0">
                  <a:pos x="T12" y="T13"/>
                </a:cxn>
              </a:cxnLst>
              <a:rect l="0" t="0" r="r" b="b"/>
              <a:pathLst>
                <a:path w="305" h="20">
                  <a:moveTo>
                    <a:pt x="288" y="20"/>
                  </a:moveTo>
                  <a:cubicBezTo>
                    <a:pt x="296" y="20"/>
                    <a:pt x="305" y="20"/>
                    <a:pt x="305" y="10"/>
                  </a:cubicBezTo>
                  <a:cubicBezTo>
                    <a:pt x="305" y="0"/>
                    <a:pt x="296" y="0"/>
                    <a:pt x="288" y="0"/>
                  </a:cubicBezTo>
                  <a:lnTo>
                    <a:pt x="18" y="0"/>
                  </a:lnTo>
                  <a:cubicBezTo>
                    <a:pt x="9" y="0"/>
                    <a:pt x="0" y="0"/>
                    <a:pt x="0" y="10"/>
                  </a:cubicBezTo>
                  <a:cubicBezTo>
                    <a:pt x="0" y="20"/>
                    <a:pt x="9" y="20"/>
                    <a:pt x="18" y="20"/>
                  </a:cubicBezTo>
                  <a:lnTo>
                    <a:pt x="288" y="20"/>
                  </a:lnTo>
                </a:path>
              </a:pathLst>
            </a:custGeom>
            <a:solidFill>
              <a:srgbClr val="000000"/>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5" name="Freeform 62 1"/>
            <p:cNvSpPr>
              <a:spLocks/>
            </p:cNvSpPr>
            <p:nvPr>
              <p:custDataLst>
                <p:tags r:id="rId51"/>
              </p:custDataLst>
            </p:nvPr>
          </p:nvSpPr>
          <p:spPr bwMode="auto">
            <a:xfrm>
              <a:off x="12590470" y="29794200"/>
              <a:ext cx="60325" cy="130175"/>
            </a:xfrm>
            <a:custGeom>
              <a:avLst/>
              <a:gdLst>
                <a:gd name="T0" fmla="*/ 102 w 165"/>
                <a:gd name="T1" fmla="*/ 13 h 332"/>
                <a:gd name="T2" fmla="*/ 91 w 165"/>
                <a:gd name="T3" fmla="*/ 0 h 332"/>
                <a:gd name="T4" fmla="*/ 0 w 165"/>
                <a:gd name="T5" fmla="*/ 32 h 332"/>
                <a:gd name="T6" fmla="*/ 0 w 165"/>
                <a:gd name="T7" fmla="*/ 47 h 332"/>
                <a:gd name="T8" fmla="*/ 65 w 165"/>
                <a:gd name="T9" fmla="*/ 34 h 332"/>
                <a:gd name="T10" fmla="*/ 65 w 165"/>
                <a:gd name="T11" fmla="*/ 293 h 332"/>
                <a:gd name="T12" fmla="*/ 19 w 165"/>
                <a:gd name="T13" fmla="*/ 317 h 332"/>
                <a:gd name="T14" fmla="*/ 3 w 165"/>
                <a:gd name="T15" fmla="*/ 317 h 332"/>
                <a:gd name="T16" fmla="*/ 3 w 165"/>
                <a:gd name="T17" fmla="*/ 332 h 332"/>
                <a:gd name="T18" fmla="*/ 84 w 165"/>
                <a:gd name="T19" fmla="*/ 331 h 332"/>
                <a:gd name="T20" fmla="*/ 165 w 165"/>
                <a:gd name="T21" fmla="*/ 332 h 332"/>
                <a:gd name="T22" fmla="*/ 165 w 165"/>
                <a:gd name="T23" fmla="*/ 317 h 332"/>
                <a:gd name="T24" fmla="*/ 149 w 165"/>
                <a:gd name="T25" fmla="*/ 317 h 332"/>
                <a:gd name="T26" fmla="*/ 102 w 165"/>
                <a:gd name="T27" fmla="*/ 293 h 332"/>
                <a:gd name="T28" fmla="*/ 102 w 165"/>
                <a:gd name="T29" fmla="*/ 13 h 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65" h="332">
                  <a:moveTo>
                    <a:pt x="102" y="13"/>
                  </a:moveTo>
                  <a:cubicBezTo>
                    <a:pt x="102" y="1"/>
                    <a:pt x="102" y="0"/>
                    <a:pt x="91" y="0"/>
                  </a:cubicBezTo>
                  <a:cubicBezTo>
                    <a:pt x="60" y="32"/>
                    <a:pt x="16" y="32"/>
                    <a:pt x="0" y="32"/>
                  </a:cubicBezTo>
                  <a:lnTo>
                    <a:pt x="0" y="47"/>
                  </a:lnTo>
                  <a:cubicBezTo>
                    <a:pt x="10" y="47"/>
                    <a:pt x="39" y="47"/>
                    <a:pt x="65" y="34"/>
                  </a:cubicBezTo>
                  <a:lnTo>
                    <a:pt x="65" y="293"/>
                  </a:lnTo>
                  <a:cubicBezTo>
                    <a:pt x="65" y="311"/>
                    <a:pt x="64" y="317"/>
                    <a:pt x="19" y="317"/>
                  </a:cubicBezTo>
                  <a:lnTo>
                    <a:pt x="3" y="317"/>
                  </a:lnTo>
                  <a:lnTo>
                    <a:pt x="3" y="332"/>
                  </a:lnTo>
                  <a:cubicBezTo>
                    <a:pt x="21" y="331"/>
                    <a:pt x="64" y="331"/>
                    <a:pt x="84" y="331"/>
                  </a:cubicBezTo>
                  <a:cubicBezTo>
                    <a:pt x="104" y="331"/>
                    <a:pt x="147" y="331"/>
                    <a:pt x="165" y="332"/>
                  </a:cubicBezTo>
                  <a:lnTo>
                    <a:pt x="165" y="317"/>
                  </a:lnTo>
                  <a:lnTo>
                    <a:pt x="149" y="317"/>
                  </a:lnTo>
                  <a:cubicBezTo>
                    <a:pt x="104" y="317"/>
                    <a:pt x="102" y="311"/>
                    <a:pt x="102" y="293"/>
                  </a:cubicBezTo>
                  <a:lnTo>
                    <a:pt x="102" y="13"/>
                  </a:lnTo>
                </a:path>
              </a:pathLst>
            </a:custGeom>
            <a:solidFill>
              <a:srgbClr val="000000"/>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6" name="Freeform 63 1"/>
            <p:cNvSpPr>
              <a:spLocks/>
            </p:cNvSpPr>
            <p:nvPr>
              <p:custDataLst>
                <p:tags r:id="rId52"/>
              </p:custDataLst>
            </p:nvPr>
          </p:nvSpPr>
          <p:spPr bwMode="auto">
            <a:xfrm>
              <a:off x="12674607" y="29778325"/>
              <a:ext cx="39688" cy="195263"/>
            </a:xfrm>
            <a:custGeom>
              <a:avLst/>
              <a:gdLst>
                <a:gd name="T0" fmla="*/ 109 w 111"/>
                <a:gd name="T1" fmla="*/ 258 h 499"/>
                <a:gd name="T2" fmla="*/ 111 w 111"/>
                <a:gd name="T3" fmla="*/ 249 h 499"/>
                <a:gd name="T4" fmla="*/ 109 w 111"/>
                <a:gd name="T5" fmla="*/ 241 h 499"/>
                <a:gd name="T6" fmla="*/ 22 w 111"/>
                <a:gd name="T7" fmla="*/ 12 h 499"/>
                <a:gd name="T8" fmla="*/ 10 w 111"/>
                <a:gd name="T9" fmla="*/ 0 h 499"/>
                <a:gd name="T10" fmla="*/ 0 w 111"/>
                <a:gd name="T11" fmla="*/ 10 h 499"/>
                <a:gd name="T12" fmla="*/ 3 w 111"/>
                <a:gd name="T13" fmla="*/ 18 h 499"/>
                <a:gd name="T14" fmla="*/ 91 w 111"/>
                <a:gd name="T15" fmla="*/ 249 h 499"/>
                <a:gd name="T16" fmla="*/ 3 w 111"/>
                <a:gd name="T17" fmla="*/ 480 h 499"/>
                <a:gd name="T18" fmla="*/ 0 w 111"/>
                <a:gd name="T19" fmla="*/ 489 h 499"/>
                <a:gd name="T20" fmla="*/ 10 w 111"/>
                <a:gd name="T21" fmla="*/ 499 h 499"/>
                <a:gd name="T22" fmla="*/ 21 w 111"/>
                <a:gd name="T23" fmla="*/ 489 h 499"/>
                <a:gd name="T24" fmla="*/ 109 w 111"/>
                <a:gd name="T25" fmla="*/ 258 h 4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 h="499">
                  <a:moveTo>
                    <a:pt x="109" y="258"/>
                  </a:moveTo>
                  <a:cubicBezTo>
                    <a:pt x="111" y="252"/>
                    <a:pt x="111" y="251"/>
                    <a:pt x="111" y="249"/>
                  </a:cubicBezTo>
                  <a:cubicBezTo>
                    <a:pt x="111" y="248"/>
                    <a:pt x="111" y="247"/>
                    <a:pt x="109" y="241"/>
                  </a:cubicBezTo>
                  <a:lnTo>
                    <a:pt x="22" y="12"/>
                  </a:lnTo>
                  <a:cubicBezTo>
                    <a:pt x="19" y="3"/>
                    <a:pt x="16" y="0"/>
                    <a:pt x="10" y="0"/>
                  </a:cubicBezTo>
                  <a:cubicBezTo>
                    <a:pt x="5" y="0"/>
                    <a:pt x="0" y="5"/>
                    <a:pt x="0" y="10"/>
                  </a:cubicBezTo>
                  <a:cubicBezTo>
                    <a:pt x="0" y="12"/>
                    <a:pt x="0" y="13"/>
                    <a:pt x="3" y="18"/>
                  </a:cubicBezTo>
                  <a:lnTo>
                    <a:pt x="91" y="249"/>
                  </a:lnTo>
                  <a:lnTo>
                    <a:pt x="3" y="480"/>
                  </a:lnTo>
                  <a:cubicBezTo>
                    <a:pt x="0" y="485"/>
                    <a:pt x="0" y="486"/>
                    <a:pt x="0" y="489"/>
                  </a:cubicBezTo>
                  <a:cubicBezTo>
                    <a:pt x="0" y="494"/>
                    <a:pt x="5" y="499"/>
                    <a:pt x="10" y="499"/>
                  </a:cubicBezTo>
                  <a:cubicBezTo>
                    <a:pt x="17" y="499"/>
                    <a:pt x="19" y="494"/>
                    <a:pt x="21" y="489"/>
                  </a:cubicBezTo>
                  <a:lnTo>
                    <a:pt x="109" y="258"/>
                  </a:lnTo>
                </a:path>
              </a:pathLst>
            </a:custGeom>
            <a:solidFill>
              <a:srgbClr val="000000"/>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279" name="Group 278"/>
          <p:cNvGrpSpPr>
            <a:grpSpLocks noChangeAspect="1"/>
          </p:cNvGrpSpPr>
          <p:nvPr>
            <p:custDataLst>
              <p:tags r:id="rId10"/>
            </p:custDataLst>
          </p:nvPr>
        </p:nvGrpSpPr>
        <p:grpSpPr>
          <a:xfrm>
            <a:off x="11339602" y="29598937"/>
            <a:ext cx="193676" cy="193676"/>
            <a:chOff x="11434733" y="29797375"/>
            <a:chExt cx="193676" cy="193676"/>
          </a:xfrm>
        </p:grpSpPr>
        <p:sp>
          <p:nvSpPr>
            <p:cNvPr id="268" name="Freeform 31"/>
            <p:cNvSpPr>
              <a:spLocks/>
            </p:cNvSpPr>
            <p:nvPr>
              <p:custDataLst>
                <p:tags r:id="rId41"/>
              </p:custDataLst>
            </p:nvPr>
          </p:nvSpPr>
          <p:spPr bwMode="auto">
            <a:xfrm>
              <a:off x="11434733" y="29797375"/>
              <a:ext cx="7938" cy="193676"/>
            </a:xfrm>
            <a:custGeom>
              <a:avLst/>
              <a:gdLst>
                <a:gd name="T0" fmla="*/ 20 w 20"/>
                <a:gd name="T1" fmla="*/ 18 h 499"/>
                <a:gd name="T2" fmla="*/ 10 w 20"/>
                <a:gd name="T3" fmla="*/ 0 h 499"/>
                <a:gd name="T4" fmla="*/ 0 w 20"/>
                <a:gd name="T5" fmla="*/ 18 h 499"/>
                <a:gd name="T6" fmla="*/ 0 w 20"/>
                <a:gd name="T7" fmla="*/ 481 h 499"/>
                <a:gd name="T8" fmla="*/ 10 w 20"/>
                <a:gd name="T9" fmla="*/ 499 h 499"/>
                <a:gd name="T10" fmla="*/ 20 w 20"/>
                <a:gd name="T11" fmla="*/ 481 h 499"/>
                <a:gd name="T12" fmla="*/ 20 w 20"/>
                <a:gd name="T13" fmla="*/ 18 h 499"/>
              </a:gdLst>
              <a:ahLst/>
              <a:cxnLst>
                <a:cxn ang="0">
                  <a:pos x="T0" y="T1"/>
                </a:cxn>
                <a:cxn ang="0">
                  <a:pos x="T2" y="T3"/>
                </a:cxn>
                <a:cxn ang="0">
                  <a:pos x="T4" y="T5"/>
                </a:cxn>
                <a:cxn ang="0">
                  <a:pos x="T6" y="T7"/>
                </a:cxn>
                <a:cxn ang="0">
                  <a:pos x="T8" y="T9"/>
                </a:cxn>
                <a:cxn ang="0">
                  <a:pos x="T10" y="T11"/>
                </a:cxn>
                <a:cxn ang="0">
                  <a:pos x="T12" y="T13"/>
                </a:cxn>
              </a:cxnLst>
              <a:rect l="0" t="0" r="r" b="b"/>
              <a:pathLst>
                <a:path w="20" h="499">
                  <a:moveTo>
                    <a:pt x="20" y="18"/>
                  </a:moveTo>
                  <a:cubicBezTo>
                    <a:pt x="20" y="9"/>
                    <a:pt x="20" y="0"/>
                    <a:pt x="10" y="0"/>
                  </a:cubicBezTo>
                  <a:cubicBezTo>
                    <a:pt x="0" y="0"/>
                    <a:pt x="0" y="9"/>
                    <a:pt x="0" y="18"/>
                  </a:cubicBezTo>
                  <a:lnTo>
                    <a:pt x="0" y="481"/>
                  </a:lnTo>
                  <a:cubicBezTo>
                    <a:pt x="0" y="490"/>
                    <a:pt x="0" y="499"/>
                    <a:pt x="10" y="499"/>
                  </a:cubicBezTo>
                  <a:cubicBezTo>
                    <a:pt x="20" y="499"/>
                    <a:pt x="20" y="490"/>
                    <a:pt x="20" y="481"/>
                  </a:cubicBezTo>
                  <a:lnTo>
                    <a:pt x="20" y="18"/>
                  </a:lnTo>
                </a:path>
              </a:pathLst>
            </a:custGeom>
            <a:solidFill>
              <a:srgbClr val="000000"/>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9" name="Freeform 32"/>
            <p:cNvSpPr>
              <a:spLocks noEditPoints="1"/>
            </p:cNvSpPr>
            <p:nvPr>
              <p:custDataLst>
                <p:tags r:id="rId42"/>
              </p:custDataLst>
            </p:nvPr>
          </p:nvSpPr>
          <p:spPr bwMode="auto">
            <a:xfrm>
              <a:off x="11476008" y="29813250"/>
              <a:ext cx="87313" cy="133351"/>
            </a:xfrm>
            <a:custGeom>
              <a:avLst/>
              <a:gdLst>
                <a:gd name="T0" fmla="*/ 210 w 210"/>
                <a:gd name="T1" fmla="*/ 173 h 343"/>
                <a:gd name="T2" fmla="*/ 190 w 210"/>
                <a:gd name="T3" fmla="*/ 56 h 343"/>
                <a:gd name="T4" fmla="*/ 105 w 210"/>
                <a:gd name="T5" fmla="*/ 0 h 343"/>
                <a:gd name="T6" fmla="*/ 19 w 210"/>
                <a:gd name="T7" fmla="*/ 59 h 343"/>
                <a:gd name="T8" fmla="*/ 0 w 210"/>
                <a:gd name="T9" fmla="*/ 173 h 343"/>
                <a:gd name="T10" fmla="*/ 23 w 210"/>
                <a:gd name="T11" fmla="*/ 293 h 343"/>
                <a:gd name="T12" fmla="*/ 105 w 210"/>
                <a:gd name="T13" fmla="*/ 343 h 343"/>
                <a:gd name="T14" fmla="*/ 192 w 210"/>
                <a:gd name="T15" fmla="*/ 285 h 343"/>
                <a:gd name="T16" fmla="*/ 210 w 210"/>
                <a:gd name="T17" fmla="*/ 173 h 343"/>
                <a:gd name="T18" fmla="*/ 105 w 210"/>
                <a:gd name="T19" fmla="*/ 332 h 343"/>
                <a:gd name="T20" fmla="*/ 47 w 210"/>
                <a:gd name="T21" fmla="*/ 272 h 343"/>
                <a:gd name="T22" fmla="*/ 42 w 210"/>
                <a:gd name="T23" fmla="*/ 167 h 343"/>
                <a:gd name="T24" fmla="*/ 46 w 210"/>
                <a:gd name="T25" fmla="*/ 75 h 343"/>
                <a:gd name="T26" fmla="*/ 105 w 210"/>
                <a:gd name="T27" fmla="*/ 11 h 343"/>
                <a:gd name="T28" fmla="*/ 164 w 210"/>
                <a:gd name="T29" fmla="*/ 69 h 343"/>
                <a:gd name="T30" fmla="*/ 169 w 210"/>
                <a:gd name="T31" fmla="*/ 167 h 343"/>
                <a:gd name="T32" fmla="*/ 163 w 210"/>
                <a:gd name="T33" fmla="*/ 270 h 343"/>
                <a:gd name="T34" fmla="*/ 105 w 210"/>
                <a:gd name="T35" fmla="*/ 332 h 3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0" h="343">
                  <a:moveTo>
                    <a:pt x="210" y="173"/>
                  </a:moveTo>
                  <a:cubicBezTo>
                    <a:pt x="210" y="133"/>
                    <a:pt x="208" y="93"/>
                    <a:pt x="190" y="56"/>
                  </a:cubicBezTo>
                  <a:cubicBezTo>
                    <a:pt x="167" y="8"/>
                    <a:pt x="126" y="0"/>
                    <a:pt x="105" y="0"/>
                  </a:cubicBezTo>
                  <a:cubicBezTo>
                    <a:pt x="75" y="0"/>
                    <a:pt x="39" y="13"/>
                    <a:pt x="19" y="59"/>
                  </a:cubicBezTo>
                  <a:cubicBezTo>
                    <a:pt x="3" y="94"/>
                    <a:pt x="0" y="133"/>
                    <a:pt x="0" y="173"/>
                  </a:cubicBezTo>
                  <a:cubicBezTo>
                    <a:pt x="0" y="210"/>
                    <a:pt x="2" y="255"/>
                    <a:pt x="23" y="293"/>
                  </a:cubicBezTo>
                  <a:cubicBezTo>
                    <a:pt x="44" y="333"/>
                    <a:pt x="80" y="343"/>
                    <a:pt x="105" y="343"/>
                  </a:cubicBezTo>
                  <a:cubicBezTo>
                    <a:pt x="132" y="343"/>
                    <a:pt x="170" y="333"/>
                    <a:pt x="192" y="285"/>
                  </a:cubicBezTo>
                  <a:cubicBezTo>
                    <a:pt x="208" y="251"/>
                    <a:pt x="210" y="212"/>
                    <a:pt x="210" y="173"/>
                  </a:cubicBezTo>
                  <a:close/>
                  <a:moveTo>
                    <a:pt x="105" y="332"/>
                  </a:moveTo>
                  <a:cubicBezTo>
                    <a:pt x="85" y="332"/>
                    <a:pt x="56" y="320"/>
                    <a:pt x="47" y="272"/>
                  </a:cubicBezTo>
                  <a:cubicBezTo>
                    <a:pt x="42" y="242"/>
                    <a:pt x="42" y="196"/>
                    <a:pt x="42" y="167"/>
                  </a:cubicBezTo>
                  <a:cubicBezTo>
                    <a:pt x="42" y="135"/>
                    <a:pt x="42" y="102"/>
                    <a:pt x="46" y="75"/>
                  </a:cubicBezTo>
                  <a:cubicBezTo>
                    <a:pt x="55" y="15"/>
                    <a:pt x="92" y="11"/>
                    <a:pt x="105" y="11"/>
                  </a:cubicBezTo>
                  <a:cubicBezTo>
                    <a:pt x="121" y="11"/>
                    <a:pt x="154" y="20"/>
                    <a:pt x="164" y="69"/>
                  </a:cubicBezTo>
                  <a:cubicBezTo>
                    <a:pt x="169" y="97"/>
                    <a:pt x="169" y="135"/>
                    <a:pt x="169" y="167"/>
                  </a:cubicBezTo>
                  <a:cubicBezTo>
                    <a:pt x="169" y="204"/>
                    <a:pt x="169" y="238"/>
                    <a:pt x="163" y="270"/>
                  </a:cubicBezTo>
                  <a:cubicBezTo>
                    <a:pt x="156" y="317"/>
                    <a:pt x="127" y="332"/>
                    <a:pt x="105" y="332"/>
                  </a:cubicBezTo>
                </a:path>
              </a:pathLst>
            </a:custGeom>
            <a:solidFill>
              <a:srgbClr val="000000"/>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0" name="Freeform 33"/>
            <p:cNvSpPr>
              <a:spLocks/>
            </p:cNvSpPr>
            <p:nvPr>
              <p:custDataLst>
                <p:tags r:id="rId43"/>
              </p:custDataLst>
            </p:nvPr>
          </p:nvSpPr>
          <p:spPr bwMode="auto">
            <a:xfrm>
              <a:off x="11582371" y="29797375"/>
              <a:ext cx="46038" cy="193676"/>
            </a:xfrm>
            <a:custGeom>
              <a:avLst/>
              <a:gdLst>
                <a:gd name="T0" fmla="*/ 109 w 111"/>
                <a:gd name="T1" fmla="*/ 258 h 499"/>
                <a:gd name="T2" fmla="*/ 111 w 111"/>
                <a:gd name="T3" fmla="*/ 249 h 499"/>
                <a:gd name="T4" fmla="*/ 109 w 111"/>
                <a:gd name="T5" fmla="*/ 241 h 499"/>
                <a:gd name="T6" fmla="*/ 21 w 111"/>
                <a:gd name="T7" fmla="*/ 12 h 499"/>
                <a:gd name="T8" fmla="*/ 10 w 111"/>
                <a:gd name="T9" fmla="*/ 0 h 499"/>
                <a:gd name="T10" fmla="*/ 0 w 111"/>
                <a:gd name="T11" fmla="*/ 10 h 499"/>
                <a:gd name="T12" fmla="*/ 2 w 111"/>
                <a:gd name="T13" fmla="*/ 18 h 499"/>
                <a:gd name="T14" fmla="*/ 91 w 111"/>
                <a:gd name="T15" fmla="*/ 249 h 499"/>
                <a:gd name="T16" fmla="*/ 2 w 111"/>
                <a:gd name="T17" fmla="*/ 480 h 499"/>
                <a:gd name="T18" fmla="*/ 0 w 111"/>
                <a:gd name="T19" fmla="*/ 489 h 499"/>
                <a:gd name="T20" fmla="*/ 10 w 111"/>
                <a:gd name="T21" fmla="*/ 499 h 499"/>
                <a:gd name="T22" fmla="*/ 20 w 111"/>
                <a:gd name="T23" fmla="*/ 489 h 499"/>
                <a:gd name="T24" fmla="*/ 109 w 111"/>
                <a:gd name="T25" fmla="*/ 258 h 4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 h="499">
                  <a:moveTo>
                    <a:pt x="109" y="258"/>
                  </a:moveTo>
                  <a:cubicBezTo>
                    <a:pt x="111" y="252"/>
                    <a:pt x="111" y="251"/>
                    <a:pt x="111" y="249"/>
                  </a:cubicBezTo>
                  <a:cubicBezTo>
                    <a:pt x="111" y="248"/>
                    <a:pt x="111" y="247"/>
                    <a:pt x="109" y="241"/>
                  </a:cubicBezTo>
                  <a:lnTo>
                    <a:pt x="21" y="12"/>
                  </a:lnTo>
                  <a:cubicBezTo>
                    <a:pt x="18" y="3"/>
                    <a:pt x="15" y="0"/>
                    <a:pt x="10" y="0"/>
                  </a:cubicBezTo>
                  <a:cubicBezTo>
                    <a:pt x="4" y="0"/>
                    <a:pt x="0" y="5"/>
                    <a:pt x="0" y="10"/>
                  </a:cubicBezTo>
                  <a:cubicBezTo>
                    <a:pt x="0" y="12"/>
                    <a:pt x="0" y="13"/>
                    <a:pt x="2" y="18"/>
                  </a:cubicBezTo>
                  <a:lnTo>
                    <a:pt x="91" y="249"/>
                  </a:lnTo>
                  <a:lnTo>
                    <a:pt x="2" y="480"/>
                  </a:lnTo>
                  <a:cubicBezTo>
                    <a:pt x="0" y="485"/>
                    <a:pt x="0" y="486"/>
                    <a:pt x="0" y="489"/>
                  </a:cubicBezTo>
                  <a:cubicBezTo>
                    <a:pt x="0" y="494"/>
                    <a:pt x="4" y="499"/>
                    <a:pt x="10" y="499"/>
                  </a:cubicBezTo>
                  <a:cubicBezTo>
                    <a:pt x="16" y="499"/>
                    <a:pt x="18" y="494"/>
                    <a:pt x="20" y="489"/>
                  </a:cubicBezTo>
                  <a:lnTo>
                    <a:pt x="109" y="258"/>
                  </a:lnTo>
                </a:path>
              </a:pathLst>
            </a:custGeom>
            <a:solidFill>
              <a:srgbClr val="000000"/>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543" name="Group 542"/>
          <p:cNvGrpSpPr>
            <a:grpSpLocks noChangeAspect="1"/>
          </p:cNvGrpSpPr>
          <p:nvPr>
            <p:custDataLst>
              <p:tags r:id="rId11"/>
            </p:custDataLst>
          </p:nvPr>
        </p:nvGrpSpPr>
        <p:grpSpPr>
          <a:xfrm>
            <a:off x="30189505" y="23485475"/>
            <a:ext cx="874713" cy="195263"/>
            <a:chOff x="30189505" y="23675975"/>
            <a:chExt cx="874713" cy="195263"/>
          </a:xfrm>
        </p:grpSpPr>
        <p:sp>
          <p:nvSpPr>
            <p:cNvPr id="533" name="Freeform 150"/>
            <p:cNvSpPr>
              <a:spLocks/>
            </p:cNvSpPr>
            <p:nvPr>
              <p:custDataLst>
                <p:tags r:id="rId32"/>
              </p:custDataLst>
            </p:nvPr>
          </p:nvSpPr>
          <p:spPr bwMode="auto">
            <a:xfrm>
              <a:off x="30189505" y="23675975"/>
              <a:ext cx="6350" cy="195263"/>
            </a:xfrm>
            <a:custGeom>
              <a:avLst/>
              <a:gdLst>
                <a:gd name="T0" fmla="*/ 20 w 20"/>
                <a:gd name="T1" fmla="*/ 18 h 499"/>
                <a:gd name="T2" fmla="*/ 10 w 20"/>
                <a:gd name="T3" fmla="*/ 0 h 499"/>
                <a:gd name="T4" fmla="*/ 0 w 20"/>
                <a:gd name="T5" fmla="*/ 18 h 499"/>
                <a:gd name="T6" fmla="*/ 0 w 20"/>
                <a:gd name="T7" fmla="*/ 481 h 499"/>
                <a:gd name="T8" fmla="*/ 10 w 20"/>
                <a:gd name="T9" fmla="*/ 499 h 499"/>
                <a:gd name="T10" fmla="*/ 20 w 20"/>
                <a:gd name="T11" fmla="*/ 481 h 499"/>
                <a:gd name="T12" fmla="*/ 20 w 20"/>
                <a:gd name="T13" fmla="*/ 18 h 499"/>
              </a:gdLst>
              <a:ahLst/>
              <a:cxnLst>
                <a:cxn ang="0">
                  <a:pos x="T0" y="T1"/>
                </a:cxn>
                <a:cxn ang="0">
                  <a:pos x="T2" y="T3"/>
                </a:cxn>
                <a:cxn ang="0">
                  <a:pos x="T4" y="T5"/>
                </a:cxn>
                <a:cxn ang="0">
                  <a:pos x="T6" y="T7"/>
                </a:cxn>
                <a:cxn ang="0">
                  <a:pos x="T8" y="T9"/>
                </a:cxn>
                <a:cxn ang="0">
                  <a:pos x="T10" y="T11"/>
                </a:cxn>
                <a:cxn ang="0">
                  <a:pos x="T12" y="T13"/>
                </a:cxn>
              </a:cxnLst>
              <a:rect l="0" t="0" r="r" b="b"/>
              <a:pathLst>
                <a:path w="20" h="499">
                  <a:moveTo>
                    <a:pt x="20" y="18"/>
                  </a:moveTo>
                  <a:cubicBezTo>
                    <a:pt x="20" y="9"/>
                    <a:pt x="20" y="0"/>
                    <a:pt x="10" y="0"/>
                  </a:cubicBezTo>
                  <a:cubicBezTo>
                    <a:pt x="0" y="0"/>
                    <a:pt x="0" y="9"/>
                    <a:pt x="0" y="18"/>
                  </a:cubicBezTo>
                  <a:lnTo>
                    <a:pt x="0" y="481"/>
                  </a:lnTo>
                  <a:cubicBezTo>
                    <a:pt x="0" y="490"/>
                    <a:pt x="0" y="499"/>
                    <a:pt x="10" y="499"/>
                  </a:cubicBezTo>
                  <a:cubicBezTo>
                    <a:pt x="20" y="499"/>
                    <a:pt x="20" y="490"/>
                    <a:pt x="20" y="481"/>
                  </a:cubicBezTo>
                  <a:lnTo>
                    <a:pt x="20" y="18"/>
                  </a:lnTo>
                </a:path>
              </a:pathLst>
            </a:custGeom>
            <a:solidFill>
              <a:srgbClr val="000000"/>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34" name="Freeform 151"/>
            <p:cNvSpPr>
              <a:spLocks/>
            </p:cNvSpPr>
            <p:nvPr>
              <p:custDataLst>
                <p:tags r:id="rId33"/>
              </p:custDataLst>
            </p:nvPr>
          </p:nvSpPr>
          <p:spPr bwMode="auto">
            <a:xfrm>
              <a:off x="30227605" y="23707725"/>
              <a:ext cx="119063" cy="131763"/>
            </a:xfrm>
            <a:custGeom>
              <a:avLst/>
              <a:gdLst>
                <a:gd name="T0" fmla="*/ 176 w 332"/>
                <a:gd name="T1" fmla="*/ 176 h 332"/>
                <a:gd name="T2" fmla="*/ 315 w 332"/>
                <a:gd name="T3" fmla="*/ 176 h 332"/>
                <a:gd name="T4" fmla="*/ 332 w 332"/>
                <a:gd name="T5" fmla="*/ 166 h 332"/>
                <a:gd name="T6" fmla="*/ 315 w 332"/>
                <a:gd name="T7" fmla="*/ 156 h 332"/>
                <a:gd name="T8" fmla="*/ 176 w 332"/>
                <a:gd name="T9" fmla="*/ 156 h 332"/>
                <a:gd name="T10" fmla="*/ 176 w 332"/>
                <a:gd name="T11" fmla="*/ 17 h 332"/>
                <a:gd name="T12" fmla="*/ 166 w 332"/>
                <a:gd name="T13" fmla="*/ 0 h 332"/>
                <a:gd name="T14" fmla="*/ 156 w 332"/>
                <a:gd name="T15" fmla="*/ 17 h 332"/>
                <a:gd name="T16" fmla="*/ 156 w 332"/>
                <a:gd name="T17" fmla="*/ 156 h 332"/>
                <a:gd name="T18" fmla="*/ 17 w 332"/>
                <a:gd name="T19" fmla="*/ 156 h 332"/>
                <a:gd name="T20" fmla="*/ 0 w 332"/>
                <a:gd name="T21" fmla="*/ 166 h 332"/>
                <a:gd name="T22" fmla="*/ 17 w 332"/>
                <a:gd name="T23" fmla="*/ 176 h 332"/>
                <a:gd name="T24" fmla="*/ 156 w 332"/>
                <a:gd name="T25" fmla="*/ 176 h 332"/>
                <a:gd name="T26" fmla="*/ 156 w 332"/>
                <a:gd name="T27" fmla="*/ 316 h 332"/>
                <a:gd name="T28" fmla="*/ 166 w 332"/>
                <a:gd name="T29" fmla="*/ 332 h 332"/>
                <a:gd name="T30" fmla="*/ 176 w 332"/>
                <a:gd name="T31" fmla="*/ 316 h 332"/>
                <a:gd name="T32" fmla="*/ 176 w 332"/>
                <a:gd name="T33" fmla="*/ 176 h 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32" h="332">
                  <a:moveTo>
                    <a:pt x="176" y="176"/>
                  </a:moveTo>
                  <a:lnTo>
                    <a:pt x="315" y="176"/>
                  </a:lnTo>
                  <a:cubicBezTo>
                    <a:pt x="322" y="176"/>
                    <a:pt x="332" y="176"/>
                    <a:pt x="332" y="166"/>
                  </a:cubicBezTo>
                  <a:cubicBezTo>
                    <a:pt x="332" y="156"/>
                    <a:pt x="322" y="156"/>
                    <a:pt x="315" y="156"/>
                  </a:cubicBezTo>
                  <a:lnTo>
                    <a:pt x="176" y="156"/>
                  </a:lnTo>
                  <a:lnTo>
                    <a:pt x="176" y="17"/>
                  </a:lnTo>
                  <a:cubicBezTo>
                    <a:pt x="176" y="10"/>
                    <a:pt x="176" y="0"/>
                    <a:pt x="166" y="0"/>
                  </a:cubicBezTo>
                  <a:cubicBezTo>
                    <a:pt x="156" y="0"/>
                    <a:pt x="156" y="10"/>
                    <a:pt x="156" y="17"/>
                  </a:cubicBezTo>
                  <a:lnTo>
                    <a:pt x="156" y="156"/>
                  </a:lnTo>
                  <a:lnTo>
                    <a:pt x="17" y="156"/>
                  </a:lnTo>
                  <a:cubicBezTo>
                    <a:pt x="10" y="156"/>
                    <a:pt x="0" y="156"/>
                    <a:pt x="0" y="166"/>
                  </a:cubicBezTo>
                  <a:cubicBezTo>
                    <a:pt x="0" y="176"/>
                    <a:pt x="10" y="176"/>
                    <a:pt x="17" y="176"/>
                  </a:cubicBezTo>
                  <a:lnTo>
                    <a:pt x="156" y="176"/>
                  </a:lnTo>
                  <a:lnTo>
                    <a:pt x="156" y="316"/>
                  </a:lnTo>
                  <a:cubicBezTo>
                    <a:pt x="156" y="323"/>
                    <a:pt x="156" y="332"/>
                    <a:pt x="166" y="332"/>
                  </a:cubicBezTo>
                  <a:cubicBezTo>
                    <a:pt x="176" y="332"/>
                    <a:pt x="176" y="323"/>
                    <a:pt x="176" y="316"/>
                  </a:cubicBezTo>
                  <a:lnTo>
                    <a:pt x="176" y="176"/>
                  </a:lnTo>
                </a:path>
              </a:pathLst>
            </a:custGeom>
            <a:solidFill>
              <a:srgbClr val="000000"/>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35" name="Freeform 152"/>
            <p:cNvSpPr>
              <a:spLocks/>
            </p:cNvSpPr>
            <p:nvPr>
              <p:custDataLst>
                <p:tags r:id="rId34"/>
              </p:custDataLst>
            </p:nvPr>
          </p:nvSpPr>
          <p:spPr bwMode="auto">
            <a:xfrm>
              <a:off x="30373655" y="23691850"/>
              <a:ext cx="58738" cy="130175"/>
            </a:xfrm>
            <a:custGeom>
              <a:avLst/>
              <a:gdLst>
                <a:gd name="T0" fmla="*/ 102 w 165"/>
                <a:gd name="T1" fmla="*/ 13 h 332"/>
                <a:gd name="T2" fmla="*/ 91 w 165"/>
                <a:gd name="T3" fmla="*/ 0 h 332"/>
                <a:gd name="T4" fmla="*/ 0 w 165"/>
                <a:gd name="T5" fmla="*/ 32 h 332"/>
                <a:gd name="T6" fmla="*/ 0 w 165"/>
                <a:gd name="T7" fmla="*/ 47 h 332"/>
                <a:gd name="T8" fmla="*/ 66 w 165"/>
                <a:gd name="T9" fmla="*/ 34 h 332"/>
                <a:gd name="T10" fmla="*/ 66 w 165"/>
                <a:gd name="T11" fmla="*/ 293 h 332"/>
                <a:gd name="T12" fmla="*/ 19 w 165"/>
                <a:gd name="T13" fmla="*/ 317 h 332"/>
                <a:gd name="T14" fmla="*/ 3 w 165"/>
                <a:gd name="T15" fmla="*/ 317 h 332"/>
                <a:gd name="T16" fmla="*/ 3 w 165"/>
                <a:gd name="T17" fmla="*/ 332 h 332"/>
                <a:gd name="T18" fmla="*/ 84 w 165"/>
                <a:gd name="T19" fmla="*/ 331 h 332"/>
                <a:gd name="T20" fmla="*/ 165 w 165"/>
                <a:gd name="T21" fmla="*/ 332 h 332"/>
                <a:gd name="T22" fmla="*/ 165 w 165"/>
                <a:gd name="T23" fmla="*/ 317 h 332"/>
                <a:gd name="T24" fmla="*/ 149 w 165"/>
                <a:gd name="T25" fmla="*/ 317 h 332"/>
                <a:gd name="T26" fmla="*/ 102 w 165"/>
                <a:gd name="T27" fmla="*/ 293 h 332"/>
                <a:gd name="T28" fmla="*/ 102 w 165"/>
                <a:gd name="T29" fmla="*/ 13 h 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65" h="332">
                  <a:moveTo>
                    <a:pt x="102" y="13"/>
                  </a:moveTo>
                  <a:cubicBezTo>
                    <a:pt x="102" y="1"/>
                    <a:pt x="102" y="0"/>
                    <a:pt x="91" y="0"/>
                  </a:cubicBezTo>
                  <a:cubicBezTo>
                    <a:pt x="60" y="32"/>
                    <a:pt x="16" y="32"/>
                    <a:pt x="0" y="32"/>
                  </a:cubicBezTo>
                  <a:lnTo>
                    <a:pt x="0" y="47"/>
                  </a:lnTo>
                  <a:cubicBezTo>
                    <a:pt x="10" y="47"/>
                    <a:pt x="40" y="47"/>
                    <a:pt x="66" y="34"/>
                  </a:cubicBezTo>
                  <a:lnTo>
                    <a:pt x="66" y="293"/>
                  </a:lnTo>
                  <a:cubicBezTo>
                    <a:pt x="66" y="311"/>
                    <a:pt x="64" y="317"/>
                    <a:pt x="19" y="317"/>
                  </a:cubicBezTo>
                  <a:lnTo>
                    <a:pt x="3" y="317"/>
                  </a:lnTo>
                  <a:lnTo>
                    <a:pt x="3" y="332"/>
                  </a:lnTo>
                  <a:cubicBezTo>
                    <a:pt x="21" y="331"/>
                    <a:pt x="64" y="331"/>
                    <a:pt x="84" y="331"/>
                  </a:cubicBezTo>
                  <a:cubicBezTo>
                    <a:pt x="104" y="331"/>
                    <a:pt x="147" y="331"/>
                    <a:pt x="165" y="332"/>
                  </a:cubicBezTo>
                  <a:lnTo>
                    <a:pt x="165" y="317"/>
                  </a:lnTo>
                  <a:lnTo>
                    <a:pt x="149" y="317"/>
                  </a:lnTo>
                  <a:cubicBezTo>
                    <a:pt x="104" y="317"/>
                    <a:pt x="102" y="311"/>
                    <a:pt x="102" y="293"/>
                  </a:cubicBezTo>
                  <a:lnTo>
                    <a:pt x="102" y="13"/>
                  </a:lnTo>
                </a:path>
              </a:pathLst>
            </a:custGeom>
            <a:solidFill>
              <a:srgbClr val="000000"/>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36" name="Freeform 153"/>
            <p:cNvSpPr>
              <a:spLocks/>
            </p:cNvSpPr>
            <p:nvPr>
              <p:custDataLst>
                <p:tags r:id="rId35"/>
              </p:custDataLst>
            </p:nvPr>
          </p:nvSpPr>
          <p:spPr bwMode="auto">
            <a:xfrm>
              <a:off x="30456205" y="23675975"/>
              <a:ext cx="41275" cy="195263"/>
            </a:xfrm>
            <a:custGeom>
              <a:avLst/>
              <a:gdLst>
                <a:gd name="T0" fmla="*/ 109 w 112"/>
                <a:gd name="T1" fmla="*/ 258 h 499"/>
                <a:gd name="T2" fmla="*/ 112 w 112"/>
                <a:gd name="T3" fmla="*/ 249 h 499"/>
                <a:gd name="T4" fmla="*/ 109 w 112"/>
                <a:gd name="T5" fmla="*/ 241 h 499"/>
                <a:gd name="T6" fmla="*/ 22 w 112"/>
                <a:gd name="T7" fmla="*/ 12 h 499"/>
                <a:gd name="T8" fmla="*/ 10 w 112"/>
                <a:gd name="T9" fmla="*/ 0 h 499"/>
                <a:gd name="T10" fmla="*/ 0 w 112"/>
                <a:gd name="T11" fmla="*/ 10 h 499"/>
                <a:gd name="T12" fmla="*/ 3 w 112"/>
                <a:gd name="T13" fmla="*/ 18 h 499"/>
                <a:gd name="T14" fmla="*/ 91 w 112"/>
                <a:gd name="T15" fmla="*/ 249 h 499"/>
                <a:gd name="T16" fmla="*/ 3 w 112"/>
                <a:gd name="T17" fmla="*/ 480 h 499"/>
                <a:gd name="T18" fmla="*/ 0 w 112"/>
                <a:gd name="T19" fmla="*/ 489 h 499"/>
                <a:gd name="T20" fmla="*/ 10 w 112"/>
                <a:gd name="T21" fmla="*/ 499 h 499"/>
                <a:gd name="T22" fmla="*/ 21 w 112"/>
                <a:gd name="T23" fmla="*/ 489 h 499"/>
                <a:gd name="T24" fmla="*/ 109 w 112"/>
                <a:gd name="T25" fmla="*/ 258 h 4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2" h="499">
                  <a:moveTo>
                    <a:pt x="109" y="258"/>
                  </a:moveTo>
                  <a:cubicBezTo>
                    <a:pt x="112" y="252"/>
                    <a:pt x="112" y="251"/>
                    <a:pt x="112" y="249"/>
                  </a:cubicBezTo>
                  <a:cubicBezTo>
                    <a:pt x="112" y="248"/>
                    <a:pt x="112" y="247"/>
                    <a:pt x="109" y="241"/>
                  </a:cubicBezTo>
                  <a:lnTo>
                    <a:pt x="22" y="12"/>
                  </a:lnTo>
                  <a:cubicBezTo>
                    <a:pt x="19" y="3"/>
                    <a:pt x="16" y="0"/>
                    <a:pt x="10" y="0"/>
                  </a:cubicBezTo>
                  <a:cubicBezTo>
                    <a:pt x="5" y="0"/>
                    <a:pt x="0" y="5"/>
                    <a:pt x="0" y="10"/>
                  </a:cubicBezTo>
                  <a:cubicBezTo>
                    <a:pt x="0" y="12"/>
                    <a:pt x="0" y="13"/>
                    <a:pt x="3" y="18"/>
                  </a:cubicBezTo>
                  <a:lnTo>
                    <a:pt x="91" y="249"/>
                  </a:lnTo>
                  <a:lnTo>
                    <a:pt x="3" y="480"/>
                  </a:lnTo>
                  <a:cubicBezTo>
                    <a:pt x="0" y="485"/>
                    <a:pt x="0" y="486"/>
                    <a:pt x="0" y="489"/>
                  </a:cubicBezTo>
                  <a:cubicBezTo>
                    <a:pt x="0" y="494"/>
                    <a:pt x="5" y="499"/>
                    <a:pt x="10" y="499"/>
                  </a:cubicBezTo>
                  <a:cubicBezTo>
                    <a:pt x="17" y="499"/>
                    <a:pt x="19" y="494"/>
                    <a:pt x="21" y="489"/>
                  </a:cubicBezTo>
                  <a:lnTo>
                    <a:pt x="109" y="258"/>
                  </a:lnTo>
                </a:path>
              </a:pathLst>
            </a:custGeom>
            <a:solidFill>
              <a:srgbClr val="000000"/>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37" name="Freeform 154"/>
            <p:cNvSpPr>
              <a:spLocks/>
            </p:cNvSpPr>
            <p:nvPr>
              <p:custDataLst>
                <p:tags r:id="rId36"/>
              </p:custDataLst>
            </p:nvPr>
          </p:nvSpPr>
          <p:spPr bwMode="auto">
            <a:xfrm>
              <a:off x="30567330" y="23707725"/>
              <a:ext cx="119063" cy="131763"/>
            </a:xfrm>
            <a:custGeom>
              <a:avLst/>
              <a:gdLst>
                <a:gd name="T0" fmla="*/ 176 w 331"/>
                <a:gd name="T1" fmla="*/ 176 h 332"/>
                <a:gd name="T2" fmla="*/ 315 w 331"/>
                <a:gd name="T3" fmla="*/ 176 h 332"/>
                <a:gd name="T4" fmla="*/ 331 w 331"/>
                <a:gd name="T5" fmla="*/ 166 h 332"/>
                <a:gd name="T6" fmla="*/ 315 w 331"/>
                <a:gd name="T7" fmla="*/ 156 h 332"/>
                <a:gd name="T8" fmla="*/ 176 w 331"/>
                <a:gd name="T9" fmla="*/ 156 h 332"/>
                <a:gd name="T10" fmla="*/ 176 w 331"/>
                <a:gd name="T11" fmla="*/ 17 h 332"/>
                <a:gd name="T12" fmla="*/ 166 w 331"/>
                <a:gd name="T13" fmla="*/ 0 h 332"/>
                <a:gd name="T14" fmla="*/ 156 w 331"/>
                <a:gd name="T15" fmla="*/ 17 h 332"/>
                <a:gd name="T16" fmla="*/ 156 w 331"/>
                <a:gd name="T17" fmla="*/ 156 h 332"/>
                <a:gd name="T18" fmla="*/ 16 w 331"/>
                <a:gd name="T19" fmla="*/ 156 h 332"/>
                <a:gd name="T20" fmla="*/ 0 w 331"/>
                <a:gd name="T21" fmla="*/ 166 h 332"/>
                <a:gd name="T22" fmla="*/ 16 w 331"/>
                <a:gd name="T23" fmla="*/ 176 h 332"/>
                <a:gd name="T24" fmla="*/ 156 w 331"/>
                <a:gd name="T25" fmla="*/ 176 h 332"/>
                <a:gd name="T26" fmla="*/ 156 w 331"/>
                <a:gd name="T27" fmla="*/ 316 h 332"/>
                <a:gd name="T28" fmla="*/ 166 w 331"/>
                <a:gd name="T29" fmla="*/ 332 h 332"/>
                <a:gd name="T30" fmla="*/ 176 w 331"/>
                <a:gd name="T31" fmla="*/ 316 h 332"/>
                <a:gd name="T32" fmla="*/ 176 w 331"/>
                <a:gd name="T33" fmla="*/ 176 h 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31" h="332">
                  <a:moveTo>
                    <a:pt x="176" y="176"/>
                  </a:moveTo>
                  <a:lnTo>
                    <a:pt x="315" y="176"/>
                  </a:lnTo>
                  <a:cubicBezTo>
                    <a:pt x="322" y="176"/>
                    <a:pt x="331" y="176"/>
                    <a:pt x="331" y="166"/>
                  </a:cubicBezTo>
                  <a:cubicBezTo>
                    <a:pt x="331" y="156"/>
                    <a:pt x="322" y="156"/>
                    <a:pt x="315" y="156"/>
                  </a:cubicBezTo>
                  <a:lnTo>
                    <a:pt x="176" y="156"/>
                  </a:lnTo>
                  <a:lnTo>
                    <a:pt x="176" y="17"/>
                  </a:lnTo>
                  <a:cubicBezTo>
                    <a:pt x="176" y="10"/>
                    <a:pt x="176" y="0"/>
                    <a:pt x="166" y="0"/>
                  </a:cubicBezTo>
                  <a:cubicBezTo>
                    <a:pt x="156" y="0"/>
                    <a:pt x="156" y="10"/>
                    <a:pt x="156" y="17"/>
                  </a:cubicBezTo>
                  <a:lnTo>
                    <a:pt x="156" y="156"/>
                  </a:lnTo>
                  <a:lnTo>
                    <a:pt x="16" y="156"/>
                  </a:lnTo>
                  <a:cubicBezTo>
                    <a:pt x="9" y="156"/>
                    <a:pt x="0" y="156"/>
                    <a:pt x="0" y="166"/>
                  </a:cubicBezTo>
                  <a:cubicBezTo>
                    <a:pt x="0" y="176"/>
                    <a:pt x="9" y="176"/>
                    <a:pt x="16" y="176"/>
                  </a:cubicBezTo>
                  <a:lnTo>
                    <a:pt x="156" y="176"/>
                  </a:lnTo>
                  <a:lnTo>
                    <a:pt x="156" y="316"/>
                  </a:lnTo>
                  <a:cubicBezTo>
                    <a:pt x="156" y="323"/>
                    <a:pt x="156" y="332"/>
                    <a:pt x="166" y="332"/>
                  </a:cubicBezTo>
                  <a:cubicBezTo>
                    <a:pt x="176" y="332"/>
                    <a:pt x="176" y="323"/>
                    <a:pt x="176" y="316"/>
                  </a:cubicBezTo>
                  <a:lnTo>
                    <a:pt x="176" y="176"/>
                  </a:lnTo>
                </a:path>
              </a:pathLst>
            </a:custGeom>
            <a:solidFill>
              <a:srgbClr val="000000"/>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38" name="Freeform 155"/>
            <p:cNvSpPr>
              <a:spLocks/>
            </p:cNvSpPr>
            <p:nvPr>
              <p:custDataLst>
                <p:tags r:id="rId37"/>
              </p:custDataLst>
            </p:nvPr>
          </p:nvSpPr>
          <p:spPr bwMode="auto">
            <a:xfrm>
              <a:off x="30757830" y="23675975"/>
              <a:ext cx="6350" cy="195263"/>
            </a:xfrm>
            <a:custGeom>
              <a:avLst/>
              <a:gdLst>
                <a:gd name="T0" fmla="*/ 20 w 20"/>
                <a:gd name="T1" fmla="*/ 18 h 499"/>
                <a:gd name="T2" fmla="*/ 10 w 20"/>
                <a:gd name="T3" fmla="*/ 0 h 499"/>
                <a:gd name="T4" fmla="*/ 0 w 20"/>
                <a:gd name="T5" fmla="*/ 18 h 499"/>
                <a:gd name="T6" fmla="*/ 0 w 20"/>
                <a:gd name="T7" fmla="*/ 481 h 499"/>
                <a:gd name="T8" fmla="*/ 10 w 20"/>
                <a:gd name="T9" fmla="*/ 499 h 499"/>
                <a:gd name="T10" fmla="*/ 20 w 20"/>
                <a:gd name="T11" fmla="*/ 481 h 499"/>
                <a:gd name="T12" fmla="*/ 20 w 20"/>
                <a:gd name="T13" fmla="*/ 18 h 499"/>
              </a:gdLst>
              <a:ahLst/>
              <a:cxnLst>
                <a:cxn ang="0">
                  <a:pos x="T0" y="T1"/>
                </a:cxn>
                <a:cxn ang="0">
                  <a:pos x="T2" y="T3"/>
                </a:cxn>
                <a:cxn ang="0">
                  <a:pos x="T4" y="T5"/>
                </a:cxn>
                <a:cxn ang="0">
                  <a:pos x="T6" y="T7"/>
                </a:cxn>
                <a:cxn ang="0">
                  <a:pos x="T8" y="T9"/>
                </a:cxn>
                <a:cxn ang="0">
                  <a:pos x="T10" y="T11"/>
                </a:cxn>
                <a:cxn ang="0">
                  <a:pos x="T12" y="T13"/>
                </a:cxn>
              </a:cxnLst>
              <a:rect l="0" t="0" r="r" b="b"/>
              <a:pathLst>
                <a:path w="20" h="499">
                  <a:moveTo>
                    <a:pt x="20" y="18"/>
                  </a:moveTo>
                  <a:cubicBezTo>
                    <a:pt x="20" y="9"/>
                    <a:pt x="20" y="0"/>
                    <a:pt x="10" y="0"/>
                  </a:cubicBezTo>
                  <a:cubicBezTo>
                    <a:pt x="0" y="0"/>
                    <a:pt x="0" y="9"/>
                    <a:pt x="0" y="18"/>
                  </a:cubicBezTo>
                  <a:lnTo>
                    <a:pt x="0" y="481"/>
                  </a:lnTo>
                  <a:cubicBezTo>
                    <a:pt x="0" y="490"/>
                    <a:pt x="0" y="499"/>
                    <a:pt x="10" y="499"/>
                  </a:cubicBezTo>
                  <a:cubicBezTo>
                    <a:pt x="20" y="499"/>
                    <a:pt x="20" y="490"/>
                    <a:pt x="20" y="481"/>
                  </a:cubicBezTo>
                  <a:lnTo>
                    <a:pt x="20" y="18"/>
                  </a:lnTo>
                </a:path>
              </a:pathLst>
            </a:custGeom>
            <a:solidFill>
              <a:srgbClr val="000000"/>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39" name="Freeform 156"/>
            <p:cNvSpPr>
              <a:spLocks/>
            </p:cNvSpPr>
            <p:nvPr>
              <p:custDataLst>
                <p:tags r:id="rId38"/>
              </p:custDataLst>
            </p:nvPr>
          </p:nvSpPr>
          <p:spPr bwMode="auto">
            <a:xfrm>
              <a:off x="30800693" y="23769638"/>
              <a:ext cx="109538" cy="7938"/>
            </a:xfrm>
            <a:custGeom>
              <a:avLst/>
              <a:gdLst>
                <a:gd name="T0" fmla="*/ 287 w 304"/>
                <a:gd name="T1" fmla="*/ 20 h 20"/>
                <a:gd name="T2" fmla="*/ 304 w 304"/>
                <a:gd name="T3" fmla="*/ 10 h 20"/>
                <a:gd name="T4" fmla="*/ 287 w 304"/>
                <a:gd name="T5" fmla="*/ 0 h 20"/>
                <a:gd name="T6" fmla="*/ 17 w 304"/>
                <a:gd name="T7" fmla="*/ 0 h 20"/>
                <a:gd name="T8" fmla="*/ 0 w 304"/>
                <a:gd name="T9" fmla="*/ 10 h 20"/>
                <a:gd name="T10" fmla="*/ 17 w 304"/>
                <a:gd name="T11" fmla="*/ 20 h 20"/>
                <a:gd name="T12" fmla="*/ 287 w 304"/>
                <a:gd name="T13" fmla="*/ 20 h 20"/>
              </a:gdLst>
              <a:ahLst/>
              <a:cxnLst>
                <a:cxn ang="0">
                  <a:pos x="T0" y="T1"/>
                </a:cxn>
                <a:cxn ang="0">
                  <a:pos x="T2" y="T3"/>
                </a:cxn>
                <a:cxn ang="0">
                  <a:pos x="T4" y="T5"/>
                </a:cxn>
                <a:cxn ang="0">
                  <a:pos x="T6" y="T7"/>
                </a:cxn>
                <a:cxn ang="0">
                  <a:pos x="T8" y="T9"/>
                </a:cxn>
                <a:cxn ang="0">
                  <a:pos x="T10" y="T11"/>
                </a:cxn>
                <a:cxn ang="0">
                  <a:pos x="T12" y="T13"/>
                </a:cxn>
              </a:cxnLst>
              <a:rect l="0" t="0" r="r" b="b"/>
              <a:pathLst>
                <a:path w="304" h="20">
                  <a:moveTo>
                    <a:pt x="287" y="20"/>
                  </a:moveTo>
                  <a:cubicBezTo>
                    <a:pt x="295" y="20"/>
                    <a:pt x="304" y="20"/>
                    <a:pt x="304" y="10"/>
                  </a:cubicBezTo>
                  <a:cubicBezTo>
                    <a:pt x="304" y="0"/>
                    <a:pt x="295" y="0"/>
                    <a:pt x="287" y="0"/>
                  </a:cubicBezTo>
                  <a:lnTo>
                    <a:pt x="17" y="0"/>
                  </a:lnTo>
                  <a:cubicBezTo>
                    <a:pt x="9" y="0"/>
                    <a:pt x="0" y="0"/>
                    <a:pt x="0" y="10"/>
                  </a:cubicBezTo>
                  <a:cubicBezTo>
                    <a:pt x="0" y="20"/>
                    <a:pt x="9" y="20"/>
                    <a:pt x="17" y="20"/>
                  </a:cubicBezTo>
                  <a:lnTo>
                    <a:pt x="287" y="20"/>
                  </a:lnTo>
                </a:path>
              </a:pathLst>
            </a:custGeom>
            <a:solidFill>
              <a:srgbClr val="000000"/>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40" name="Freeform 157"/>
            <p:cNvSpPr>
              <a:spLocks/>
            </p:cNvSpPr>
            <p:nvPr>
              <p:custDataLst>
                <p:tags r:id="rId39"/>
              </p:custDataLst>
            </p:nvPr>
          </p:nvSpPr>
          <p:spPr bwMode="auto">
            <a:xfrm>
              <a:off x="30940393" y="23691850"/>
              <a:ext cx="60325" cy="130175"/>
            </a:xfrm>
            <a:custGeom>
              <a:avLst/>
              <a:gdLst>
                <a:gd name="T0" fmla="*/ 102 w 165"/>
                <a:gd name="T1" fmla="*/ 13 h 332"/>
                <a:gd name="T2" fmla="*/ 91 w 165"/>
                <a:gd name="T3" fmla="*/ 0 h 332"/>
                <a:gd name="T4" fmla="*/ 0 w 165"/>
                <a:gd name="T5" fmla="*/ 32 h 332"/>
                <a:gd name="T6" fmla="*/ 0 w 165"/>
                <a:gd name="T7" fmla="*/ 47 h 332"/>
                <a:gd name="T8" fmla="*/ 65 w 165"/>
                <a:gd name="T9" fmla="*/ 34 h 332"/>
                <a:gd name="T10" fmla="*/ 65 w 165"/>
                <a:gd name="T11" fmla="*/ 293 h 332"/>
                <a:gd name="T12" fmla="*/ 19 w 165"/>
                <a:gd name="T13" fmla="*/ 317 h 332"/>
                <a:gd name="T14" fmla="*/ 3 w 165"/>
                <a:gd name="T15" fmla="*/ 317 h 332"/>
                <a:gd name="T16" fmla="*/ 3 w 165"/>
                <a:gd name="T17" fmla="*/ 332 h 332"/>
                <a:gd name="T18" fmla="*/ 84 w 165"/>
                <a:gd name="T19" fmla="*/ 331 h 332"/>
                <a:gd name="T20" fmla="*/ 165 w 165"/>
                <a:gd name="T21" fmla="*/ 332 h 332"/>
                <a:gd name="T22" fmla="*/ 165 w 165"/>
                <a:gd name="T23" fmla="*/ 317 h 332"/>
                <a:gd name="T24" fmla="*/ 149 w 165"/>
                <a:gd name="T25" fmla="*/ 317 h 332"/>
                <a:gd name="T26" fmla="*/ 102 w 165"/>
                <a:gd name="T27" fmla="*/ 293 h 332"/>
                <a:gd name="T28" fmla="*/ 102 w 165"/>
                <a:gd name="T29" fmla="*/ 13 h 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65" h="332">
                  <a:moveTo>
                    <a:pt x="102" y="13"/>
                  </a:moveTo>
                  <a:cubicBezTo>
                    <a:pt x="102" y="1"/>
                    <a:pt x="102" y="0"/>
                    <a:pt x="91" y="0"/>
                  </a:cubicBezTo>
                  <a:cubicBezTo>
                    <a:pt x="60" y="32"/>
                    <a:pt x="16" y="32"/>
                    <a:pt x="0" y="32"/>
                  </a:cubicBezTo>
                  <a:lnTo>
                    <a:pt x="0" y="47"/>
                  </a:lnTo>
                  <a:cubicBezTo>
                    <a:pt x="10" y="47"/>
                    <a:pt x="39" y="47"/>
                    <a:pt x="65" y="34"/>
                  </a:cubicBezTo>
                  <a:lnTo>
                    <a:pt x="65" y="293"/>
                  </a:lnTo>
                  <a:cubicBezTo>
                    <a:pt x="65" y="311"/>
                    <a:pt x="64" y="317"/>
                    <a:pt x="19" y="317"/>
                  </a:cubicBezTo>
                  <a:lnTo>
                    <a:pt x="3" y="317"/>
                  </a:lnTo>
                  <a:lnTo>
                    <a:pt x="3" y="332"/>
                  </a:lnTo>
                  <a:cubicBezTo>
                    <a:pt x="21" y="331"/>
                    <a:pt x="64" y="331"/>
                    <a:pt x="84" y="331"/>
                  </a:cubicBezTo>
                  <a:cubicBezTo>
                    <a:pt x="104" y="331"/>
                    <a:pt x="147" y="331"/>
                    <a:pt x="165" y="332"/>
                  </a:cubicBezTo>
                  <a:lnTo>
                    <a:pt x="165" y="317"/>
                  </a:lnTo>
                  <a:lnTo>
                    <a:pt x="149" y="317"/>
                  </a:lnTo>
                  <a:cubicBezTo>
                    <a:pt x="104" y="317"/>
                    <a:pt x="102" y="311"/>
                    <a:pt x="102" y="293"/>
                  </a:cubicBezTo>
                  <a:lnTo>
                    <a:pt x="102" y="13"/>
                  </a:lnTo>
                </a:path>
              </a:pathLst>
            </a:custGeom>
            <a:solidFill>
              <a:srgbClr val="000000"/>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41" name="Freeform 158"/>
            <p:cNvSpPr>
              <a:spLocks/>
            </p:cNvSpPr>
            <p:nvPr>
              <p:custDataLst>
                <p:tags r:id="rId40"/>
              </p:custDataLst>
            </p:nvPr>
          </p:nvSpPr>
          <p:spPr bwMode="auto">
            <a:xfrm>
              <a:off x="31024530" y="23675975"/>
              <a:ext cx="39688" cy="195263"/>
            </a:xfrm>
            <a:custGeom>
              <a:avLst/>
              <a:gdLst>
                <a:gd name="T0" fmla="*/ 109 w 111"/>
                <a:gd name="T1" fmla="*/ 258 h 499"/>
                <a:gd name="T2" fmla="*/ 111 w 111"/>
                <a:gd name="T3" fmla="*/ 249 h 499"/>
                <a:gd name="T4" fmla="*/ 109 w 111"/>
                <a:gd name="T5" fmla="*/ 241 h 499"/>
                <a:gd name="T6" fmla="*/ 22 w 111"/>
                <a:gd name="T7" fmla="*/ 12 h 499"/>
                <a:gd name="T8" fmla="*/ 10 w 111"/>
                <a:gd name="T9" fmla="*/ 0 h 499"/>
                <a:gd name="T10" fmla="*/ 0 w 111"/>
                <a:gd name="T11" fmla="*/ 10 h 499"/>
                <a:gd name="T12" fmla="*/ 3 w 111"/>
                <a:gd name="T13" fmla="*/ 18 h 499"/>
                <a:gd name="T14" fmla="*/ 91 w 111"/>
                <a:gd name="T15" fmla="*/ 249 h 499"/>
                <a:gd name="T16" fmla="*/ 3 w 111"/>
                <a:gd name="T17" fmla="*/ 480 h 499"/>
                <a:gd name="T18" fmla="*/ 0 w 111"/>
                <a:gd name="T19" fmla="*/ 489 h 499"/>
                <a:gd name="T20" fmla="*/ 10 w 111"/>
                <a:gd name="T21" fmla="*/ 499 h 499"/>
                <a:gd name="T22" fmla="*/ 21 w 111"/>
                <a:gd name="T23" fmla="*/ 489 h 499"/>
                <a:gd name="T24" fmla="*/ 109 w 111"/>
                <a:gd name="T25" fmla="*/ 258 h 4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 h="499">
                  <a:moveTo>
                    <a:pt x="109" y="258"/>
                  </a:moveTo>
                  <a:cubicBezTo>
                    <a:pt x="111" y="252"/>
                    <a:pt x="111" y="251"/>
                    <a:pt x="111" y="249"/>
                  </a:cubicBezTo>
                  <a:cubicBezTo>
                    <a:pt x="111" y="248"/>
                    <a:pt x="111" y="247"/>
                    <a:pt x="109" y="241"/>
                  </a:cubicBezTo>
                  <a:lnTo>
                    <a:pt x="22" y="12"/>
                  </a:lnTo>
                  <a:cubicBezTo>
                    <a:pt x="19" y="3"/>
                    <a:pt x="16" y="0"/>
                    <a:pt x="10" y="0"/>
                  </a:cubicBezTo>
                  <a:cubicBezTo>
                    <a:pt x="5" y="0"/>
                    <a:pt x="0" y="5"/>
                    <a:pt x="0" y="10"/>
                  </a:cubicBezTo>
                  <a:cubicBezTo>
                    <a:pt x="0" y="12"/>
                    <a:pt x="0" y="13"/>
                    <a:pt x="3" y="18"/>
                  </a:cubicBezTo>
                  <a:lnTo>
                    <a:pt x="91" y="249"/>
                  </a:lnTo>
                  <a:lnTo>
                    <a:pt x="3" y="480"/>
                  </a:lnTo>
                  <a:cubicBezTo>
                    <a:pt x="0" y="485"/>
                    <a:pt x="0" y="486"/>
                    <a:pt x="0" y="489"/>
                  </a:cubicBezTo>
                  <a:cubicBezTo>
                    <a:pt x="0" y="494"/>
                    <a:pt x="5" y="499"/>
                    <a:pt x="10" y="499"/>
                  </a:cubicBezTo>
                  <a:cubicBezTo>
                    <a:pt x="17" y="499"/>
                    <a:pt x="19" y="494"/>
                    <a:pt x="21" y="489"/>
                  </a:cubicBezTo>
                  <a:lnTo>
                    <a:pt x="109" y="258"/>
                  </a:lnTo>
                </a:path>
              </a:pathLst>
            </a:custGeom>
            <a:solidFill>
              <a:srgbClr val="000000"/>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096" name="Group 1095"/>
          <p:cNvGrpSpPr>
            <a:grpSpLocks noChangeAspect="1"/>
          </p:cNvGrpSpPr>
          <p:nvPr>
            <p:custDataLst>
              <p:tags r:id="rId12"/>
            </p:custDataLst>
          </p:nvPr>
        </p:nvGrpSpPr>
        <p:grpSpPr>
          <a:xfrm>
            <a:off x="32286456" y="22737445"/>
            <a:ext cx="133350" cy="254001"/>
            <a:chOff x="32286456" y="22806025"/>
            <a:chExt cx="133350" cy="254001"/>
          </a:xfrm>
        </p:grpSpPr>
        <p:sp>
          <p:nvSpPr>
            <p:cNvPr id="1093" name="Freeform 189 1"/>
            <p:cNvSpPr>
              <a:spLocks/>
            </p:cNvSpPr>
            <p:nvPr>
              <p:custDataLst>
                <p:tags r:id="rId30"/>
              </p:custDataLst>
            </p:nvPr>
          </p:nvSpPr>
          <p:spPr bwMode="auto">
            <a:xfrm>
              <a:off x="32330906" y="22806025"/>
              <a:ext cx="77788" cy="42863"/>
            </a:xfrm>
            <a:custGeom>
              <a:avLst/>
              <a:gdLst>
                <a:gd name="T0" fmla="*/ 67 w 134"/>
                <a:gd name="T1" fmla="*/ 0 h 77"/>
                <a:gd name="T2" fmla="*/ 0 w 134"/>
                <a:gd name="T3" fmla="*/ 68 h 77"/>
                <a:gd name="T4" fmla="*/ 9 w 134"/>
                <a:gd name="T5" fmla="*/ 77 h 77"/>
                <a:gd name="T6" fmla="*/ 67 w 134"/>
                <a:gd name="T7" fmla="*/ 26 h 77"/>
                <a:gd name="T8" fmla="*/ 125 w 134"/>
                <a:gd name="T9" fmla="*/ 77 h 77"/>
                <a:gd name="T10" fmla="*/ 134 w 134"/>
                <a:gd name="T11" fmla="*/ 68 h 77"/>
                <a:gd name="T12" fmla="*/ 67 w 134"/>
                <a:gd name="T13" fmla="*/ 0 h 77"/>
              </a:gdLst>
              <a:ahLst/>
              <a:cxnLst>
                <a:cxn ang="0">
                  <a:pos x="T0" y="T1"/>
                </a:cxn>
                <a:cxn ang="0">
                  <a:pos x="T2" y="T3"/>
                </a:cxn>
                <a:cxn ang="0">
                  <a:pos x="T4" y="T5"/>
                </a:cxn>
                <a:cxn ang="0">
                  <a:pos x="T6" y="T7"/>
                </a:cxn>
                <a:cxn ang="0">
                  <a:pos x="T8" y="T9"/>
                </a:cxn>
                <a:cxn ang="0">
                  <a:pos x="T10" y="T11"/>
                </a:cxn>
                <a:cxn ang="0">
                  <a:pos x="T12" y="T13"/>
                </a:cxn>
              </a:cxnLst>
              <a:rect l="0" t="0" r="r" b="b"/>
              <a:pathLst>
                <a:path w="134" h="77">
                  <a:moveTo>
                    <a:pt x="67" y="0"/>
                  </a:moveTo>
                  <a:lnTo>
                    <a:pt x="0" y="68"/>
                  </a:lnTo>
                  <a:lnTo>
                    <a:pt x="9" y="77"/>
                  </a:lnTo>
                  <a:lnTo>
                    <a:pt x="67" y="26"/>
                  </a:lnTo>
                  <a:lnTo>
                    <a:pt x="125" y="77"/>
                  </a:lnTo>
                  <a:lnTo>
                    <a:pt x="134" y="68"/>
                  </a:lnTo>
                  <a:lnTo>
                    <a:pt x="67" y="0"/>
                  </a:lnTo>
                </a:path>
              </a:pathLst>
            </a:custGeom>
            <a:solidFill>
              <a:srgbClr val="000000"/>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94" name="Freeform 190 1"/>
            <p:cNvSpPr>
              <a:spLocks/>
            </p:cNvSpPr>
            <p:nvPr>
              <p:custDataLst>
                <p:tags r:id="rId31"/>
              </p:custDataLst>
            </p:nvPr>
          </p:nvSpPr>
          <p:spPr bwMode="auto">
            <a:xfrm>
              <a:off x="32286456" y="22877463"/>
              <a:ext cx="133350" cy="182563"/>
            </a:xfrm>
            <a:custGeom>
              <a:avLst/>
              <a:gdLst>
                <a:gd name="T0" fmla="*/ 228 w 230"/>
                <a:gd name="T1" fmla="*/ 30 h 323"/>
                <a:gd name="T2" fmla="*/ 230 w 230"/>
                <a:gd name="T3" fmla="*/ 19 h 323"/>
                <a:gd name="T4" fmla="*/ 215 w 230"/>
                <a:gd name="T5" fmla="*/ 5 h 323"/>
                <a:gd name="T6" fmla="*/ 198 w 230"/>
                <a:gd name="T7" fmla="*/ 16 h 323"/>
                <a:gd name="T8" fmla="*/ 191 w 230"/>
                <a:gd name="T9" fmla="*/ 43 h 323"/>
                <a:gd name="T10" fmla="*/ 181 w 230"/>
                <a:gd name="T11" fmla="*/ 83 h 323"/>
                <a:gd name="T12" fmla="*/ 159 w 230"/>
                <a:gd name="T13" fmla="*/ 173 h 323"/>
                <a:gd name="T14" fmla="*/ 102 w 230"/>
                <a:gd name="T15" fmla="*/ 215 h 323"/>
                <a:gd name="T16" fmla="*/ 71 w 230"/>
                <a:gd name="T17" fmla="*/ 175 h 323"/>
                <a:gd name="T18" fmla="*/ 97 w 230"/>
                <a:gd name="T19" fmla="*/ 77 h 323"/>
                <a:gd name="T20" fmla="*/ 107 w 230"/>
                <a:gd name="T21" fmla="*/ 41 h 323"/>
                <a:gd name="T22" fmla="*/ 66 w 230"/>
                <a:gd name="T23" fmla="*/ 0 h 323"/>
                <a:gd name="T24" fmla="*/ 0 w 230"/>
                <a:gd name="T25" fmla="*/ 77 h 323"/>
                <a:gd name="T26" fmla="*/ 6 w 230"/>
                <a:gd name="T27" fmla="*/ 82 h 323"/>
                <a:gd name="T28" fmla="*/ 14 w 230"/>
                <a:gd name="T29" fmla="*/ 73 h 323"/>
                <a:gd name="T30" fmla="*/ 64 w 230"/>
                <a:gd name="T31" fmla="*/ 11 h 323"/>
                <a:gd name="T32" fmla="*/ 77 w 230"/>
                <a:gd name="T33" fmla="*/ 27 h 323"/>
                <a:gd name="T34" fmla="*/ 68 w 230"/>
                <a:gd name="T35" fmla="*/ 62 h 323"/>
                <a:gd name="T36" fmla="*/ 39 w 230"/>
                <a:gd name="T37" fmla="*/ 167 h 323"/>
                <a:gd name="T38" fmla="*/ 100 w 230"/>
                <a:gd name="T39" fmla="*/ 226 h 323"/>
                <a:gd name="T40" fmla="*/ 150 w 230"/>
                <a:gd name="T41" fmla="*/ 203 h 323"/>
                <a:gd name="T42" fmla="*/ 118 w 230"/>
                <a:gd name="T43" fmla="*/ 280 h 323"/>
                <a:gd name="T44" fmla="*/ 63 w 230"/>
                <a:gd name="T45" fmla="*/ 312 h 323"/>
                <a:gd name="T46" fmla="*/ 25 w 230"/>
                <a:gd name="T47" fmla="*/ 291 h 323"/>
                <a:gd name="T48" fmla="*/ 47 w 230"/>
                <a:gd name="T49" fmla="*/ 285 h 323"/>
                <a:gd name="T50" fmla="*/ 57 w 230"/>
                <a:gd name="T51" fmla="*/ 264 h 323"/>
                <a:gd name="T52" fmla="*/ 38 w 230"/>
                <a:gd name="T53" fmla="*/ 247 h 323"/>
                <a:gd name="T54" fmla="*/ 10 w 230"/>
                <a:gd name="T55" fmla="*/ 279 h 323"/>
                <a:gd name="T56" fmla="*/ 63 w 230"/>
                <a:gd name="T57" fmla="*/ 323 h 323"/>
                <a:gd name="T58" fmla="*/ 180 w 230"/>
                <a:gd name="T59" fmla="*/ 221 h 323"/>
                <a:gd name="T60" fmla="*/ 228 w 230"/>
                <a:gd name="T61" fmla="*/ 30 h 3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30" h="323">
                  <a:moveTo>
                    <a:pt x="228" y="30"/>
                  </a:moveTo>
                  <a:cubicBezTo>
                    <a:pt x="230" y="23"/>
                    <a:pt x="230" y="22"/>
                    <a:pt x="230" y="19"/>
                  </a:cubicBezTo>
                  <a:cubicBezTo>
                    <a:pt x="230" y="10"/>
                    <a:pt x="223" y="5"/>
                    <a:pt x="215" y="5"/>
                  </a:cubicBezTo>
                  <a:cubicBezTo>
                    <a:pt x="210" y="5"/>
                    <a:pt x="202" y="8"/>
                    <a:pt x="198" y="16"/>
                  </a:cubicBezTo>
                  <a:cubicBezTo>
                    <a:pt x="197" y="18"/>
                    <a:pt x="193" y="34"/>
                    <a:pt x="191" y="43"/>
                  </a:cubicBezTo>
                  <a:cubicBezTo>
                    <a:pt x="187" y="56"/>
                    <a:pt x="184" y="69"/>
                    <a:pt x="181" y="83"/>
                  </a:cubicBezTo>
                  <a:lnTo>
                    <a:pt x="159" y="173"/>
                  </a:lnTo>
                  <a:cubicBezTo>
                    <a:pt x="156" y="180"/>
                    <a:pt x="135" y="215"/>
                    <a:pt x="102" y="215"/>
                  </a:cubicBezTo>
                  <a:cubicBezTo>
                    <a:pt x="77" y="215"/>
                    <a:pt x="71" y="193"/>
                    <a:pt x="71" y="175"/>
                  </a:cubicBezTo>
                  <a:cubicBezTo>
                    <a:pt x="71" y="152"/>
                    <a:pt x="80" y="121"/>
                    <a:pt x="97" y="77"/>
                  </a:cubicBezTo>
                  <a:cubicBezTo>
                    <a:pt x="105" y="56"/>
                    <a:pt x="107" y="51"/>
                    <a:pt x="107" y="41"/>
                  </a:cubicBezTo>
                  <a:cubicBezTo>
                    <a:pt x="107" y="18"/>
                    <a:pt x="91" y="0"/>
                    <a:pt x="66" y="0"/>
                  </a:cubicBezTo>
                  <a:cubicBezTo>
                    <a:pt x="18" y="0"/>
                    <a:pt x="0" y="72"/>
                    <a:pt x="0" y="77"/>
                  </a:cubicBezTo>
                  <a:cubicBezTo>
                    <a:pt x="0" y="82"/>
                    <a:pt x="5" y="82"/>
                    <a:pt x="6" y="82"/>
                  </a:cubicBezTo>
                  <a:cubicBezTo>
                    <a:pt x="11" y="82"/>
                    <a:pt x="11" y="81"/>
                    <a:pt x="14" y="73"/>
                  </a:cubicBezTo>
                  <a:cubicBezTo>
                    <a:pt x="27" y="26"/>
                    <a:pt x="47" y="11"/>
                    <a:pt x="64" y="11"/>
                  </a:cubicBezTo>
                  <a:cubicBezTo>
                    <a:pt x="68" y="11"/>
                    <a:pt x="77" y="11"/>
                    <a:pt x="77" y="27"/>
                  </a:cubicBezTo>
                  <a:cubicBezTo>
                    <a:pt x="77" y="39"/>
                    <a:pt x="72" y="52"/>
                    <a:pt x="68" y="62"/>
                  </a:cubicBezTo>
                  <a:cubicBezTo>
                    <a:pt x="48" y="115"/>
                    <a:pt x="39" y="143"/>
                    <a:pt x="39" y="167"/>
                  </a:cubicBezTo>
                  <a:cubicBezTo>
                    <a:pt x="39" y="211"/>
                    <a:pt x="71" y="226"/>
                    <a:pt x="100" y="226"/>
                  </a:cubicBezTo>
                  <a:cubicBezTo>
                    <a:pt x="120" y="226"/>
                    <a:pt x="136" y="217"/>
                    <a:pt x="150" y="203"/>
                  </a:cubicBezTo>
                  <a:cubicBezTo>
                    <a:pt x="144" y="229"/>
                    <a:pt x="138" y="254"/>
                    <a:pt x="118" y="280"/>
                  </a:cubicBezTo>
                  <a:cubicBezTo>
                    <a:pt x="105" y="297"/>
                    <a:pt x="86" y="312"/>
                    <a:pt x="63" y="312"/>
                  </a:cubicBezTo>
                  <a:cubicBezTo>
                    <a:pt x="56" y="312"/>
                    <a:pt x="34" y="310"/>
                    <a:pt x="25" y="291"/>
                  </a:cubicBezTo>
                  <a:cubicBezTo>
                    <a:pt x="33" y="291"/>
                    <a:pt x="40" y="291"/>
                    <a:pt x="47" y="285"/>
                  </a:cubicBezTo>
                  <a:cubicBezTo>
                    <a:pt x="52" y="280"/>
                    <a:pt x="57" y="274"/>
                    <a:pt x="57" y="264"/>
                  </a:cubicBezTo>
                  <a:cubicBezTo>
                    <a:pt x="57" y="249"/>
                    <a:pt x="43" y="247"/>
                    <a:pt x="38" y="247"/>
                  </a:cubicBezTo>
                  <a:cubicBezTo>
                    <a:pt x="27" y="247"/>
                    <a:pt x="10" y="255"/>
                    <a:pt x="10" y="279"/>
                  </a:cubicBezTo>
                  <a:cubicBezTo>
                    <a:pt x="10" y="304"/>
                    <a:pt x="32" y="323"/>
                    <a:pt x="63" y="323"/>
                  </a:cubicBezTo>
                  <a:cubicBezTo>
                    <a:pt x="115" y="323"/>
                    <a:pt x="166" y="277"/>
                    <a:pt x="180" y="221"/>
                  </a:cubicBezTo>
                  <a:lnTo>
                    <a:pt x="228" y="30"/>
                  </a:lnTo>
                </a:path>
              </a:pathLst>
            </a:custGeom>
            <a:solidFill>
              <a:srgbClr val="000000"/>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250" name="Group 249"/>
          <p:cNvGrpSpPr>
            <a:grpSpLocks noChangeAspect="1"/>
          </p:cNvGrpSpPr>
          <p:nvPr>
            <p:custDataLst>
              <p:tags r:id="rId13"/>
            </p:custDataLst>
          </p:nvPr>
        </p:nvGrpSpPr>
        <p:grpSpPr>
          <a:xfrm>
            <a:off x="7904438" y="29428517"/>
            <a:ext cx="193676" cy="195263"/>
            <a:chOff x="7685068" y="29730700"/>
            <a:chExt cx="193676" cy="195263"/>
          </a:xfrm>
        </p:grpSpPr>
        <p:sp>
          <p:nvSpPr>
            <p:cNvPr id="246" name="Freeform 22"/>
            <p:cNvSpPr>
              <a:spLocks/>
            </p:cNvSpPr>
            <p:nvPr>
              <p:custDataLst>
                <p:tags r:id="rId27"/>
              </p:custDataLst>
            </p:nvPr>
          </p:nvSpPr>
          <p:spPr bwMode="auto">
            <a:xfrm>
              <a:off x="7685068" y="29730700"/>
              <a:ext cx="7938" cy="195263"/>
            </a:xfrm>
            <a:custGeom>
              <a:avLst/>
              <a:gdLst>
                <a:gd name="T0" fmla="*/ 20 w 20"/>
                <a:gd name="T1" fmla="*/ 18 h 499"/>
                <a:gd name="T2" fmla="*/ 10 w 20"/>
                <a:gd name="T3" fmla="*/ 0 h 499"/>
                <a:gd name="T4" fmla="*/ 0 w 20"/>
                <a:gd name="T5" fmla="*/ 18 h 499"/>
                <a:gd name="T6" fmla="*/ 0 w 20"/>
                <a:gd name="T7" fmla="*/ 481 h 499"/>
                <a:gd name="T8" fmla="*/ 10 w 20"/>
                <a:gd name="T9" fmla="*/ 499 h 499"/>
                <a:gd name="T10" fmla="*/ 20 w 20"/>
                <a:gd name="T11" fmla="*/ 481 h 499"/>
                <a:gd name="T12" fmla="*/ 20 w 20"/>
                <a:gd name="T13" fmla="*/ 18 h 499"/>
              </a:gdLst>
              <a:ahLst/>
              <a:cxnLst>
                <a:cxn ang="0">
                  <a:pos x="T0" y="T1"/>
                </a:cxn>
                <a:cxn ang="0">
                  <a:pos x="T2" y="T3"/>
                </a:cxn>
                <a:cxn ang="0">
                  <a:pos x="T4" y="T5"/>
                </a:cxn>
                <a:cxn ang="0">
                  <a:pos x="T6" y="T7"/>
                </a:cxn>
                <a:cxn ang="0">
                  <a:pos x="T8" y="T9"/>
                </a:cxn>
                <a:cxn ang="0">
                  <a:pos x="T10" y="T11"/>
                </a:cxn>
                <a:cxn ang="0">
                  <a:pos x="T12" y="T13"/>
                </a:cxn>
              </a:cxnLst>
              <a:rect l="0" t="0" r="r" b="b"/>
              <a:pathLst>
                <a:path w="20" h="499">
                  <a:moveTo>
                    <a:pt x="20" y="18"/>
                  </a:moveTo>
                  <a:cubicBezTo>
                    <a:pt x="20" y="9"/>
                    <a:pt x="20" y="0"/>
                    <a:pt x="10" y="0"/>
                  </a:cubicBezTo>
                  <a:cubicBezTo>
                    <a:pt x="0" y="0"/>
                    <a:pt x="0" y="9"/>
                    <a:pt x="0" y="18"/>
                  </a:cubicBezTo>
                  <a:lnTo>
                    <a:pt x="0" y="481"/>
                  </a:lnTo>
                  <a:cubicBezTo>
                    <a:pt x="0" y="490"/>
                    <a:pt x="0" y="499"/>
                    <a:pt x="10" y="499"/>
                  </a:cubicBezTo>
                  <a:cubicBezTo>
                    <a:pt x="20" y="499"/>
                    <a:pt x="20" y="490"/>
                    <a:pt x="20" y="481"/>
                  </a:cubicBezTo>
                  <a:lnTo>
                    <a:pt x="20" y="18"/>
                  </a:lnTo>
                </a:path>
              </a:pathLst>
            </a:custGeom>
            <a:solidFill>
              <a:srgbClr val="000000"/>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7" name="Freeform 23"/>
            <p:cNvSpPr>
              <a:spLocks noEditPoints="1"/>
            </p:cNvSpPr>
            <p:nvPr>
              <p:custDataLst>
                <p:tags r:id="rId28"/>
              </p:custDataLst>
            </p:nvPr>
          </p:nvSpPr>
          <p:spPr bwMode="auto">
            <a:xfrm>
              <a:off x="7726343" y="29746575"/>
              <a:ext cx="87313" cy="134938"/>
            </a:xfrm>
            <a:custGeom>
              <a:avLst/>
              <a:gdLst>
                <a:gd name="T0" fmla="*/ 210 w 210"/>
                <a:gd name="T1" fmla="*/ 173 h 343"/>
                <a:gd name="T2" fmla="*/ 190 w 210"/>
                <a:gd name="T3" fmla="*/ 56 h 343"/>
                <a:gd name="T4" fmla="*/ 105 w 210"/>
                <a:gd name="T5" fmla="*/ 0 h 343"/>
                <a:gd name="T6" fmla="*/ 19 w 210"/>
                <a:gd name="T7" fmla="*/ 59 h 343"/>
                <a:gd name="T8" fmla="*/ 0 w 210"/>
                <a:gd name="T9" fmla="*/ 173 h 343"/>
                <a:gd name="T10" fmla="*/ 23 w 210"/>
                <a:gd name="T11" fmla="*/ 293 h 343"/>
                <a:gd name="T12" fmla="*/ 105 w 210"/>
                <a:gd name="T13" fmla="*/ 343 h 343"/>
                <a:gd name="T14" fmla="*/ 192 w 210"/>
                <a:gd name="T15" fmla="*/ 285 h 343"/>
                <a:gd name="T16" fmla="*/ 210 w 210"/>
                <a:gd name="T17" fmla="*/ 173 h 343"/>
                <a:gd name="T18" fmla="*/ 105 w 210"/>
                <a:gd name="T19" fmla="*/ 332 h 343"/>
                <a:gd name="T20" fmla="*/ 47 w 210"/>
                <a:gd name="T21" fmla="*/ 272 h 343"/>
                <a:gd name="T22" fmla="*/ 42 w 210"/>
                <a:gd name="T23" fmla="*/ 167 h 343"/>
                <a:gd name="T24" fmla="*/ 46 w 210"/>
                <a:gd name="T25" fmla="*/ 75 h 343"/>
                <a:gd name="T26" fmla="*/ 105 w 210"/>
                <a:gd name="T27" fmla="*/ 11 h 343"/>
                <a:gd name="T28" fmla="*/ 164 w 210"/>
                <a:gd name="T29" fmla="*/ 69 h 343"/>
                <a:gd name="T30" fmla="*/ 169 w 210"/>
                <a:gd name="T31" fmla="*/ 167 h 343"/>
                <a:gd name="T32" fmla="*/ 163 w 210"/>
                <a:gd name="T33" fmla="*/ 270 h 343"/>
                <a:gd name="T34" fmla="*/ 105 w 210"/>
                <a:gd name="T35" fmla="*/ 332 h 3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0" h="343">
                  <a:moveTo>
                    <a:pt x="210" y="173"/>
                  </a:moveTo>
                  <a:cubicBezTo>
                    <a:pt x="210" y="133"/>
                    <a:pt x="208" y="93"/>
                    <a:pt x="190" y="56"/>
                  </a:cubicBezTo>
                  <a:cubicBezTo>
                    <a:pt x="167" y="8"/>
                    <a:pt x="126" y="0"/>
                    <a:pt x="105" y="0"/>
                  </a:cubicBezTo>
                  <a:cubicBezTo>
                    <a:pt x="75" y="0"/>
                    <a:pt x="39" y="13"/>
                    <a:pt x="19" y="59"/>
                  </a:cubicBezTo>
                  <a:cubicBezTo>
                    <a:pt x="3" y="94"/>
                    <a:pt x="0" y="133"/>
                    <a:pt x="0" y="173"/>
                  </a:cubicBezTo>
                  <a:cubicBezTo>
                    <a:pt x="0" y="210"/>
                    <a:pt x="2" y="255"/>
                    <a:pt x="23" y="293"/>
                  </a:cubicBezTo>
                  <a:cubicBezTo>
                    <a:pt x="44" y="333"/>
                    <a:pt x="80" y="343"/>
                    <a:pt x="105" y="343"/>
                  </a:cubicBezTo>
                  <a:cubicBezTo>
                    <a:pt x="132" y="343"/>
                    <a:pt x="170" y="333"/>
                    <a:pt x="192" y="285"/>
                  </a:cubicBezTo>
                  <a:cubicBezTo>
                    <a:pt x="208" y="251"/>
                    <a:pt x="210" y="212"/>
                    <a:pt x="210" y="173"/>
                  </a:cubicBezTo>
                  <a:close/>
                  <a:moveTo>
                    <a:pt x="105" y="332"/>
                  </a:moveTo>
                  <a:cubicBezTo>
                    <a:pt x="85" y="332"/>
                    <a:pt x="56" y="320"/>
                    <a:pt x="47" y="272"/>
                  </a:cubicBezTo>
                  <a:cubicBezTo>
                    <a:pt x="42" y="242"/>
                    <a:pt x="42" y="196"/>
                    <a:pt x="42" y="167"/>
                  </a:cubicBezTo>
                  <a:cubicBezTo>
                    <a:pt x="42" y="135"/>
                    <a:pt x="42" y="102"/>
                    <a:pt x="46" y="75"/>
                  </a:cubicBezTo>
                  <a:cubicBezTo>
                    <a:pt x="55" y="15"/>
                    <a:pt x="92" y="11"/>
                    <a:pt x="105" y="11"/>
                  </a:cubicBezTo>
                  <a:cubicBezTo>
                    <a:pt x="121" y="11"/>
                    <a:pt x="154" y="20"/>
                    <a:pt x="164" y="69"/>
                  </a:cubicBezTo>
                  <a:cubicBezTo>
                    <a:pt x="169" y="97"/>
                    <a:pt x="169" y="135"/>
                    <a:pt x="169" y="167"/>
                  </a:cubicBezTo>
                  <a:cubicBezTo>
                    <a:pt x="169" y="204"/>
                    <a:pt x="169" y="238"/>
                    <a:pt x="163" y="270"/>
                  </a:cubicBezTo>
                  <a:cubicBezTo>
                    <a:pt x="156" y="317"/>
                    <a:pt x="127" y="332"/>
                    <a:pt x="105" y="332"/>
                  </a:cubicBezTo>
                </a:path>
              </a:pathLst>
            </a:custGeom>
            <a:solidFill>
              <a:srgbClr val="000000"/>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8" name="Freeform 24"/>
            <p:cNvSpPr>
              <a:spLocks/>
            </p:cNvSpPr>
            <p:nvPr>
              <p:custDataLst>
                <p:tags r:id="rId29"/>
              </p:custDataLst>
            </p:nvPr>
          </p:nvSpPr>
          <p:spPr bwMode="auto">
            <a:xfrm>
              <a:off x="7832706" y="29730700"/>
              <a:ext cx="46038" cy="195263"/>
            </a:xfrm>
            <a:custGeom>
              <a:avLst/>
              <a:gdLst>
                <a:gd name="T0" fmla="*/ 109 w 111"/>
                <a:gd name="T1" fmla="*/ 258 h 499"/>
                <a:gd name="T2" fmla="*/ 111 w 111"/>
                <a:gd name="T3" fmla="*/ 249 h 499"/>
                <a:gd name="T4" fmla="*/ 109 w 111"/>
                <a:gd name="T5" fmla="*/ 241 h 499"/>
                <a:gd name="T6" fmla="*/ 21 w 111"/>
                <a:gd name="T7" fmla="*/ 12 h 499"/>
                <a:gd name="T8" fmla="*/ 10 w 111"/>
                <a:gd name="T9" fmla="*/ 0 h 499"/>
                <a:gd name="T10" fmla="*/ 0 w 111"/>
                <a:gd name="T11" fmla="*/ 10 h 499"/>
                <a:gd name="T12" fmla="*/ 2 w 111"/>
                <a:gd name="T13" fmla="*/ 18 h 499"/>
                <a:gd name="T14" fmla="*/ 91 w 111"/>
                <a:gd name="T15" fmla="*/ 249 h 499"/>
                <a:gd name="T16" fmla="*/ 2 w 111"/>
                <a:gd name="T17" fmla="*/ 480 h 499"/>
                <a:gd name="T18" fmla="*/ 0 w 111"/>
                <a:gd name="T19" fmla="*/ 489 h 499"/>
                <a:gd name="T20" fmla="*/ 10 w 111"/>
                <a:gd name="T21" fmla="*/ 499 h 499"/>
                <a:gd name="T22" fmla="*/ 20 w 111"/>
                <a:gd name="T23" fmla="*/ 489 h 499"/>
                <a:gd name="T24" fmla="*/ 109 w 111"/>
                <a:gd name="T25" fmla="*/ 258 h 4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 h="499">
                  <a:moveTo>
                    <a:pt x="109" y="258"/>
                  </a:moveTo>
                  <a:cubicBezTo>
                    <a:pt x="111" y="252"/>
                    <a:pt x="111" y="251"/>
                    <a:pt x="111" y="249"/>
                  </a:cubicBezTo>
                  <a:cubicBezTo>
                    <a:pt x="111" y="248"/>
                    <a:pt x="111" y="247"/>
                    <a:pt x="109" y="241"/>
                  </a:cubicBezTo>
                  <a:lnTo>
                    <a:pt x="21" y="12"/>
                  </a:lnTo>
                  <a:cubicBezTo>
                    <a:pt x="18" y="3"/>
                    <a:pt x="15" y="0"/>
                    <a:pt x="10" y="0"/>
                  </a:cubicBezTo>
                  <a:cubicBezTo>
                    <a:pt x="4" y="0"/>
                    <a:pt x="0" y="5"/>
                    <a:pt x="0" y="10"/>
                  </a:cubicBezTo>
                  <a:cubicBezTo>
                    <a:pt x="0" y="12"/>
                    <a:pt x="0" y="13"/>
                    <a:pt x="2" y="18"/>
                  </a:cubicBezTo>
                  <a:lnTo>
                    <a:pt x="91" y="249"/>
                  </a:lnTo>
                  <a:lnTo>
                    <a:pt x="2" y="480"/>
                  </a:lnTo>
                  <a:cubicBezTo>
                    <a:pt x="0" y="485"/>
                    <a:pt x="0" y="486"/>
                    <a:pt x="0" y="489"/>
                  </a:cubicBezTo>
                  <a:cubicBezTo>
                    <a:pt x="0" y="494"/>
                    <a:pt x="4" y="499"/>
                    <a:pt x="10" y="499"/>
                  </a:cubicBezTo>
                  <a:cubicBezTo>
                    <a:pt x="16" y="499"/>
                    <a:pt x="18" y="494"/>
                    <a:pt x="20" y="489"/>
                  </a:cubicBezTo>
                  <a:lnTo>
                    <a:pt x="109" y="258"/>
                  </a:lnTo>
                </a:path>
              </a:pathLst>
            </a:custGeom>
            <a:solidFill>
              <a:srgbClr val="000000"/>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pic>
        <p:nvPicPr>
          <p:cNvPr id="1215" name="Graphic 1214"/>
          <p:cNvPicPr>
            <a:picLocks noChangeAspect="1"/>
          </p:cNvPicPr>
          <p:nvPr/>
        </p:nvPicPr>
        <p:blipFill>
          <a:blip r:embed="rId260" cstate="print">
            <a:extLst>
              <a:ext uri="{96DAC541-7B7A-43D3-8B79-37D633B846F1}">
                <asvg:svgBlip xmlns:asvg="http://schemas.microsoft.com/office/drawing/2016/SVG/main" r:embed="rId261"/>
              </a:ext>
            </a:extLst>
          </a:blip>
          <a:stretch>
            <a:fillRect/>
          </a:stretch>
        </p:blipFill>
        <p:spPr>
          <a:xfrm>
            <a:off x="9843943" y="27724385"/>
            <a:ext cx="3248493" cy="1868996"/>
          </a:xfrm>
          <a:prstGeom prst="rect">
            <a:avLst/>
          </a:prstGeom>
        </p:spPr>
      </p:pic>
      <p:grpSp>
        <p:nvGrpSpPr>
          <p:cNvPr id="451" name="Group 450">
            <a:extLst>
              <a:ext uri="{FF2B5EF4-FFF2-40B4-BE49-F238E27FC236}">
                <a16:creationId xmlns:a16="http://schemas.microsoft.com/office/drawing/2014/main" id="{F5781B6B-357E-4759-87C2-BD7949C1ADDE}"/>
              </a:ext>
            </a:extLst>
          </p:cNvPr>
          <p:cNvGrpSpPr>
            <a:grpSpLocks noChangeAspect="1"/>
          </p:cNvGrpSpPr>
          <p:nvPr>
            <p:custDataLst>
              <p:tags r:id="rId14"/>
            </p:custDataLst>
          </p:nvPr>
        </p:nvGrpSpPr>
        <p:grpSpPr>
          <a:xfrm>
            <a:off x="8366672" y="29410678"/>
            <a:ext cx="874713" cy="195263"/>
            <a:chOff x="11839582" y="29778325"/>
            <a:chExt cx="874713" cy="195263"/>
          </a:xfrm>
        </p:grpSpPr>
        <p:sp>
          <p:nvSpPr>
            <p:cNvPr id="455" name="Freeform 55 2">
              <a:extLst>
                <a:ext uri="{FF2B5EF4-FFF2-40B4-BE49-F238E27FC236}">
                  <a16:creationId xmlns:a16="http://schemas.microsoft.com/office/drawing/2014/main" id="{54548444-9AF7-4EB7-AD86-328FCDDB11E4}"/>
                </a:ext>
              </a:extLst>
            </p:cNvPr>
            <p:cNvSpPr>
              <a:spLocks/>
            </p:cNvSpPr>
            <p:nvPr>
              <p:custDataLst>
                <p:tags r:id="rId18"/>
              </p:custDataLst>
            </p:nvPr>
          </p:nvSpPr>
          <p:spPr bwMode="auto">
            <a:xfrm>
              <a:off x="11839582" y="29778325"/>
              <a:ext cx="6350" cy="195263"/>
            </a:xfrm>
            <a:custGeom>
              <a:avLst/>
              <a:gdLst>
                <a:gd name="T0" fmla="*/ 20 w 20"/>
                <a:gd name="T1" fmla="*/ 18 h 499"/>
                <a:gd name="T2" fmla="*/ 10 w 20"/>
                <a:gd name="T3" fmla="*/ 0 h 499"/>
                <a:gd name="T4" fmla="*/ 0 w 20"/>
                <a:gd name="T5" fmla="*/ 18 h 499"/>
                <a:gd name="T6" fmla="*/ 0 w 20"/>
                <a:gd name="T7" fmla="*/ 481 h 499"/>
                <a:gd name="T8" fmla="*/ 10 w 20"/>
                <a:gd name="T9" fmla="*/ 499 h 499"/>
                <a:gd name="T10" fmla="*/ 20 w 20"/>
                <a:gd name="T11" fmla="*/ 481 h 499"/>
                <a:gd name="T12" fmla="*/ 20 w 20"/>
                <a:gd name="T13" fmla="*/ 18 h 499"/>
              </a:gdLst>
              <a:ahLst/>
              <a:cxnLst>
                <a:cxn ang="0">
                  <a:pos x="T0" y="T1"/>
                </a:cxn>
                <a:cxn ang="0">
                  <a:pos x="T2" y="T3"/>
                </a:cxn>
                <a:cxn ang="0">
                  <a:pos x="T4" y="T5"/>
                </a:cxn>
                <a:cxn ang="0">
                  <a:pos x="T6" y="T7"/>
                </a:cxn>
                <a:cxn ang="0">
                  <a:pos x="T8" y="T9"/>
                </a:cxn>
                <a:cxn ang="0">
                  <a:pos x="T10" y="T11"/>
                </a:cxn>
                <a:cxn ang="0">
                  <a:pos x="T12" y="T13"/>
                </a:cxn>
              </a:cxnLst>
              <a:rect l="0" t="0" r="r" b="b"/>
              <a:pathLst>
                <a:path w="20" h="499">
                  <a:moveTo>
                    <a:pt x="20" y="18"/>
                  </a:moveTo>
                  <a:cubicBezTo>
                    <a:pt x="20" y="9"/>
                    <a:pt x="20" y="0"/>
                    <a:pt x="10" y="0"/>
                  </a:cubicBezTo>
                  <a:cubicBezTo>
                    <a:pt x="0" y="0"/>
                    <a:pt x="0" y="9"/>
                    <a:pt x="0" y="18"/>
                  </a:cubicBezTo>
                  <a:lnTo>
                    <a:pt x="0" y="481"/>
                  </a:lnTo>
                  <a:cubicBezTo>
                    <a:pt x="0" y="490"/>
                    <a:pt x="0" y="499"/>
                    <a:pt x="10" y="499"/>
                  </a:cubicBezTo>
                  <a:cubicBezTo>
                    <a:pt x="20" y="499"/>
                    <a:pt x="20" y="490"/>
                    <a:pt x="20" y="481"/>
                  </a:cubicBezTo>
                  <a:lnTo>
                    <a:pt x="20" y="18"/>
                  </a:lnTo>
                </a:path>
              </a:pathLst>
            </a:custGeom>
            <a:solidFill>
              <a:srgbClr val="000000"/>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6" name="Freeform 56 2">
              <a:extLst>
                <a:ext uri="{FF2B5EF4-FFF2-40B4-BE49-F238E27FC236}">
                  <a16:creationId xmlns:a16="http://schemas.microsoft.com/office/drawing/2014/main" id="{BDB6A286-3D9B-459A-A92D-C13D137676B0}"/>
                </a:ext>
              </a:extLst>
            </p:cNvPr>
            <p:cNvSpPr>
              <a:spLocks/>
            </p:cNvSpPr>
            <p:nvPr>
              <p:custDataLst>
                <p:tags r:id="rId19"/>
              </p:custDataLst>
            </p:nvPr>
          </p:nvSpPr>
          <p:spPr bwMode="auto">
            <a:xfrm>
              <a:off x="11877682" y="29810075"/>
              <a:ext cx="119063" cy="131763"/>
            </a:xfrm>
            <a:custGeom>
              <a:avLst/>
              <a:gdLst>
                <a:gd name="T0" fmla="*/ 176 w 332"/>
                <a:gd name="T1" fmla="*/ 176 h 332"/>
                <a:gd name="T2" fmla="*/ 315 w 332"/>
                <a:gd name="T3" fmla="*/ 176 h 332"/>
                <a:gd name="T4" fmla="*/ 332 w 332"/>
                <a:gd name="T5" fmla="*/ 166 h 332"/>
                <a:gd name="T6" fmla="*/ 315 w 332"/>
                <a:gd name="T7" fmla="*/ 156 h 332"/>
                <a:gd name="T8" fmla="*/ 176 w 332"/>
                <a:gd name="T9" fmla="*/ 156 h 332"/>
                <a:gd name="T10" fmla="*/ 176 w 332"/>
                <a:gd name="T11" fmla="*/ 17 h 332"/>
                <a:gd name="T12" fmla="*/ 166 w 332"/>
                <a:gd name="T13" fmla="*/ 0 h 332"/>
                <a:gd name="T14" fmla="*/ 156 w 332"/>
                <a:gd name="T15" fmla="*/ 17 h 332"/>
                <a:gd name="T16" fmla="*/ 156 w 332"/>
                <a:gd name="T17" fmla="*/ 156 h 332"/>
                <a:gd name="T18" fmla="*/ 17 w 332"/>
                <a:gd name="T19" fmla="*/ 156 h 332"/>
                <a:gd name="T20" fmla="*/ 0 w 332"/>
                <a:gd name="T21" fmla="*/ 166 h 332"/>
                <a:gd name="T22" fmla="*/ 17 w 332"/>
                <a:gd name="T23" fmla="*/ 176 h 332"/>
                <a:gd name="T24" fmla="*/ 156 w 332"/>
                <a:gd name="T25" fmla="*/ 176 h 332"/>
                <a:gd name="T26" fmla="*/ 156 w 332"/>
                <a:gd name="T27" fmla="*/ 316 h 332"/>
                <a:gd name="T28" fmla="*/ 166 w 332"/>
                <a:gd name="T29" fmla="*/ 332 h 332"/>
                <a:gd name="T30" fmla="*/ 176 w 332"/>
                <a:gd name="T31" fmla="*/ 316 h 332"/>
                <a:gd name="T32" fmla="*/ 176 w 332"/>
                <a:gd name="T33" fmla="*/ 176 h 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32" h="332">
                  <a:moveTo>
                    <a:pt x="176" y="176"/>
                  </a:moveTo>
                  <a:lnTo>
                    <a:pt x="315" y="176"/>
                  </a:lnTo>
                  <a:cubicBezTo>
                    <a:pt x="322" y="176"/>
                    <a:pt x="332" y="176"/>
                    <a:pt x="332" y="166"/>
                  </a:cubicBezTo>
                  <a:cubicBezTo>
                    <a:pt x="332" y="156"/>
                    <a:pt x="322" y="156"/>
                    <a:pt x="315" y="156"/>
                  </a:cubicBezTo>
                  <a:lnTo>
                    <a:pt x="176" y="156"/>
                  </a:lnTo>
                  <a:lnTo>
                    <a:pt x="176" y="17"/>
                  </a:lnTo>
                  <a:cubicBezTo>
                    <a:pt x="176" y="10"/>
                    <a:pt x="176" y="0"/>
                    <a:pt x="166" y="0"/>
                  </a:cubicBezTo>
                  <a:cubicBezTo>
                    <a:pt x="156" y="0"/>
                    <a:pt x="156" y="10"/>
                    <a:pt x="156" y="17"/>
                  </a:cubicBezTo>
                  <a:lnTo>
                    <a:pt x="156" y="156"/>
                  </a:lnTo>
                  <a:lnTo>
                    <a:pt x="17" y="156"/>
                  </a:lnTo>
                  <a:cubicBezTo>
                    <a:pt x="10" y="156"/>
                    <a:pt x="0" y="156"/>
                    <a:pt x="0" y="166"/>
                  </a:cubicBezTo>
                  <a:cubicBezTo>
                    <a:pt x="0" y="176"/>
                    <a:pt x="10" y="176"/>
                    <a:pt x="17" y="176"/>
                  </a:cubicBezTo>
                  <a:lnTo>
                    <a:pt x="156" y="176"/>
                  </a:lnTo>
                  <a:lnTo>
                    <a:pt x="156" y="316"/>
                  </a:lnTo>
                  <a:cubicBezTo>
                    <a:pt x="156" y="323"/>
                    <a:pt x="156" y="332"/>
                    <a:pt x="166" y="332"/>
                  </a:cubicBezTo>
                  <a:cubicBezTo>
                    <a:pt x="176" y="332"/>
                    <a:pt x="176" y="323"/>
                    <a:pt x="176" y="316"/>
                  </a:cubicBezTo>
                  <a:lnTo>
                    <a:pt x="176" y="176"/>
                  </a:lnTo>
                </a:path>
              </a:pathLst>
            </a:custGeom>
            <a:solidFill>
              <a:srgbClr val="000000"/>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7" name="Freeform 57 2">
              <a:extLst>
                <a:ext uri="{FF2B5EF4-FFF2-40B4-BE49-F238E27FC236}">
                  <a16:creationId xmlns:a16="http://schemas.microsoft.com/office/drawing/2014/main" id="{C6826A07-CB34-41B7-81F3-728BFD0A2CBE}"/>
                </a:ext>
              </a:extLst>
            </p:cNvPr>
            <p:cNvSpPr>
              <a:spLocks/>
            </p:cNvSpPr>
            <p:nvPr>
              <p:custDataLst>
                <p:tags r:id="rId20"/>
              </p:custDataLst>
            </p:nvPr>
          </p:nvSpPr>
          <p:spPr bwMode="auto">
            <a:xfrm>
              <a:off x="12023732" y="29794200"/>
              <a:ext cx="58738" cy="130175"/>
            </a:xfrm>
            <a:custGeom>
              <a:avLst/>
              <a:gdLst>
                <a:gd name="T0" fmla="*/ 102 w 165"/>
                <a:gd name="T1" fmla="*/ 13 h 332"/>
                <a:gd name="T2" fmla="*/ 91 w 165"/>
                <a:gd name="T3" fmla="*/ 0 h 332"/>
                <a:gd name="T4" fmla="*/ 0 w 165"/>
                <a:gd name="T5" fmla="*/ 32 h 332"/>
                <a:gd name="T6" fmla="*/ 0 w 165"/>
                <a:gd name="T7" fmla="*/ 47 h 332"/>
                <a:gd name="T8" fmla="*/ 66 w 165"/>
                <a:gd name="T9" fmla="*/ 34 h 332"/>
                <a:gd name="T10" fmla="*/ 66 w 165"/>
                <a:gd name="T11" fmla="*/ 293 h 332"/>
                <a:gd name="T12" fmla="*/ 19 w 165"/>
                <a:gd name="T13" fmla="*/ 317 h 332"/>
                <a:gd name="T14" fmla="*/ 3 w 165"/>
                <a:gd name="T15" fmla="*/ 317 h 332"/>
                <a:gd name="T16" fmla="*/ 3 w 165"/>
                <a:gd name="T17" fmla="*/ 332 h 332"/>
                <a:gd name="T18" fmla="*/ 84 w 165"/>
                <a:gd name="T19" fmla="*/ 331 h 332"/>
                <a:gd name="T20" fmla="*/ 165 w 165"/>
                <a:gd name="T21" fmla="*/ 332 h 332"/>
                <a:gd name="T22" fmla="*/ 165 w 165"/>
                <a:gd name="T23" fmla="*/ 317 h 332"/>
                <a:gd name="T24" fmla="*/ 149 w 165"/>
                <a:gd name="T25" fmla="*/ 317 h 332"/>
                <a:gd name="T26" fmla="*/ 102 w 165"/>
                <a:gd name="T27" fmla="*/ 293 h 332"/>
                <a:gd name="T28" fmla="*/ 102 w 165"/>
                <a:gd name="T29" fmla="*/ 13 h 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65" h="332">
                  <a:moveTo>
                    <a:pt x="102" y="13"/>
                  </a:moveTo>
                  <a:cubicBezTo>
                    <a:pt x="102" y="1"/>
                    <a:pt x="102" y="0"/>
                    <a:pt x="91" y="0"/>
                  </a:cubicBezTo>
                  <a:cubicBezTo>
                    <a:pt x="60" y="32"/>
                    <a:pt x="16" y="32"/>
                    <a:pt x="0" y="32"/>
                  </a:cubicBezTo>
                  <a:lnTo>
                    <a:pt x="0" y="47"/>
                  </a:lnTo>
                  <a:cubicBezTo>
                    <a:pt x="10" y="47"/>
                    <a:pt x="40" y="47"/>
                    <a:pt x="66" y="34"/>
                  </a:cubicBezTo>
                  <a:lnTo>
                    <a:pt x="66" y="293"/>
                  </a:lnTo>
                  <a:cubicBezTo>
                    <a:pt x="66" y="311"/>
                    <a:pt x="64" y="317"/>
                    <a:pt x="19" y="317"/>
                  </a:cubicBezTo>
                  <a:lnTo>
                    <a:pt x="3" y="317"/>
                  </a:lnTo>
                  <a:lnTo>
                    <a:pt x="3" y="332"/>
                  </a:lnTo>
                  <a:cubicBezTo>
                    <a:pt x="21" y="331"/>
                    <a:pt x="64" y="331"/>
                    <a:pt x="84" y="331"/>
                  </a:cubicBezTo>
                  <a:cubicBezTo>
                    <a:pt x="104" y="331"/>
                    <a:pt x="147" y="331"/>
                    <a:pt x="165" y="332"/>
                  </a:cubicBezTo>
                  <a:lnTo>
                    <a:pt x="165" y="317"/>
                  </a:lnTo>
                  <a:lnTo>
                    <a:pt x="149" y="317"/>
                  </a:lnTo>
                  <a:cubicBezTo>
                    <a:pt x="104" y="317"/>
                    <a:pt x="102" y="311"/>
                    <a:pt x="102" y="293"/>
                  </a:cubicBezTo>
                  <a:lnTo>
                    <a:pt x="102" y="13"/>
                  </a:lnTo>
                </a:path>
              </a:pathLst>
            </a:custGeom>
            <a:solidFill>
              <a:srgbClr val="000000"/>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8" name="Freeform 58 2">
              <a:extLst>
                <a:ext uri="{FF2B5EF4-FFF2-40B4-BE49-F238E27FC236}">
                  <a16:creationId xmlns:a16="http://schemas.microsoft.com/office/drawing/2014/main" id="{8D56B010-A1C8-4EB2-A075-63199DB5370E}"/>
                </a:ext>
              </a:extLst>
            </p:cNvPr>
            <p:cNvSpPr>
              <a:spLocks/>
            </p:cNvSpPr>
            <p:nvPr>
              <p:custDataLst>
                <p:tags r:id="rId21"/>
              </p:custDataLst>
            </p:nvPr>
          </p:nvSpPr>
          <p:spPr bwMode="auto">
            <a:xfrm>
              <a:off x="12106282" y="29778325"/>
              <a:ext cx="41275" cy="195263"/>
            </a:xfrm>
            <a:custGeom>
              <a:avLst/>
              <a:gdLst>
                <a:gd name="T0" fmla="*/ 109 w 112"/>
                <a:gd name="T1" fmla="*/ 258 h 499"/>
                <a:gd name="T2" fmla="*/ 112 w 112"/>
                <a:gd name="T3" fmla="*/ 249 h 499"/>
                <a:gd name="T4" fmla="*/ 109 w 112"/>
                <a:gd name="T5" fmla="*/ 241 h 499"/>
                <a:gd name="T6" fmla="*/ 22 w 112"/>
                <a:gd name="T7" fmla="*/ 12 h 499"/>
                <a:gd name="T8" fmla="*/ 10 w 112"/>
                <a:gd name="T9" fmla="*/ 0 h 499"/>
                <a:gd name="T10" fmla="*/ 0 w 112"/>
                <a:gd name="T11" fmla="*/ 10 h 499"/>
                <a:gd name="T12" fmla="*/ 3 w 112"/>
                <a:gd name="T13" fmla="*/ 18 h 499"/>
                <a:gd name="T14" fmla="*/ 91 w 112"/>
                <a:gd name="T15" fmla="*/ 249 h 499"/>
                <a:gd name="T16" fmla="*/ 3 w 112"/>
                <a:gd name="T17" fmla="*/ 480 h 499"/>
                <a:gd name="T18" fmla="*/ 0 w 112"/>
                <a:gd name="T19" fmla="*/ 489 h 499"/>
                <a:gd name="T20" fmla="*/ 10 w 112"/>
                <a:gd name="T21" fmla="*/ 499 h 499"/>
                <a:gd name="T22" fmla="*/ 21 w 112"/>
                <a:gd name="T23" fmla="*/ 489 h 499"/>
                <a:gd name="T24" fmla="*/ 109 w 112"/>
                <a:gd name="T25" fmla="*/ 258 h 4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2" h="499">
                  <a:moveTo>
                    <a:pt x="109" y="258"/>
                  </a:moveTo>
                  <a:cubicBezTo>
                    <a:pt x="112" y="252"/>
                    <a:pt x="112" y="251"/>
                    <a:pt x="112" y="249"/>
                  </a:cubicBezTo>
                  <a:cubicBezTo>
                    <a:pt x="112" y="248"/>
                    <a:pt x="112" y="247"/>
                    <a:pt x="109" y="241"/>
                  </a:cubicBezTo>
                  <a:lnTo>
                    <a:pt x="22" y="12"/>
                  </a:lnTo>
                  <a:cubicBezTo>
                    <a:pt x="19" y="3"/>
                    <a:pt x="16" y="0"/>
                    <a:pt x="10" y="0"/>
                  </a:cubicBezTo>
                  <a:cubicBezTo>
                    <a:pt x="5" y="0"/>
                    <a:pt x="0" y="5"/>
                    <a:pt x="0" y="10"/>
                  </a:cubicBezTo>
                  <a:cubicBezTo>
                    <a:pt x="0" y="12"/>
                    <a:pt x="0" y="13"/>
                    <a:pt x="3" y="18"/>
                  </a:cubicBezTo>
                  <a:lnTo>
                    <a:pt x="91" y="249"/>
                  </a:lnTo>
                  <a:lnTo>
                    <a:pt x="3" y="480"/>
                  </a:lnTo>
                  <a:cubicBezTo>
                    <a:pt x="0" y="485"/>
                    <a:pt x="0" y="486"/>
                    <a:pt x="0" y="489"/>
                  </a:cubicBezTo>
                  <a:cubicBezTo>
                    <a:pt x="0" y="494"/>
                    <a:pt x="5" y="499"/>
                    <a:pt x="10" y="499"/>
                  </a:cubicBezTo>
                  <a:cubicBezTo>
                    <a:pt x="17" y="499"/>
                    <a:pt x="19" y="494"/>
                    <a:pt x="21" y="489"/>
                  </a:cubicBezTo>
                  <a:lnTo>
                    <a:pt x="109" y="258"/>
                  </a:lnTo>
                </a:path>
              </a:pathLst>
            </a:custGeom>
            <a:solidFill>
              <a:srgbClr val="000000"/>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9" name="Freeform 59 2">
              <a:extLst>
                <a:ext uri="{FF2B5EF4-FFF2-40B4-BE49-F238E27FC236}">
                  <a16:creationId xmlns:a16="http://schemas.microsoft.com/office/drawing/2014/main" id="{17E2E39E-9174-4897-92E0-B84CF121CF55}"/>
                </a:ext>
              </a:extLst>
            </p:cNvPr>
            <p:cNvSpPr>
              <a:spLocks/>
            </p:cNvSpPr>
            <p:nvPr>
              <p:custDataLst>
                <p:tags r:id="rId22"/>
              </p:custDataLst>
            </p:nvPr>
          </p:nvSpPr>
          <p:spPr bwMode="auto">
            <a:xfrm>
              <a:off x="12222170" y="29871988"/>
              <a:ext cx="109538" cy="7938"/>
            </a:xfrm>
            <a:custGeom>
              <a:avLst/>
              <a:gdLst>
                <a:gd name="T0" fmla="*/ 287 w 305"/>
                <a:gd name="T1" fmla="*/ 20 h 20"/>
                <a:gd name="T2" fmla="*/ 305 w 305"/>
                <a:gd name="T3" fmla="*/ 10 h 20"/>
                <a:gd name="T4" fmla="*/ 287 w 305"/>
                <a:gd name="T5" fmla="*/ 0 h 20"/>
                <a:gd name="T6" fmla="*/ 17 w 305"/>
                <a:gd name="T7" fmla="*/ 0 h 20"/>
                <a:gd name="T8" fmla="*/ 0 w 305"/>
                <a:gd name="T9" fmla="*/ 10 h 20"/>
                <a:gd name="T10" fmla="*/ 17 w 305"/>
                <a:gd name="T11" fmla="*/ 20 h 20"/>
                <a:gd name="T12" fmla="*/ 287 w 305"/>
                <a:gd name="T13" fmla="*/ 20 h 20"/>
              </a:gdLst>
              <a:ahLst/>
              <a:cxnLst>
                <a:cxn ang="0">
                  <a:pos x="T0" y="T1"/>
                </a:cxn>
                <a:cxn ang="0">
                  <a:pos x="T2" y="T3"/>
                </a:cxn>
                <a:cxn ang="0">
                  <a:pos x="T4" y="T5"/>
                </a:cxn>
                <a:cxn ang="0">
                  <a:pos x="T6" y="T7"/>
                </a:cxn>
                <a:cxn ang="0">
                  <a:pos x="T8" y="T9"/>
                </a:cxn>
                <a:cxn ang="0">
                  <a:pos x="T10" y="T11"/>
                </a:cxn>
                <a:cxn ang="0">
                  <a:pos x="T12" y="T13"/>
                </a:cxn>
              </a:cxnLst>
              <a:rect l="0" t="0" r="r" b="b"/>
              <a:pathLst>
                <a:path w="305" h="20">
                  <a:moveTo>
                    <a:pt x="287" y="20"/>
                  </a:moveTo>
                  <a:cubicBezTo>
                    <a:pt x="296" y="20"/>
                    <a:pt x="305" y="20"/>
                    <a:pt x="305" y="10"/>
                  </a:cubicBezTo>
                  <a:cubicBezTo>
                    <a:pt x="305" y="0"/>
                    <a:pt x="296" y="0"/>
                    <a:pt x="287" y="0"/>
                  </a:cubicBezTo>
                  <a:lnTo>
                    <a:pt x="17" y="0"/>
                  </a:lnTo>
                  <a:cubicBezTo>
                    <a:pt x="9" y="0"/>
                    <a:pt x="0" y="0"/>
                    <a:pt x="0" y="10"/>
                  </a:cubicBezTo>
                  <a:cubicBezTo>
                    <a:pt x="0" y="20"/>
                    <a:pt x="9" y="20"/>
                    <a:pt x="17" y="20"/>
                  </a:cubicBezTo>
                  <a:lnTo>
                    <a:pt x="287" y="20"/>
                  </a:lnTo>
                </a:path>
              </a:pathLst>
            </a:custGeom>
            <a:solidFill>
              <a:srgbClr val="000000"/>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60" name="Freeform 60 2">
              <a:extLst>
                <a:ext uri="{FF2B5EF4-FFF2-40B4-BE49-F238E27FC236}">
                  <a16:creationId xmlns:a16="http://schemas.microsoft.com/office/drawing/2014/main" id="{B0242D08-87F7-4037-AA61-8F96522510F5}"/>
                </a:ext>
              </a:extLst>
            </p:cNvPr>
            <p:cNvSpPr>
              <a:spLocks/>
            </p:cNvSpPr>
            <p:nvPr>
              <p:custDataLst>
                <p:tags r:id="rId23"/>
              </p:custDataLst>
            </p:nvPr>
          </p:nvSpPr>
          <p:spPr bwMode="auto">
            <a:xfrm>
              <a:off x="12407907" y="29778325"/>
              <a:ext cx="6350" cy="195263"/>
            </a:xfrm>
            <a:custGeom>
              <a:avLst/>
              <a:gdLst>
                <a:gd name="T0" fmla="*/ 20 w 20"/>
                <a:gd name="T1" fmla="*/ 18 h 499"/>
                <a:gd name="T2" fmla="*/ 10 w 20"/>
                <a:gd name="T3" fmla="*/ 0 h 499"/>
                <a:gd name="T4" fmla="*/ 0 w 20"/>
                <a:gd name="T5" fmla="*/ 18 h 499"/>
                <a:gd name="T6" fmla="*/ 0 w 20"/>
                <a:gd name="T7" fmla="*/ 481 h 499"/>
                <a:gd name="T8" fmla="*/ 10 w 20"/>
                <a:gd name="T9" fmla="*/ 499 h 499"/>
                <a:gd name="T10" fmla="*/ 20 w 20"/>
                <a:gd name="T11" fmla="*/ 481 h 499"/>
                <a:gd name="T12" fmla="*/ 20 w 20"/>
                <a:gd name="T13" fmla="*/ 18 h 499"/>
              </a:gdLst>
              <a:ahLst/>
              <a:cxnLst>
                <a:cxn ang="0">
                  <a:pos x="T0" y="T1"/>
                </a:cxn>
                <a:cxn ang="0">
                  <a:pos x="T2" y="T3"/>
                </a:cxn>
                <a:cxn ang="0">
                  <a:pos x="T4" y="T5"/>
                </a:cxn>
                <a:cxn ang="0">
                  <a:pos x="T6" y="T7"/>
                </a:cxn>
                <a:cxn ang="0">
                  <a:pos x="T8" y="T9"/>
                </a:cxn>
                <a:cxn ang="0">
                  <a:pos x="T10" y="T11"/>
                </a:cxn>
                <a:cxn ang="0">
                  <a:pos x="T12" y="T13"/>
                </a:cxn>
              </a:cxnLst>
              <a:rect l="0" t="0" r="r" b="b"/>
              <a:pathLst>
                <a:path w="20" h="499">
                  <a:moveTo>
                    <a:pt x="20" y="18"/>
                  </a:moveTo>
                  <a:cubicBezTo>
                    <a:pt x="20" y="9"/>
                    <a:pt x="20" y="0"/>
                    <a:pt x="10" y="0"/>
                  </a:cubicBezTo>
                  <a:cubicBezTo>
                    <a:pt x="0" y="0"/>
                    <a:pt x="0" y="9"/>
                    <a:pt x="0" y="18"/>
                  </a:cubicBezTo>
                  <a:lnTo>
                    <a:pt x="0" y="481"/>
                  </a:lnTo>
                  <a:cubicBezTo>
                    <a:pt x="0" y="490"/>
                    <a:pt x="0" y="499"/>
                    <a:pt x="10" y="499"/>
                  </a:cubicBezTo>
                  <a:cubicBezTo>
                    <a:pt x="20" y="499"/>
                    <a:pt x="20" y="490"/>
                    <a:pt x="20" y="481"/>
                  </a:cubicBezTo>
                  <a:lnTo>
                    <a:pt x="20" y="18"/>
                  </a:lnTo>
                </a:path>
              </a:pathLst>
            </a:custGeom>
            <a:solidFill>
              <a:srgbClr val="000000"/>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62" name="Freeform 61 2">
              <a:extLst>
                <a:ext uri="{FF2B5EF4-FFF2-40B4-BE49-F238E27FC236}">
                  <a16:creationId xmlns:a16="http://schemas.microsoft.com/office/drawing/2014/main" id="{F53B35B4-14E8-4523-9F2A-E278D6E3B4FC}"/>
                </a:ext>
              </a:extLst>
            </p:cNvPr>
            <p:cNvSpPr>
              <a:spLocks/>
            </p:cNvSpPr>
            <p:nvPr>
              <p:custDataLst>
                <p:tags r:id="rId24"/>
              </p:custDataLst>
            </p:nvPr>
          </p:nvSpPr>
          <p:spPr bwMode="auto">
            <a:xfrm>
              <a:off x="12450770" y="29871988"/>
              <a:ext cx="109538" cy="7938"/>
            </a:xfrm>
            <a:custGeom>
              <a:avLst/>
              <a:gdLst>
                <a:gd name="T0" fmla="*/ 288 w 305"/>
                <a:gd name="T1" fmla="*/ 20 h 20"/>
                <a:gd name="T2" fmla="*/ 305 w 305"/>
                <a:gd name="T3" fmla="*/ 10 h 20"/>
                <a:gd name="T4" fmla="*/ 288 w 305"/>
                <a:gd name="T5" fmla="*/ 0 h 20"/>
                <a:gd name="T6" fmla="*/ 18 w 305"/>
                <a:gd name="T7" fmla="*/ 0 h 20"/>
                <a:gd name="T8" fmla="*/ 0 w 305"/>
                <a:gd name="T9" fmla="*/ 10 h 20"/>
                <a:gd name="T10" fmla="*/ 18 w 305"/>
                <a:gd name="T11" fmla="*/ 20 h 20"/>
                <a:gd name="T12" fmla="*/ 288 w 305"/>
                <a:gd name="T13" fmla="*/ 20 h 20"/>
              </a:gdLst>
              <a:ahLst/>
              <a:cxnLst>
                <a:cxn ang="0">
                  <a:pos x="T0" y="T1"/>
                </a:cxn>
                <a:cxn ang="0">
                  <a:pos x="T2" y="T3"/>
                </a:cxn>
                <a:cxn ang="0">
                  <a:pos x="T4" y="T5"/>
                </a:cxn>
                <a:cxn ang="0">
                  <a:pos x="T6" y="T7"/>
                </a:cxn>
                <a:cxn ang="0">
                  <a:pos x="T8" y="T9"/>
                </a:cxn>
                <a:cxn ang="0">
                  <a:pos x="T10" y="T11"/>
                </a:cxn>
                <a:cxn ang="0">
                  <a:pos x="T12" y="T13"/>
                </a:cxn>
              </a:cxnLst>
              <a:rect l="0" t="0" r="r" b="b"/>
              <a:pathLst>
                <a:path w="305" h="20">
                  <a:moveTo>
                    <a:pt x="288" y="20"/>
                  </a:moveTo>
                  <a:cubicBezTo>
                    <a:pt x="296" y="20"/>
                    <a:pt x="305" y="20"/>
                    <a:pt x="305" y="10"/>
                  </a:cubicBezTo>
                  <a:cubicBezTo>
                    <a:pt x="305" y="0"/>
                    <a:pt x="296" y="0"/>
                    <a:pt x="288" y="0"/>
                  </a:cubicBezTo>
                  <a:lnTo>
                    <a:pt x="18" y="0"/>
                  </a:lnTo>
                  <a:cubicBezTo>
                    <a:pt x="9" y="0"/>
                    <a:pt x="0" y="0"/>
                    <a:pt x="0" y="10"/>
                  </a:cubicBezTo>
                  <a:cubicBezTo>
                    <a:pt x="0" y="20"/>
                    <a:pt x="9" y="20"/>
                    <a:pt x="18" y="20"/>
                  </a:cubicBezTo>
                  <a:lnTo>
                    <a:pt x="288" y="20"/>
                  </a:lnTo>
                </a:path>
              </a:pathLst>
            </a:custGeom>
            <a:solidFill>
              <a:srgbClr val="000000"/>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65" name="Freeform 62 2">
              <a:extLst>
                <a:ext uri="{FF2B5EF4-FFF2-40B4-BE49-F238E27FC236}">
                  <a16:creationId xmlns:a16="http://schemas.microsoft.com/office/drawing/2014/main" id="{C66E5531-9AE8-4082-B0EB-9718F6AD7EEB}"/>
                </a:ext>
              </a:extLst>
            </p:cNvPr>
            <p:cNvSpPr>
              <a:spLocks/>
            </p:cNvSpPr>
            <p:nvPr>
              <p:custDataLst>
                <p:tags r:id="rId25"/>
              </p:custDataLst>
            </p:nvPr>
          </p:nvSpPr>
          <p:spPr bwMode="auto">
            <a:xfrm>
              <a:off x="12590470" y="29794200"/>
              <a:ext cx="60325" cy="130175"/>
            </a:xfrm>
            <a:custGeom>
              <a:avLst/>
              <a:gdLst>
                <a:gd name="T0" fmla="*/ 102 w 165"/>
                <a:gd name="T1" fmla="*/ 13 h 332"/>
                <a:gd name="T2" fmla="*/ 91 w 165"/>
                <a:gd name="T3" fmla="*/ 0 h 332"/>
                <a:gd name="T4" fmla="*/ 0 w 165"/>
                <a:gd name="T5" fmla="*/ 32 h 332"/>
                <a:gd name="T6" fmla="*/ 0 w 165"/>
                <a:gd name="T7" fmla="*/ 47 h 332"/>
                <a:gd name="T8" fmla="*/ 65 w 165"/>
                <a:gd name="T9" fmla="*/ 34 h 332"/>
                <a:gd name="T10" fmla="*/ 65 w 165"/>
                <a:gd name="T11" fmla="*/ 293 h 332"/>
                <a:gd name="T12" fmla="*/ 19 w 165"/>
                <a:gd name="T13" fmla="*/ 317 h 332"/>
                <a:gd name="T14" fmla="*/ 3 w 165"/>
                <a:gd name="T15" fmla="*/ 317 h 332"/>
                <a:gd name="T16" fmla="*/ 3 w 165"/>
                <a:gd name="T17" fmla="*/ 332 h 332"/>
                <a:gd name="T18" fmla="*/ 84 w 165"/>
                <a:gd name="T19" fmla="*/ 331 h 332"/>
                <a:gd name="T20" fmla="*/ 165 w 165"/>
                <a:gd name="T21" fmla="*/ 332 h 332"/>
                <a:gd name="T22" fmla="*/ 165 w 165"/>
                <a:gd name="T23" fmla="*/ 317 h 332"/>
                <a:gd name="T24" fmla="*/ 149 w 165"/>
                <a:gd name="T25" fmla="*/ 317 h 332"/>
                <a:gd name="T26" fmla="*/ 102 w 165"/>
                <a:gd name="T27" fmla="*/ 293 h 332"/>
                <a:gd name="T28" fmla="*/ 102 w 165"/>
                <a:gd name="T29" fmla="*/ 13 h 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65" h="332">
                  <a:moveTo>
                    <a:pt x="102" y="13"/>
                  </a:moveTo>
                  <a:cubicBezTo>
                    <a:pt x="102" y="1"/>
                    <a:pt x="102" y="0"/>
                    <a:pt x="91" y="0"/>
                  </a:cubicBezTo>
                  <a:cubicBezTo>
                    <a:pt x="60" y="32"/>
                    <a:pt x="16" y="32"/>
                    <a:pt x="0" y="32"/>
                  </a:cubicBezTo>
                  <a:lnTo>
                    <a:pt x="0" y="47"/>
                  </a:lnTo>
                  <a:cubicBezTo>
                    <a:pt x="10" y="47"/>
                    <a:pt x="39" y="47"/>
                    <a:pt x="65" y="34"/>
                  </a:cubicBezTo>
                  <a:lnTo>
                    <a:pt x="65" y="293"/>
                  </a:lnTo>
                  <a:cubicBezTo>
                    <a:pt x="65" y="311"/>
                    <a:pt x="64" y="317"/>
                    <a:pt x="19" y="317"/>
                  </a:cubicBezTo>
                  <a:lnTo>
                    <a:pt x="3" y="317"/>
                  </a:lnTo>
                  <a:lnTo>
                    <a:pt x="3" y="332"/>
                  </a:lnTo>
                  <a:cubicBezTo>
                    <a:pt x="21" y="331"/>
                    <a:pt x="64" y="331"/>
                    <a:pt x="84" y="331"/>
                  </a:cubicBezTo>
                  <a:cubicBezTo>
                    <a:pt x="104" y="331"/>
                    <a:pt x="147" y="331"/>
                    <a:pt x="165" y="332"/>
                  </a:cubicBezTo>
                  <a:lnTo>
                    <a:pt x="165" y="317"/>
                  </a:lnTo>
                  <a:lnTo>
                    <a:pt x="149" y="317"/>
                  </a:lnTo>
                  <a:cubicBezTo>
                    <a:pt x="104" y="317"/>
                    <a:pt x="102" y="311"/>
                    <a:pt x="102" y="293"/>
                  </a:cubicBezTo>
                  <a:lnTo>
                    <a:pt x="102" y="13"/>
                  </a:lnTo>
                </a:path>
              </a:pathLst>
            </a:custGeom>
            <a:solidFill>
              <a:srgbClr val="000000"/>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67" name="Freeform 63 2">
              <a:extLst>
                <a:ext uri="{FF2B5EF4-FFF2-40B4-BE49-F238E27FC236}">
                  <a16:creationId xmlns:a16="http://schemas.microsoft.com/office/drawing/2014/main" id="{F4922CDA-C559-41C7-853C-F2CC85312E78}"/>
                </a:ext>
              </a:extLst>
            </p:cNvPr>
            <p:cNvSpPr>
              <a:spLocks/>
            </p:cNvSpPr>
            <p:nvPr>
              <p:custDataLst>
                <p:tags r:id="rId26"/>
              </p:custDataLst>
            </p:nvPr>
          </p:nvSpPr>
          <p:spPr bwMode="auto">
            <a:xfrm>
              <a:off x="12674607" y="29778325"/>
              <a:ext cx="39688" cy="195263"/>
            </a:xfrm>
            <a:custGeom>
              <a:avLst/>
              <a:gdLst>
                <a:gd name="T0" fmla="*/ 109 w 111"/>
                <a:gd name="T1" fmla="*/ 258 h 499"/>
                <a:gd name="T2" fmla="*/ 111 w 111"/>
                <a:gd name="T3" fmla="*/ 249 h 499"/>
                <a:gd name="T4" fmla="*/ 109 w 111"/>
                <a:gd name="T5" fmla="*/ 241 h 499"/>
                <a:gd name="T6" fmla="*/ 22 w 111"/>
                <a:gd name="T7" fmla="*/ 12 h 499"/>
                <a:gd name="T8" fmla="*/ 10 w 111"/>
                <a:gd name="T9" fmla="*/ 0 h 499"/>
                <a:gd name="T10" fmla="*/ 0 w 111"/>
                <a:gd name="T11" fmla="*/ 10 h 499"/>
                <a:gd name="T12" fmla="*/ 3 w 111"/>
                <a:gd name="T13" fmla="*/ 18 h 499"/>
                <a:gd name="T14" fmla="*/ 91 w 111"/>
                <a:gd name="T15" fmla="*/ 249 h 499"/>
                <a:gd name="T16" fmla="*/ 3 w 111"/>
                <a:gd name="T17" fmla="*/ 480 h 499"/>
                <a:gd name="T18" fmla="*/ 0 w 111"/>
                <a:gd name="T19" fmla="*/ 489 h 499"/>
                <a:gd name="T20" fmla="*/ 10 w 111"/>
                <a:gd name="T21" fmla="*/ 499 h 499"/>
                <a:gd name="T22" fmla="*/ 21 w 111"/>
                <a:gd name="T23" fmla="*/ 489 h 499"/>
                <a:gd name="T24" fmla="*/ 109 w 111"/>
                <a:gd name="T25" fmla="*/ 258 h 4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 h="499">
                  <a:moveTo>
                    <a:pt x="109" y="258"/>
                  </a:moveTo>
                  <a:cubicBezTo>
                    <a:pt x="111" y="252"/>
                    <a:pt x="111" y="251"/>
                    <a:pt x="111" y="249"/>
                  </a:cubicBezTo>
                  <a:cubicBezTo>
                    <a:pt x="111" y="248"/>
                    <a:pt x="111" y="247"/>
                    <a:pt x="109" y="241"/>
                  </a:cubicBezTo>
                  <a:lnTo>
                    <a:pt x="22" y="12"/>
                  </a:lnTo>
                  <a:cubicBezTo>
                    <a:pt x="19" y="3"/>
                    <a:pt x="16" y="0"/>
                    <a:pt x="10" y="0"/>
                  </a:cubicBezTo>
                  <a:cubicBezTo>
                    <a:pt x="5" y="0"/>
                    <a:pt x="0" y="5"/>
                    <a:pt x="0" y="10"/>
                  </a:cubicBezTo>
                  <a:cubicBezTo>
                    <a:pt x="0" y="12"/>
                    <a:pt x="0" y="13"/>
                    <a:pt x="3" y="18"/>
                  </a:cubicBezTo>
                  <a:lnTo>
                    <a:pt x="91" y="249"/>
                  </a:lnTo>
                  <a:lnTo>
                    <a:pt x="3" y="480"/>
                  </a:lnTo>
                  <a:cubicBezTo>
                    <a:pt x="0" y="485"/>
                    <a:pt x="0" y="486"/>
                    <a:pt x="0" y="489"/>
                  </a:cubicBezTo>
                  <a:cubicBezTo>
                    <a:pt x="0" y="494"/>
                    <a:pt x="5" y="499"/>
                    <a:pt x="10" y="499"/>
                  </a:cubicBezTo>
                  <a:cubicBezTo>
                    <a:pt x="17" y="499"/>
                    <a:pt x="19" y="494"/>
                    <a:pt x="21" y="489"/>
                  </a:cubicBezTo>
                  <a:lnTo>
                    <a:pt x="109" y="258"/>
                  </a:lnTo>
                </a:path>
              </a:pathLst>
            </a:custGeom>
            <a:solidFill>
              <a:srgbClr val="000000"/>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83" name="Group 182">
            <a:extLst>
              <a:ext uri="{FF2B5EF4-FFF2-40B4-BE49-F238E27FC236}">
                <a16:creationId xmlns:a16="http://schemas.microsoft.com/office/drawing/2014/main" id="{71577BE7-0A96-459D-A4F2-64F1AA9765D5}"/>
              </a:ext>
            </a:extLst>
          </p:cNvPr>
          <p:cNvGrpSpPr/>
          <p:nvPr/>
        </p:nvGrpSpPr>
        <p:grpSpPr>
          <a:xfrm>
            <a:off x="19281775" y="23256875"/>
            <a:ext cx="3249613" cy="538163"/>
            <a:chOff x="19281775" y="23256875"/>
            <a:chExt cx="3249613" cy="538163"/>
          </a:xfrm>
        </p:grpSpPr>
        <p:sp>
          <p:nvSpPr>
            <p:cNvPr id="349" name="Freeform 175 2">
              <a:extLst>
                <a:ext uri="{FF2B5EF4-FFF2-40B4-BE49-F238E27FC236}">
                  <a16:creationId xmlns:a16="http://schemas.microsoft.com/office/drawing/2014/main" id="{1FF84208-7C51-498B-87C2-EE994D928F5A}"/>
                </a:ext>
              </a:extLst>
            </p:cNvPr>
            <p:cNvSpPr>
              <a:spLocks noEditPoints="1"/>
            </p:cNvSpPr>
            <p:nvPr/>
          </p:nvSpPr>
          <p:spPr bwMode="auto">
            <a:xfrm>
              <a:off x="19294475" y="23256875"/>
              <a:ext cx="133350" cy="233363"/>
            </a:xfrm>
            <a:custGeom>
              <a:avLst/>
              <a:gdLst>
                <a:gd name="T0" fmla="*/ 193 w 261"/>
                <a:gd name="T1" fmla="*/ 12 h 448"/>
                <a:gd name="T2" fmla="*/ 195 w 261"/>
                <a:gd name="T3" fmla="*/ 5 h 448"/>
                <a:gd name="T4" fmla="*/ 189 w 261"/>
                <a:gd name="T5" fmla="*/ 0 h 448"/>
                <a:gd name="T6" fmla="*/ 181 w 261"/>
                <a:gd name="T7" fmla="*/ 10 h 448"/>
                <a:gd name="T8" fmla="*/ 152 w 261"/>
                <a:gd name="T9" fmla="*/ 125 h 448"/>
                <a:gd name="T10" fmla="*/ 0 w 261"/>
                <a:gd name="T11" fmla="*/ 261 h 448"/>
                <a:gd name="T12" fmla="*/ 95 w 261"/>
                <a:gd name="T13" fmla="*/ 352 h 448"/>
                <a:gd name="T14" fmla="*/ 84 w 261"/>
                <a:gd name="T15" fmla="*/ 399 h 448"/>
                <a:gd name="T16" fmla="*/ 73 w 261"/>
                <a:gd name="T17" fmla="*/ 443 h 448"/>
                <a:gd name="T18" fmla="*/ 79 w 261"/>
                <a:gd name="T19" fmla="*/ 448 h 448"/>
                <a:gd name="T20" fmla="*/ 84 w 261"/>
                <a:gd name="T21" fmla="*/ 446 h 448"/>
                <a:gd name="T22" fmla="*/ 89 w 261"/>
                <a:gd name="T23" fmla="*/ 426 h 448"/>
                <a:gd name="T24" fmla="*/ 108 w 261"/>
                <a:gd name="T25" fmla="*/ 352 h 448"/>
                <a:gd name="T26" fmla="*/ 261 w 261"/>
                <a:gd name="T27" fmla="*/ 215 h 448"/>
                <a:gd name="T28" fmla="*/ 165 w 261"/>
                <a:gd name="T29" fmla="*/ 125 h 448"/>
                <a:gd name="T30" fmla="*/ 193 w 261"/>
                <a:gd name="T31" fmla="*/ 12 h 448"/>
                <a:gd name="T32" fmla="*/ 98 w 261"/>
                <a:gd name="T33" fmla="*/ 341 h 448"/>
                <a:gd name="T34" fmla="*/ 32 w 261"/>
                <a:gd name="T35" fmla="*/ 272 h 448"/>
                <a:gd name="T36" fmla="*/ 149 w 261"/>
                <a:gd name="T37" fmla="*/ 136 h 448"/>
                <a:gd name="T38" fmla="*/ 98 w 261"/>
                <a:gd name="T39" fmla="*/ 341 h 448"/>
                <a:gd name="T40" fmla="*/ 162 w 261"/>
                <a:gd name="T41" fmla="*/ 136 h 448"/>
                <a:gd name="T42" fmla="*/ 228 w 261"/>
                <a:gd name="T43" fmla="*/ 205 h 448"/>
                <a:gd name="T44" fmla="*/ 111 w 261"/>
                <a:gd name="T45" fmla="*/ 341 h 448"/>
                <a:gd name="T46" fmla="*/ 162 w 261"/>
                <a:gd name="T47" fmla="*/ 136 h 4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61" h="448">
                  <a:moveTo>
                    <a:pt x="193" y="12"/>
                  </a:moveTo>
                  <a:cubicBezTo>
                    <a:pt x="193" y="11"/>
                    <a:pt x="195" y="5"/>
                    <a:pt x="195" y="5"/>
                  </a:cubicBezTo>
                  <a:cubicBezTo>
                    <a:pt x="195" y="4"/>
                    <a:pt x="195" y="0"/>
                    <a:pt x="189" y="0"/>
                  </a:cubicBezTo>
                  <a:cubicBezTo>
                    <a:pt x="184" y="0"/>
                    <a:pt x="183" y="1"/>
                    <a:pt x="181" y="10"/>
                  </a:cubicBezTo>
                  <a:lnTo>
                    <a:pt x="152" y="125"/>
                  </a:lnTo>
                  <a:cubicBezTo>
                    <a:pt x="73" y="127"/>
                    <a:pt x="0" y="194"/>
                    <a:pt x="0" y="261"/>
                  </a:cubicBezTo>
                  <a:cubicBezTo>
                    <a:pt x="0" y="309"/>
                    <a:pt x="35" y="348"/>
                    <a:pt x="95" y="352"/>
                  </a:cubicBezTo>
                  <a:cubicBezTo>
                    <a:pt x="91" y="367"/>
                    <a:pt x="88" y="383"/>
                    <a:pt x="84" y="399"/>
                  </a:cubicBezTo>
                  <a:cubicBezTo>
                    <a:pt x="78" y="422"/>
                    <a:pt x="73" y="441"/>
                    <a:pt x="73" y="443"/>
                  </a:cubicBezTo>
                  <a:cubicBezTo>
                    <a:pt x="73" y="448"/>
                    <a:pt x="76" y="448"/>
                    <a:pt x="79" y="448"/>
                  </a:cubicBezTo>
                  <a:cubicBezTo>
                    <a:pt x="81" y="448"/>
                    <a:pt x="82" y="448"/>
                    <a:pt x="84" y="446"/>
                  </a:cubicBezTo>
                  <a:cubicBezTo>
                    <a:pt x="85" y="445"/>
                    <a:pt x="88" y="433"/>
                    <a:pt x="89" y="426"/>
                  </a:cubicBezTo>
                  <a:lnTo>
                    <a:pt x="108" y="352"/>
                  </a:lnTo>
                  <a:cubicBezTo>
                    <a:pt x="189" y="349"/>
                    <a:pt x="261" y="282"/>
                    <a:pt x="261" y="215"/>
                  </a:cubicBezTo>
                  <a:cubicBezTo>
                    <a:pt x="261" y="176"/>
                    <a:pt x="234" y="130"/>
                    <a:pt x="165" y="125"/>
                  </a:cubicBezTo>
                  <a:lnTo>
                    <a:pt x="193" y="12"/>
                  </a:lnTo>
                  <a:close/>
                  <a:moveTo>
                    <a:pt x="98" y="341"/>
                  </a:moveTo>
                  <a:cubicBezTo>
                    <a:pt x="68" y="339"/>
                    <a:pt x="32" y="322"/>
                    <a:pt x="32" y="272"/>
                  </a:cubicBezTo>
                  <a:cubicBezTo>
                    <a:pt x="32" y="212"/>
                    <a:pt x="75" y="142"/>
                    <a:pt x="149" y="136"/>
                  </a:cubicBezTo>
                  <a:lnTo>
                    <a:pt x="98" y="341"/>
                  </a:lnTo>
                  <a:close/>
                  <a:moveTo>
                    <a:pt x="162" y="136"/>
                  </a:moveTo>
                  <a:cubicBezTo>
                    <a:pt x="200" y="138"/>
                    <a:pt x="228" y="161"/>
                    <a:pt x="228" y="205"/>
                  </a:cubicBezTo>
                  <a:cubicBezTo>
                    <a:pt x="228" y="263"/>
                    <a:pt x="186" y="335"/>
                    <a:pt x="111" y="341"/>
                  </a:cubicBezTo>
                  <a:lnTo>
                    <a:pt x="162" y="136"/>
                  </a:lnTo>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50" name="Line 176">
              <a:extLst>
                <a:ext uri="{FF2B5EF4-FFF2-40B4-BE49-F238E27FC236}">
                  <a16:creationId xmlns:a16="http://schemas.microsoft.com/office/drawing/2014/main" id="{CBC5F13B-17C2-4FED-B5D6-D4AF65D45417}"/>
                </a:ext>
              </a:extLst>
            </p:cNvPr>
            <p:cNvSpPr>
              <a:spLocks noChangeShapeType="1"/>
            </p:cNvSpPr>
            <p:nvPr/>
          </p:nvSpPr>
          <p:spPr bwMode="auto">
            <a:xfrm>
              <a:off x="19281775" y="23547388"/>
              <a:ext cx="152400" cy="0"/>
            </a:xfrm>
            <a:prstGeom prst="line">
              <a:avLst/>
            </a:prstGeom>
            <a:noFill/>
            <a:ln w="9525"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52" name="Freeform 177 2">
              <a:extLst>
                <a:ext uri="{FF2B5EF4-FFF2-40B4-BE49-F238E27FC236}">
                  <a16:creationId xmlns:a16="http://schemas.microsoft.com/office/drawing/2014/main" id="{AB1094A9-0ABD-40D7-BDFE-11265B754879}"/>
                </a:ext>
              </a:extLst>
            </p:cNvPr>
            <p:cNvSpPr>
              <a:spLocks/>
            </p:cNvSpPr>
            <p:nvPr/>
          </p:nvSpPr>
          <p:spPr bwMode="auto">
            <a:xfrm>
              <a:off x="19294475" y="23679150"/>
              <a:ext cx="123825" cy="115888"/>
            </a:xfrm>
            <a:custGeom>
              <a:avLst/>
              <a:gdLst>
                <a:gd name="T0" fmla="*/ 133 w 241"/>
                <a:gd name="T1" fmla="*/ 29 h 221"/>
                <a:gd name="T2" fmla="*/ 217 w 241"/>
                <a:gd name="T3" fmla="*/ 29 h 221"/>
                <a:gd name="T4" fmla="*/ 241 w 241"/>
                <a:gd name="T5" fmla="*/ 12 h 221"/>
                <a:gd name="T6" fmla="*/ 221 w 241"/>
                <a:gd name="T7" fmla="*/ 0 h 221"/>
                <a:gd name="T8" fmla="*/ 82 w 241"/>
                <a:gd name="T9" fmla="*/ 0 h 221"/>
                <a:gd name="T10" fmla="*/ 30 w 241"/>
                <a:gd name="T11" fmla="*/ 23 h 221"/>
                <a:gd name="T12" fmla="*/ 0 w 241"/>
                <a:gd name="T13" fmla="*/ 68 h 221"/>
                <a:gd name="T14" fmla="*/ 6 w 241"/>
                <a:gd name="T15" fmla="*/ 73 h 221"/>
                <a:gd name="T16" fmla="*/ 14 w 241"/>
                <a:gd name="T17" fmla="*/ 67 h 221"/>
                <a:gd name="T18" fmla="*/ 77 w 241"/>
                <a:gd name="T19" fmla="*/ 29 h 221"/>
                <a:gd name="T20" fmla="*/ 119 w 241"/>
                <a:gd name="T21" fmla="*/ 29 h 221"/>
                <a:gd name="T22" fmla="*/ 70 w 241"/>
                <a:gd name="T23" fmla="*/ 189 h 221"/>
                <a:gd name="T24" fmla="*/ 65 w 241"/>
                <a:gd name="T25" fmla="*/ 207 h 221"/>
                <a:gd name="T26" fmla="*/ 79 w 241"/>
                <a:gd name="T27" fmla="*/ 221 h 221"/>
                <a:gd name="T28" fmla="*/ 100 w 241"/>
                <a:gd name="T29" fmla="*/ 199 h 221"/>
                <a:gd name="T30" fmla="*/ 133 w 241"/>
                <a:gd name="T31" fmla="*/ 29 h 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41" h="221">
                  <a:moveTo>
                    <a:pt x="133" y="29"/>
                  </a:moveTo>
                  <a:lnTo>
                    <a:pt x="217" y="29"/>
                  </a:lnTo>
                  <a:cubicBezTo>
                    <a:pt x="223" y="29"/>
                    <a:pt x="241" y="29"/>
                    <a:pt x="241" y="12"/>
                  </a:cubicBezTo>
                  <a:cubicBezTo>
                    <a:pt x="241" y="0"/>
                    <a:pt x="231" y="0"/>
                    <a:pt x="221" y="0"/>
                  </a:cubicBezTo>
                  <a:lnTo>
                    <a:pt x="82" y="0"/>
                  </a:lnTo>
                  <a:cubicBezTo>
                    <a:pt x="72" y="0"/>
                    <a:pt x="52" y="0"/>
                    <a:pt x="30" y="23"/>
                  </a:cubicBezTo>
                  <a:cubicBezTo>
                    <a:pt x="14" y="41"/>
                    <a:pt x="0" y="65"/>
                    <a:pt x="0" y="68"/>
                  </a:cubicBezTo>
                  <a:cubicBezTo>
                    <a:pt x="0" y="69"/>
                    <a:pt x="0" y="73"/>
                    <a:pt x="6" y="73"/>
                  </a:cubicBezTo>
                  <a:cubicBezTo>
                    <a:pt x="10" y="73"/>
                    <a:pt x="11" y="71"/>
                    <a:pt x="14" y="67"/>
                  </a:cubicBezTo>
                  <a:cubicBezTo>
                    <a:pt x="38" y="29"/>
                    <a:pt x="67" y="29"/>
                    <a:pt x="77" y="29"/>
                  </a:cubicBezTo>
                  <a:lnTo>
                    <a:pt x="119" y="29"/>
                  </a:lnTo>
                  <a:lnTo>
                    <a:pt x="70" y="189"/>
                  </a:lnTo>
                  <a:cubicBezTo>
                    <a:pt x="68" y="195"/>
                    <a:pt x="65" y="205"/>
                    <a:pt x="65" y="207"/>
                  </a:cubicBezTo>
                  <a:cubicBezTo>
                    <a:pt x="65" y="213"/>
                    <a:pt x="68" y="221"/>
                    <a:pt x="79" y="221"/>
                  </a:cubicBezTo>
                  <a:cubicBezTo>
                    <a:pt x="96" y="221"/>
                    <a:pt x="98" y="207"/>
                    <a:pt x="100" y="199"/>
                  </a:cubicBezTo>
                  <a:lnTo>
                    <a:pt x="133" y="29"/>
                  </a:lnTo>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53" name="Freeform 178 2">
              <a:extLst>
                <a:ext uri="{FF2B5EF4-FFF2-40B4-BE49-F238E27FC236}">
                  <a16:creationId xmlns:a16="http://schemas.microsoft.com/office/drawing/2014/main" id="{A1BEAD9F-C4A9-4552-A197-C5CE65238F1D}"/>
                </a:ext>
              </a:extLst>
            </p:cNvPr>
            <p:cNvSpPr>
              <a:spLocks noEditPoints="1"/>
            </p:cNvSpPr>
            <p:nvPr/>
          </p:nvSpPr>
          <p:spPr bwMode="auto">
            <a:xfrm>
              <a:off x="19550063" y="23517225"/>
              <a:ext cx="169863" cy="61913"/>
            </a:xfrm>
            <a:custGeom>
              <a:avLst/>
              <a:gdLst>
                <a:gd name="T0" fmla="*/ 315 w 332"/>
                <a:gd name="T1" fmla="*/ 20 h 116"/>
                <a:gd name="T2" fmla="*/ 332 w 332"/>
                <a:gd name="T3" fmla="*/ 10 h 116"/>
                <a:gd name="T4" fmla="*/ 315 w 332"/>
                <a:gd name="T5" fmla="*/ 0 h 116"/>
                <a:gd name="T6" fmla="*/ 16 w 332"/>
                <a:gd name="T7" fmla="*/ 0 h 116"/>
                <a:gd name="T8" fmla="*/ 0 w 332"/>
                <a:gd name="T9" fmla="*/ 10 h 116"/>
                <a:gd name="T10" fmla="*/ 17 w 332"/>
                <a:gd name="T11" fmla="*/ 20 h 116"/>
                <a:gd name="T12" fmla="*/ 315 w 332"/>
                <a:gd name="T13" fmla="*/ 20 h 116"/>
                <a:gd name="T14" fmla="*/ 315 w 332"/>
                <a:gd name="T15" fmla="*/ 116 h 116"/>
                <a:gd name="T16" fmla="*/ 332 w 332"/>
                <a:gd name="T17" fmla="*/ 106 h 116"/>
                <a:gd name="T18" fmla="*/ 315 w 332"/>
                <a:gd name="T19" fmla="*/ 97 h 116"/>
                <a:gd name="T20" fmla="*/ 17 w 332"/>
                <a:gd name="T21" fmla="*/ 97 h 116"/>
                <a:gd name="T22" fmla="*/ 0 w 332"/>
                <a:gd name="T23" fmla="*/ 106 h 116"/>
                <a:gd name="T24" fmla="*/ 16 w 332"/>
                <a:gd name="T25" fmla="*/ 116 h 116"/>
                <a:gd name="T26" fmla="*/ 315 w 332"/>
                <a:gd name="T27" fmla="*/ 116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32" h="116">
                  <a:moveTo>
                    <a:pt x="315" y="20"/>
                  </a:moveTo>
                  <a:cubicBezTo>
                    <a:pt x="322" y="20"/>
                    <a:pt x="332" y="20"/>
                    <a:pt x="332" y="10"/>
                  </a:cubicBezTo>
                  <a:cubicBezTo>
                    <a:pt x="332" y="0"/>
                    <a:pt x="322" y="0"/>
                    <a:pt x="315" y="0"/>
                  </a:cubicBezTo>
                  <a:lnTo>
                    <a:pt x="16" y="0"/>
                  </a:lnTo>
                  <a:cubicBezTo>
                    <a:pt x="9" y="0"/>
                    <a:pt x="0" y="0"/>
                    <a:pt x="0" y="10"/>
                  </a:cubicBezTo>
                  <a:cubicBezTo>
                    <a:pt x="0" y="20"/>
                    <a:pt x="9" y="20"/>
                    <a:pt x="17" y="20"/>
                  </a:cubicBezTo>
                  <a:lnTo>
                    <a:pt x="315" y="20"/>
                  </a:lnTo>
                  <a:close/>
                  <a:moveTo>
                    <a:pt x="315" y="116"/>
                  </a:moveTo>
                  <a:cubicBezTo>
                    <a:pt x="322" y="116"/>
                    <a:pt x="332" y="116"/>
                    <a:pt x="332" y="106"/>
                  </a:cubicBezTo>
                  <a:cubicBezTo>
                    <a:pt x="332" y="97"/>
                    <a:pt x="322" y="97"/>
                    <a:pt x="315" y="97"/>
                  </a:cubicBezTo>
                  <a:lnTo>
                    <a:pt x="17" y="97"/>
                  </a:lnTo>
                  <a:cubicBezTo>
                    <a:pt x="9" y="97"/>
                    <a:pt x="0" y="97"/>
                    <a:pt x="0" y="106"/>
                  </a:cubicBezTo>
                  <a:cubicBezTo>
                    <a:pt x="0" y="116"/>
                    <a:pt x="9" y="116"/>
                    <a:pt x="16" y="116"/>
                  </a:cubicBezTo>
                  <a:lnTo>
                    <a:pt x="315" y="116"/>
                  </a:lnTo>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54" name="Freeform 179 2">
              <a:extLst>
                <a:ext uri="{FF2B5EF4-FFF2-40B4-BE49-F238E27FC236}">
                  <a16:creationId xmlns:a16="http://schemas.microsoft.com/office/drawing/2014/main" id="{A90FE38D-7F6D-4A72-9166-A0F8B1D1E50D}"/>
                </a:ext>
              </a:extLst>
            </p:cNvPr>
            <p:cNvSpPr>
              <a:spLocks/>
            </p:cNvSpPr>
            <p:nvPr/>
          </p:nvSpPr>
          <p:spPr bwMode="auto">
            <a:xfrm>
              <a:off x="19824700" y="23542625"/>
              <a:ext cx="157163" cy="11113"/>
            </a:xfrm>
            <a:custGeom>
              <a:avLst/>
              <a:gdLst>
                <a:gd name="T0" fmla="*/ 288 w 305"/>
                <a:gd name="T1" fmla="*/ 20 h 20"/>
                <a:gd name="T2" fmla="*/ 305 w 305"/>
                <a:gd name="T3" fmla="*/ 10 h 20"/>
                <a:gd name="T4" fmla="*/ 288 w 305"/>
                <a:gd name="T5" fmla="*/ 0 h 20"/>
                <a:gd name="T6" fmla="*/ 18 w 305"/>
                <a:gd name="T7" fmla="*/ 0 h 20"/>
                <a:gd name="T8" fmla="*/ 0 w 305"/>
                <a:gd name="T9" fmla="*/ 10 h 20"/>
                <a:gd name="T10" fmla="*/ 18 w 305"/>
                <a:gd name="T11" fmla="*/ 20 h 20"/>
                <a:gd name="T12" fmla="*/ 288 w 305"/>
                <a:gd name="T13" fmla="*/ 20 h 20"/>
              </a:gdLst>
              <a:ahLst/>
              <a:cxnLst>
                <a:cxn ang="0">
                  <a:pos x="T0" y="T1"/>
                </a:cxn>
                <a:cxn ang="0">
                  <a:pos x="T2" y="T3"/>
                </a:cxn>
                <a:cxn ang="0">
                  <a:pos x="T4" y="T5"/>
                </a:cxn>
                <a:cxn ang="0">
                  <a:pos x="T6" y="T7"/>
                </a:cxn>
                <a:cxn ang="0">
                  <a:pos x="T8" y="T9"/>
                </a:cxn>
                <a:cxn ang="0">
                  <a:pos x="T10" y="T11"/>
                </a:cxn>
                <a:cxn ang="0">
                  <a:pos x="T12" y="T13"/>
                </a:cxn>
              </a:cxnLst>
              <a:rect l="0" t="0" r="r" b="b"/>
              <a:pathLst>
                <a:path w="305" h="20">
                  <a:moveTo>
                    <a:pt x="288" y="20"/>
                  </a:moveTo>
                  <a:cubicBezTo>
                    <a:pt x="296" y="20"/>
                    <a:pt x="305" y="20"/>
                    <a:pt x="305" y="10"/>
                  </a:cubicBezTo>
                  <a:cubicBezTo>
                    <a:pt x="305" y="0"/>
                    <a:pt x="296" y="0"/>
                    <a:pt x="288" y="0"/>
                  </a:cubicBezTo>
                  <a:lnTo>
                    <a:pt x="18" y="0"/>
                  </a:lnTo>
                  <a:cubicBezTo>
                    <a:pt x="9" y="0"/>
                    <a:pt x="0" y="0"/>
                    <a:pt x="0" y="10"/>
                  </a:cubicBezTo>
                  <a:cubicBezTo>
                    <a:pt x="0" y="20"/>
                    <a:pt x="9" y="20"/>
                    <a:pt x="18" y="20"/>
                  </a:cubicBezTo>
                  <a:lnTo>
                    <a:pt x="288" y="20"/>
                  </a:lnTo>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55" name="Freeform 180 2">
              <a:extLst>
                <a:ext uri="{FF2B5EF4-FFF2-40B4-BE49-F238E27FC236}">
                  <a16:creationId xmlns:a16="http://schemas.microsoft.com/office/drawing/2014/main" id="{45F43C41-891F-49F0-AA6A-98FA511C3D69}"/>
                </a:ext>
              </a:extLst>
            </p:cNvPr>
            <p:cNvSpPr>
              <a:spLocks/>
            </p:cNvSpPr>
            <p:nvPr/>
          </p:nvSpPr>
          <p:spPr bwMode="auto">
            <a:xfrm>
              <a:off x="20027900" y="23417213"/>
              <a:ext cx="58738" cy="261938"/>
            </a:xfrm>
            <a:custGeom>
              <a:avLst/>
              <a:gdLst>
                <a:gd name="T0" fmla="*/ 115 w 115"/>
                <a:gd name="T1" fmla="*/ 494 h 499"/>
                <a:gd name="T2" fmla="*/ 107 w 115"/>
                <a:gd name="T3" fmla="*/ 483 h 499"/>
                <a:gd name="T4" fmla="*/ 29 w 115"/>
                <a:gd name="T5" fmla="*/ 249 h 499"/>
                <a:gd name="T6" fmla="*/ 109 w 115"/>
                <a:gd name="T7" fmla="*/ 13 h 499"/>
                <a:gd name="T8" fmla="*/ 115 w 115"/>
                <a:gd name="T9" fmla="*/ 5 h 499"/>
                <a:gd name="T10" fmla="*/ 110 w 115"/>
                <a:gd name="T11" fmla="*/ 0 h 499"/>
                <a:gd name="T12" fmla="*/ 31 w 115"/>
                <a:gd name="T13" fmla="*/ 97 h 499"/>
                <a:gd name="T14" fmla="*/ 0 w 115"/>
                <a:gd name="T15" fmla="*/ 249 h 499"/>
                <a:gd name="T16" fmla="*/ 33 w 115"/>
                <a:gd name="T17" fmla="*/ 405 h 499"/>
                <a:gd name="T18" fmla="*/ 110 w 115"/>
                <a:gd name="T19" fmla="*/ 499 h 499"/>
                <a:gd name="T20" fmla="*/ 115 w 115"/>
                <a:gd name="T21" fmla="*/ 494 h 4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5" h="499">
                  <a:moveTo>
                    <a:pt x="115" y="494"/>
                  </a:moveTo>
                  <a:cubicBezTo>
                    <a:pt x="115" y="492"/>
                    <a:pt x="115" y="491"/>
                    <a:pt x="107" y="483"/>
                  </a:cubicBezTo>
                  <a:cubicBezTo>
                    <a:pt x="45" y="420"/>
                    <a:pt x="29" y="325"/>
                    <a:pt x="29" y="249"/>
                  </a:cubicBezTo>
                  <a:cubicBezTo>
                    <a:pt x="29" y="162"/>
                    <a:pt x="48" y="75"/>
                    <a:pt x="109" y="13"/>
                  </a:cubicBezTo>
                  <a:cubicBezTo>
                    <a:pt x="115" y="7"/>
                    <a:pt x="115" y="6"/>
                    <a:pt x="115" y="5"/>
                  </a:cubicBezTo>
                  <a:cubicBezTo>
                    <a:pt x="115" y="1"/>
                    <a:pt x="113" y="0"/>
                    <a:pt x="110" y="0"/>
                  </a:cubicBezTo>
                  <a:cubicBezTo>
                    <a:pt x="105" y="0"/>
                    <a:pt x="61" y="34"/>
                    <a:pt x="31" y="97"/>
                  </a:cubicBezTo>
                  <a:cubicBezTo>
                    <a:pt x="6" y="152"/>
                    <a:pt x="0" y="207"/>
                    <a:pt x="0" y="249"/>
                  </a:cubicBezTo>
                  <a:cubicBezTo>
                    <a:pt x="0" y="288"/>
                    <a:pt x="5" y="348"/>
                    <a:pt x="33" y="405"/>
                  </a:cubicBezTo>
                  <a:cubicBezTo>
                    <a:pt x="63" y="466"/>
                    <a:pt x="105" y="499"/>
                    <a:pt x="110" y="499"/>
                  </a:cubicBezTo>
                  <a:cubicBezTo>
                    <a:pt x="113" y="499"/>
                    <a:pt x="115" y="497"/>
                    <a:pt x="115" y="494"/>
                  </a:cubicBezTo>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56" name="Freeform 181 2">
              <a:extLst>
                <a:ext uri="{FF2B5EF4-FFF2-40B4-BE49-F238E27FC236}">
                  <a16:creationId xmlns:a16="http://schemas.microsoft.com/office/drawing/2014/main" id="{FFE8BA63-379D-4E0C-A88F-E66DC61E2895}"/>
                </a:ext>
              </a:extLst>
            </p:cNvPr>
            <p:cNvSpPr>
              <a:spLocks/>
            </p:cNvSpPr>
            <p:nvPr/>
          </p:nvSpPr>
          <p:spPr bwMode="auto">
            <a:xfrm>
              <a:off x="20181888" y="23372763"/>
              <a:ext cx="84138" cy="25400"/>
            </a:xfrm>
            <a:custGeom>
              <a:avLst/>
              <a:gdLst>
                <a:gd name="T0" fmla="*/ 166 w 166"/>
                <a:gd name="T1" fmla="*/ 7 h 46"/>
                <a:gd name="T2" fmla="*/ 158 w 166"/>
                <a:gd name="T3" fmla="*/ 0 h 46"/>
                <a:gd name="T4" fmla="*/ 118 w 166"/>
                <a:gd name="T5" fmla="*/ 24 h 46"/>
                <a:gd name="T6" fmla="*/ 85 w 166"/>
                <a:gd name="T7" fmla="*/ 11 h 46"/>
                <a:gd name="T8" fmla="*/ 54 w 166"/>
                <a:gd name="T9" fmla="*/ 0 h 46"/>
                <a:gd name="T10" fmla="*/ 0 w 166"/>
                <a:gd name="T11" fmla="*/ 39 h 46"/>
                <a:gd name="T12" fmla="*/ 8 w 166"/>
                <a:gd name="T13" fmla="*/ 46 h 46"/>
                <a:gd name="T14" fmla="*/ 49 w 166"/>
                <a:gd name="T15" fmla="*/ 22 h 46"/>
                <a:gd name="T16" fmla="*/ 82 w 166"/>
                <a:gd name="T17" fmla="*/ 35 h 46"/>
                <a:gd name="T18" fmla="*/ 113 w 166"/>
                <a:gd name="T19" fmla="*/ 46 h 46"/>
                <a:gd name="T20" fmla="*/ 166 w 166"/>
                <a:gd name="T21" fmla="*/ 7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6" h="46">
                  <a:moveTo>
                    <a:pt x="166" y="7"/>
                  </a:moveTo>
                  <a:lnTo>
                    <a:pt x="158" y="0"/>
                  </a:lnTo>
                  <a:cubicBezTo>
                    <a:pt x="158" y="0"/>
                    <a:pt x="139" y="24"/>
                    <a:pt x="118" y="24"/>
                  </a:cubicBezTo>
                  <a:cubicBezTo>
                    <a:pt x="106" y="24"/>
                    <a:pt x="94" y="16"/>
                    <a:pt x="85" y="11"/>
                  </a:cubicBezTo>
                  <a:cubicBezTo>
                    <a:pt x="72" y="3"/>
                    <a:pt x="63" y="0"/>
                    <a:pt x="54" y="0"/>
                  </a:cubicBezTo>
                  <a:cubicBezTo>
                    <a:pt x="35" y="0"/>
                    <a:pt x="26" y="11"/>
                    <a:pt x="0" y="39"/>
                  </a:cubicBezTo>
                  <a:lnTo>
                    <a:pt x="8" y="46"/>
                  </a:lnTo>
                  <a:cubicBezTo>
                    <a:pt x="8" y="46"/>
                    <a:pt x="27" y="22"/>
                    <a:pt x="49" y="22"/>
                  </a:cubicBezTo>
                  <a:cubicBezTo>
                    <a:pt x="61" y="22"/>
                    <a:pt x="73" y="30"/>
                    <a:pt x="82" y="35"/>
                  </a:cubicBezTo>
                  <a:cubicBezTo>
                    <a:pt x="95" y="43"/>
                    <a:pt x="104" y="46"/>
                    <a:pt x="113" y="46"/>
                  </a:cubicBezTo>
                  <a:cubicBezTo>
                    <a:pt x="131" y="46"/>
                    <a:pt x="141" y="35"/>
                    <a:pt x="166" y="7"/>
                  </a:cubicBezTo>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57" name="Freeform 182 2">
              <a:extLst>
                <a:ext uri="{FF2B5EF4-FFF2-40B4-BE49-F238E27FC236}">
                  <a16:creationId xmlns:a16="http://schemas.microsoft.com/office/drawing/2014/main" id="{2BF473E7-E7EC-4B0E-BF0B-E38510CF4D78}"/>
                </a:ext>
              </a:extLst>
            </p:cNvPr>
            <p:cNvSpPr>
              <a:spLocks/>
            </p:cNvSpPr>
            <p:nvPr/>
          </p:nvSpPr>
          <p:spPr bwMode="auto">
            <a:xfrm>
              <a:off x="20108863" y="23429913"/>
              <a:ext cx="161925" cy="188913"/>
            </a:xfrm>
            <a:custGeom>
              <a:avLst/>
              <a:gdLst>
                <a:gd name="T0" fmla="*/ 125 w 317"/>
                <a:gd name="T1" fmla="*/ 13 h 363"/>
                <a:gd name="T2" fmla="*/ 126 w 317"/>
                <a:gd name="T3" fmla="*/ 5 h 363"/>
                <a:gd name="T4" fmla="*/ 120 w 317"/>
                <a:gd name="T5" fmla="*/ 0 h 363"/>
                <a:gd name="T6" fmla="*/ 90 w 317"/>
                <a:gd name="T7" fmla="*/ 13 h 363"/>
                <a:gd name="T8" fmla="*/ 48 w 317"/>
                <a:gd name="T9" fmla="*/ 43 h 363"/>
                <a:gd name="T10" fmla="*/ 53 w 317"/>
                <a:gd name="T11" fmla="*/ 46 h 363"/>
                <a:gd name="T12" fmla="*/ 82 w 317"/>
                <a:gd name="T13" fmla="*/ 34 h 363"/>
                <a:gd name="T14" fmla="*/ 55 w 317"/>
                <a:gd name="T15" fmla="*/ 190 h 363"/>
                <a:gd name="T16" fmla="*/ 3 w 317"/>
                <a:gd name="T17" fmla="*/ 353 h 363"/>
                <a:gd name="T18" fmla="*/ 0 w 317"/>
                <a:gd name="T19" fmla="*/ 359 h 363"/>
                <a:gd name="T20" fmla="*/ 5 w 317"/>
                <a:gd name="T21" fmla="*/ 363 h 363"/>
                <a:gd name="T22" fmla="*/ 42 w 317"/>
                <a:gd name="T23" fmla="*/ 340 h 363"/>
                <a:gd name="T24" fmla="*/ 82 w 317"/>
                <a:gd name="T25" fmla="*/ 234 h 363"/>
                <a:gd name="T26" fmla="*/ 148 w 317"/>
                <a:gd name="T27" fmla="*/ 74 h 363"/>
                <a:gd name="T28" fmla="*/ 223 w 317"/>
                <a:gd name="T29" fmla="*/ 27 h 363"/>
                <a:gd name="T30" fmla="*/ 274 w 317"/>
                <a:gd name="T31" fmla="*/ 71 h 363"/>
                <a:gd name="T32" fmla="*/ 175 w 317"/>
                <a:gd name="T33" fmla="*/ 148 h 363"/>
                <a:gd name="T34" fmla="*/ 135 w 317"/>
                <a:gd name="T35" fmla="*/ 175 h 363"/>
                <a:gd name="T36" fmla="*/ 140 w 317"/>
                <a:gd name="T37" fmla="*/ 178 h 363"/>
                <a:gd name="T38" fmla="*/ 164 w 317"/>
                <a:gd name="T39" fmla="*/ 176 h 363"/>
                <a:gd name="T40" fmla="*/ 255 w 317"/>
                <a:gd name="T41" fmla="*/ 254 h 363"/>
                <a:gd name="T42" fmla="*/ 157 w 317"/>
                <a:gd name="T43" fmla="*/ 335 h 363"/>
                <a:gd name="T44" fmla="*/ 93 w 317"/>
                <a:gd name="T45" fmla="*/ 307 h 363"/>
                <a:gd name="T46" fmla="*/ 87 w 317"/>
                <a:gd name="T47" fmla="*/ 304 h 363"/>
                <a:gd name="T48" fmla="*/ 50 w 317"/>
                <a:gd name="T49" fmla="*/ 328 h 363"/>
                <a:gd name="T50" fmla="*/ 124 w 317"/>
                <a:gd name="T51" fmla="*/ 363 h 363"/>
                <a:gd name="T52" fmla="*/ 297 w 317"/>
                <a:gd name="T53" fmla="*/ 233 h 363"/>
                <a:gd name="T54" fmla="*/ 218 w 317"/>
                <a:gd name="T55" fmla="*/ 150 h 363"/>
                <a:gd name="T56" fmla="*/ 317 w 317"/>
                <a:gd name="T57" fmla="*/ 50 h 363"/>
                <a:gd name="T58" fmla="*/ 256 w 317"/>
                <a:gd name="T59" fmla="*/ 0 h 363"/>
                <a:gd name="T60" fmla="*/ 115 w 317"/>
                <a:gd name="T61" fmla="*/ 79 h 363"/>
                <a:gd name="T62" fmla="*/ 125 w 317"/>
                <a:gd name="T63" fmla="*/ 13 h 3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17" h="363">
                  <a:moveTo>
                    <a:pt x="125" y="13"/>
                  </a:moveTo>
                  <a:cubicBezTo>
                    <a:pt x="126" y="8"/>
                    <a:pt x="126" y="7"/>
                    <a:pt x="126" y="5"/>
                  </a:cubicBezTo>
                  <a:cubicBezTo>
                    <a:pt x="126" y="2"/>
                    <a:pt x="125" y="0"/>
                    <a:pt x="120" y="0"/>
                  </a:cubicBezTo>
                  <a:cubicBezTo>
                    <a:pt x="115" y="0"/>
                    <a:pt x="100" y="8"/>
                    <a:pt x="90" y="13"/>
                  </a:cubicBezTo>
                  <a:cubicBezTo>
                    <a:pt x="67" y="24"/>
                    <a:pt x="48" y="34"/>
                    <a:pt x="48" y="43"/>
                  </a:cubicBezTo>
                  <a:cubicBezTo>
                    <a:pt x="48" y="46"/>
                    <a:pt x="51" y="46"/>
                    <a:pt x="53" y="46"/>
                  </a:cubicBezTo>
                  <a:cubicBezTo>
                    <a:pt x="59" y="46"/>
                    <a:pt x="72" y="39"/>
                    <a:pt x="82" y="34"/>
                  </a:cubicBezTo>
                  <a:cubicBezTo>
                    <a:pt x="76" y="83"/>
                    <a:pt x="64" y="147"/>
                    <a:pt x="55" y="190"/>
                  </a:cubicBezTo>
                  <a:cubicBezTo>
                    <a:pt x="36" y="274"/>
                    <a:pt x="27" y="305"/>
                    <a:pt x="3" y="353"/>
                  </a:cubicBezTo>
                  <a:cubicBezTo>
                    <a:pt x="0" y="358"/>
                    <a:pt x="0" y="359"/>
                    <a:pt x="0" y="359"/>
                  </a:cubicBezTo>
                  <a:cubicBezTo>
                    <a:pt x="0" y="363"/>
                    <a:pt x="4" y="363"/>
                    <a:pt x="5" y="363"/>
                  </a:cubicBezTo>
                  <a:cubicBezTo>
                    <a:pt x="13" y="363"/>
                    <a:pt x="34" y="354"/>
                    <a:pt x="42" y="340"/>
                  </a:cubicBezTo>
                  <a:cubicBezTo>
                    <a:pt x="48" y="328"/>
                    <a:pt x="67" y="292"/>
                    <a:pt x="82" y="234"/>
                  </a:cubicBezTo>
                  <a:cubicBezTo>
                    <a:pt x="93" y="191"/>
                    <a:pt x="112" y="126"/>
                    <a:pt x="148" y="74"/>
                  </a:cubicBezTo>
                  <a:cubicBezTo>
                    <a:pt x="171" y="42"/>
                    <a:pt x="192" y="27"/>
                    <a:pt x="223" y="27"/>
                  </a:cubicBezTo>
                  <a:cubicBezTo>
                    <a:pt x="250" y="27"/>
                    <a:pt x="274" y="45"/>
                    <a:pt x="274" y="71"/>
                  </a:cubicBezTo>
                  <a:cubicBezTo>
                    <a:pt x="274" y="115"/>
                    <a:pt x="227" y="131"/>
                    <a:pt x="175" y="148"/>
                  </a:cubicBezTo>
                  <a:cubicBezTo>
                    <a:pt x="169" y="150"/>
                    <a:pt x="135" y="162"/>
                    <a:pt x="135" y="175"/>
                  </a:cubicBezTo>
                  <a:cubicBezTo>
                    <a:pt x="135" y="178"/>
                    <a:pt x="138" y="178"/>
                    <a:pt x="140" y="178"/>
                  </a:cubicBezTo>
                  <a:cubicBezTo>
                    <a:pt x="142" y="178"/>
                    <a:pt x="153" y="176"/>
                    <a:pt x="164" y="176"/>
                  </a:cubicBezTo>
                  <a:cubicBezTo>
                    <a:pt x="214" y="176"/>
                    <a:pt x="255" y="206"/>
                    <a:pt x="255" y="254"/>
                  </a:cubicBezTo>
                  <a:cubicBezTo>
                    <a:pt x="255" y="315"/>
                    <a:pt x="202" y="335"/>
                    <a:pt x="157" y="335"/>
                  </a:cubicBezTo>
                  <a:cubicBezTo>
                    <a:pt x="118" y="335"/>
                    <a:pt x="100" y="314"/>
                    <a:pt x="93" y="307"/>
                  </a:cubicBezTo>
                  <a:cubicBezTo>
                    <a:pt x="91" y="305"/>
                    <a:pt x="91" y="304"/>
                    <a:pt x="87" y="304"/>
                  </a:cubicBezTo>
                  <a:cubicBezTo>
                    <a:pt x="76" y="304"/>
                    <a:pt x="50" y="319"/>
                    <a:pt x="50" y="328"/>
                  </a:cubicBezTo>
                  <a:cubicBezTo>
                    <a:pt x="50" y="330"/>
                    <a:pt x="70" y="363"/>
                    <a:pt x="124" y="363"/>
                  </a:cubicBezTo>
                  <a:cubicBezTo>
                    <a:pt x="194" y="363"/>
                    <a:pt x="297" y="313"/>
                    <a:pt x="297" y="233"/>
                  </a:cubicBezTo>
                  <a:cubicBezTo>
                    <a:pt x="297" y="191"/>
                    <a:pt x="269" y="159"/>
                    <a:pt x="218" y="150"/>
                  </a:cubicBezTo>
                  <a:cubicBezTo>
                    <a:pt x="258" y="133"/>
                    <a:pt x="317" y="97"/>
                    <a:pt x="317" y="50"/>
                  </a:cubicBezTo>
                  <a:cubicBezTo>
                    <a:pt x="317" y="21"/>
                    <a:pt x="293" y="0"/>
                    <a:pt x="256" y="0"/>
                  </a:cubicBezTo>
                  <a:cubicBezTo>
                    <a:pt x="239" y="0"/>
                    <a:pt x="175" y="4"/>
                    <a:pt x="115" y="79"/>
                  </a:cubicBezTo>
                  <a:lnTo>
                    <a:pt x="125" y="13"/>
                  </a:lnTo>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58" name="Freeform 183">
              <a:extLst>
                <a:ext uri="{FF2B5EF4-FFF2-40B4-BE49-F238E27FC236}">
                  <a16:creationId xmlns:a16="http://schemas.microsoft.com/office/drawing/2014/main" id="{44E2D700-9EF2-404E-8F9B-E868FA902093}"/>
                </a:ext>
              </a:extLst>
            </p:cNvPr>
            <p:cNvSpPr>
              <a:spLocks noEditPoints="1"/>
            </p:cNvSpPr>
            <p:nvPr/>
          </p:nvSpPr>
          <p:spPr bwMode="auto">
            <a:xfrm>
              <a:off x="20280313" y="23498175"/>
              <a:ext cx="117475" cy="168275"/>
            </a:xfrm>
            <a:custGeom>
              <a:avLst/>
              <a:gdLst>
                <a:gd name="T0" fmla="*/ 227 w 229"/>
                <a:gd name="T1" fmla="*/ 33 h 323"/>
                <a:gd name="T2" fmla="*/ 229 w 229"/>
                <a:gd name="T3" fmla="*/ 24 h 323"/>
                <a:gd name="T4" fmla="*/ 214 w 229"/>
                <a:gd name="T5" fmla="*/ 10 h 323"/>
                <a:gd name="T6" fmla="*/ 194 w 229"/>
                <a:gd name="T7" fmla="*/ 32 h 323"/>
                <a:gd name="T8" fmla="*/ 148 w 229"/>
                <a:gd name="T9" fmla="*/ 0 h 323"/>
                <a:gd name="T10" fmla="*/ 29 w 229"/>
                <a:gd name="T11" fmla="*/ 142 h 323"/>
                <a:gd name="T12" fmla="*/ 95 w 229"/>
                <a:gd name="T13" fmla="*/ 221 h 323"/>
                <a:gd name="T14" fmla="*/ 153 w 229"/>
                <a:gd name="T15" fmla="*/ 192 h 323"/>
                <a:gd name="T16" fmla="*/ 154 w 229"/>
                <a:gd name="T17" fmla="*/ 192 h 323"/>
                <a:gd name="T18" fmla="*/ 137 w 229"/>
                <a:gd name="T19" fmla="*/ 258 h 323"/>
                <a:gd name="T20" fmla="*/ 65 w 229"/>
                <a:gd name="T21" fmla="*/ 312 h 323"/>
                <a:gd name="T22" fmla="*/ 26 w 229"/>
                <a:gd name="T23" fmla="*/ 307 h 323"/>
                <a:gd name="T24" fmla="*/ 46 w 229"/>
                <a:gd name="T25" fmla="*/ 281 h 323"/>
                <a:gd name="T26" fmla="*/ 27 w 229"/>
                <a:gd name="T27" fmla="*/ 264 h 323"/>
                <a:gd name="T28" fmla="*/ 0 w 229"/>
                <a:gd name="T29" fmla="*/ 293 h 323"/>
                <a:gd name="T30" fmla="*/ 66 w 229"/>
                <a:gd name="T31" fmla="*/ 323 h 323"/>
                <a:gd name="T32" fmla="*/ 172 w 229"/>
                <a:gd name="T33" fmla="*/ 254 h 323"/>
                <a:gd name="T34" fmla="*/ 227 w 229"/>
                <a:gd name="T35" fmla="*/ 33 h 323"/>
                <a:gd name="T36" fmla="*/ 163 w 229"/>
                <a:gd name="T37" fmla="*/ 157 h 323"/>
                <a:gd name="T38" fmla="*/ 137 w 229"/>
                <a:gd name="T39" fmla="*/ 192 h 323"/>
                <a:gd name="T40" fmla="*/ 97 w 229"/>
                <a:gd name="T41" fmla="*/ 210 h 323"/>
                <a:gd name="T42" fmla="*/ 64 w 229"/>
                <a:gd name="T43" fmla="*/ 164 h 323"/>
                <a:gd name="T44" fmla="*/ 92 w 229"/>
                <a:gd name="T45" fmla="*/ 56 h 323"/>
                <a:gd name="T46" fmla="*/ 148 w 229"/>
                <a:gd name="T47" fmla="*/ 11 h 323"/>
                <a:gd name="T48" fmla="*/ 188 w 229"/>
                <a:gd name="T49" fmla="*/ 54 h 323"/>
                <a:gd name="T50" fmla="*/ 187 w 229"/>
                <a:gd name="T51" fmla="*/ 62 h 323"/>
                <a:gd name="T52" fmla="*/ 163 w 229"/>
                <a:gd name="T53" fmla="*/ 157 h 3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29" h="323">
                  <a:moveTo>
                    <a:pt x="227" y="33"/>
                  </a:moveTo>
                  <a:cubicBezTo>
                    <a:pt x="228" y="30"/>
                    <a:pt x="229" y="27"/>
                    <a:pt x="229" y="24"/>
                  </a:cubicBezTo>
                  <a:cubicBezTo>
                    <a:pt x="229" y="15"/>
                    <a:pt x="223" y="10"/>
                    <a:pt x="214" y="10"/>
                  </a:cubicBezTo>
                  <a:cubicBezTo>
                    <a:pt x="209" y="10"/>
                    <a:pt x="196" y="14"/>
                    <a:pt x="194" y="32"/>
                  </a:cubicBezTo>
                  <a:cubicBezTo>
                    <a:pt x="185" y="13"/>
                    <a:pt x="168" y="0"/>
                    <a:pt x="148" y="0"/>
                  </a:cubicBezTo>
                  <a:cubicBezTo>
                    <a:pt x="91" y="0"/>
                    <a:pt x="29" y="70"/>
                    <a:pt x="29" y="142"/>
                  </a:cubicBezTo>
                  <a:cubicBezTo>
                    <a:pt x="29" y="191"/>
                    <a:pt x="59" y="221"/>
                    <a:pt x="95" y="221"/>
                  </a:cubicBezTo>
                  <a:cubicBezTo>
                    <a:pt x="125" y="221"/>
                    <a:pt x="148" y="197"/>
                    <a:pt x="153" y="192"/>
                  </a:cubicBezTo>
                  <a:lnTo>
                    <a:pt x="154" y="192"/>
                  </a:lnTo>
                  <a:cubicBezTo>
                    <a:pt x="143" y="237"/>
                    <a:pt x="137" y="257"/>
                    <a:pt x="137" y="258"/>
                  </a:cubicBezTo>
                  <a:cubicBezTo>
                    <a:pt x="135" y="263"/>
                    <a:pt x="118" y="312"/>
                    <a:pt x="65" y="312"/>
                  </a:cubicBezTo>
                  <a:cubicBezTo>
                    <a:pt x="56" y="312"/>
                    <a:pt x="39" y="312"/>
                    <a:pt x="26" y="307"/>
                  </a:cubicBezTo>
                  <a:cubicBezTo>
                    <a:pt x="40" y="303"/>
                    <a:pt x="46" y="290"/>
                    <a:pt x="46" y="281"/>
                  </a:cubicBezTo>
                  <a:cubicBezTo>
                    <a:pt x="46" y="273"/>
                    <a:pt x="40" y="264"/>
                    <a:pt x="27" y="264"/>
                  </a:cubicBezTo>
                  <a:cubicBezTo>
                    <a:pt x="16" y="264"/>
                    <a:pt x="0" y="273"/>
                    <a:pt x="0" y="293"/>
                  </a:cubicBezTo>
                  <a:cubicBezTo>
                    <a:pt x="0" y="313"/>
                    <a:pt x="19" y="323"/>
                    <a:pt x="66" y="323"/>
                  </a:cubicBezTo>
                  <a:cubicBezTo>
                    <a:pt x="129" y="323"/>
                    <a:pt x="165" y="284"/>
                    <a:pt x="172" y="254"/>
                  </a:cubicBezTo>
                  <a:lnTo>
                    <a:pt x="227" y="33"/>
                  </a:lnTo>
                  <a:close/>
                  <a:moveTo>
                    <a:pt x="163" y="157"/>
                  </a:moveTo>
                  <a:cubicBezTo>
                    <a:pt x="160" y="170"/>
                    <a:pt x="148" y="182"/>
                    <a:pt x="137" y="192"/>
                  </a:cubicBezTo>
                  <a:cubicBezTo>
                    <a:pt x="127" y="201"/>
                    <a:pt x="111" y="210"/>
                    <a:pt x="97" y="210"/>
                  </a:cubicBezTo>
                  <a:cubicBezTo>
                    <a:pt x="72" y="210"/>
                    <a:pt x="64" y="184"/>
                    <a:pt x="64" y="164"/>
                  </a:cubicBezTo>
                  <a:cubicBezTo>
                    <a:pt x="64" y="140"/>
                    <a:pt x="79" y="81"/>
                    <a:pt x="92" y="56"/>
                  </a:cubicBezTo>
                  <a:cubicBezTo>
                    <a:pt x="106" y="31"/>
                    <a:pt x="127" y="11"/>
                    <a:pt x="148" y="11"/>
                  </a:cubicBezTo>
                  <a:cubicBezTo>
                    <a:pt x="181" y="11"/>
                    <a:pt x="188" y="52"/>
                    <a:pt x="188" y="54"/>
                  </a:cubicBezTo>
                  <a:cubicBezTo>
                    <a:pt x="188" y="57"/>
                    <a:pt x="187" y="60"/>
                    <a:pt x="187" y="62"/>
                  </a:cubicBezTo>
                  <a:lnTo>
                    <a:pt x="163" y="157"/>
                  </a:lnTo>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59" name="Freeform 184">
              <a:extLst>
                <a:ext uri="{FF2B5EF4-FFF2-40B4-BE49-F238E27FC236}">
                  <a16:creationId xmlns:a16="http://schemas.microsoft.com/office/drawing/2014/main" id="{EAEEE656-459B-4309-ADD8-5388EC41C4DF}"/>
                </a:ext>
              </a:extLst>
            </p:cNvPr>
            <p:cNvSpPr>
              <a:spLocks/>
            </p:cNvSpPr>
            <p:nvPr/>
          </p:nvSpPr>
          <p:spPr bwMode="auto">
            <a:xfrm>
              <a:off x="20418425" y="23531513"/>
              <a:ext cx="63500" cy="120650"/>
            </a:xfrm>
            <a:custGeom>
              <a:avLst/>
              <a:gdLst>
                <a:gd name="T0" fmla="*/ 79 w 127"/>
                <a:gd name="T1" fmla="*/ 10 h 232"/>
                <a:gd name="T2" fmla="*/ 69 w 127"/>
                <a:gd name="T3" fmla="*/ 0 h 232"/>
                <a:gd name="T4" fmla="*/ 0 w 127"/>
                <a:gd name="T5" fmla="*/ 22 h 232"/>
                <a:gd name="T6" fmla="*/ 0 w 127"/>
                <a:gd name="T7" fmla="*/ 35 h 232"/>
                <a:gd name="T8" fmla="*/ 51 w 127"/>
                <a:gd name="T9" fmla="*/ 25 h 232"/>
                <a:gd name="T10" fmla="*/ 51 w 127"/>
                <a:gd name="T11" fmla="*/ 203 h 232"/>
                <a:gd name="T12" fmla="*/ 16 w 127"/>
                <a:gd name="T13" fmla="*/ 219 h 232"/>
                <a:gd name="T14" fmla="*/ 3 w 127"/>
                <a:gd name="T15" fmla="*/ 219 h 232"/>
                <a:gd name="T16" fmla="*/ 3 w 127"/>
                <a:gd name="T17" fmla="*/ 232 h 232"/>
                <a:gd name="T18" fmla="*/ 65 w 127"/>
                <a:gd name="T19" fmla="*/ 230 h 232"/>
                <a:gd name="T20" fmla="*/ 127 w 127"/>
                <a:gd name="T21" fmla="*/ 232 h 232"/>
                <a:gd name="T22" fmla="*/ 127 w 127"/>
                <a:gd name="T23" fmla="*/ 219 h 232"/>
                <a:gd name="T24" fmla="*/ 114 w 127"/>
                <a:gd name="T25" fmla="*/ 219 h 232"/>
                <a:gd name="T26" fmla="*/ 79 w 127"/>
                <a:gd name="T27" fmla="*/ 203 h 232"/>
                <a:gd name="T28" fmla="*/ 79 w 127"/>
                <a:gd name="T29" fmla="*/ 10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7" h="232">
                  <a:moveTo>
                    <a:pt x="79" y="10"/>
                  </a:moveTo>
                  <a:cubicBezTo>
                    <a:pt x="79" y="0"/>
                    <a:pt x="78" y="0"/>
                    <a:pt x="69" y="0"/>
                  </a:cubicBezTo>
                  <a:cubicBezTo>
                    <a:pt x="46" y="22"/>
                    <a:pt x="14" y="22"/>
                    <a:pt x="0" y="22"/>
                  </a:cubicBezTo>
                  <a:lnTo>
                    <a:pt x="0" y="35"/>
                  </a:lnTo>
                  <a:cubicBezTo>
                    <a:pt x="9" y="35"/>
                    <a:pt x="32" y="35"/>
                    <a:pt x="51" y="25"/>
                  </a:cubicBezTo>
                  <a:lnTo>
                    <a:pt x="51" y="203"/>
                  </a:lnTo>
                  <a:cubicBezTo>
                    <a:pt x="51" y="215"/>
                    <a:pt x="51" y="219"/>
                    <a:pt x="16" y="219"/>
                  </a:cubicBezTo>
                  <a:lnTo>
                    <a:pt x="3" y="219"/>
                  </a:lnTo>
                  <a:lnTo>
                    <a:pt x="3" y="232"/>
                  </a:lnTo>
                  <a:cubicBezTo>
                    <a:pt x="9" y="231"/>
                    <a:pt x="52" y="230"/>
                    <a:pt x="65" y="230"/>
                  </a:cubicBezTo>
                  <a:cubicBezTo>
                    <a:pt x="76" y="230"/>
                    <a:pt x="119" y="231"/>
                    <a:pt x="127" y="232"/>
                  </a:cubicBezTo>
                  <a:lnTo>
                    <a:pt x="127" y="219"/>
                  </a:lnTo>
                  <a:lnTo>
                    <a:pt x="114" y="219"/>
                  </a:lnTo>
                  <a:cubicBezTo>
                    <a:pt x="79" y="219"/>
                    <a:pt x="79" y="215"/>
                    <a:pt x="79" y="203"/>
                  </a:cubicBezTo>
                  <a:lnTo>
                    <a:pt x="79" y="10"/>
                  </a:lnTo>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61" name="Freeform 185">
              <a:extLst>
                <a:ext uri="{FF2B5EF4-FFF2-40B4-BE49-F238E27FC236}">
                  <a16:creationId xmlns:a16="http://schemas.microsoft.com/office/drawing/2014/main" id="{A72C92E9-D3A2-4896-84EB-278746F74B62}"/>
                </a:ext>
              </a:extLst>
            </p:cNvPr>
            <p:cNvSpPr>
              <a:spLocks/>
            </p:cNvSpPr>
            <p:nvPr/>
          </p:nvSpPr>
          <p:spPr bwMode="auto">
            <a:xfrm>
              <a:off x="20520025" y="23498175"/>
              <a:ext cx="138113" cy="171450"/>
            </a:xfrm>
            <a:custGeom>
              <a:avLst/>
              <a:gdLst>
                <a:gd name="T0" fmla="*/ 100 w 270"/>
                <a:gd name="T1" fmla="*/ 46 h 329"/>
                <a:gd name="T2" fmla="*/ 107 w 270"/>
                <a:gd name="T3" fmla="*/ 14 h 329"/>
                <a:gd name="T4" fmla="*/ 93 w 270"/>
                <a:gd name="T5" fmla="*/ 0 h 329"/>
                <a:gd name="T6" fmla="*/ 73 w 270"/>
                <a:gd name="T7" fmla="*/ 18 h 329"/>
                <a:gd name="T8" fmla="*/ 1 w 270"/>
                <a:gd name="T9" fmla="*/ 307 h 329"/>
                <a:gd name="T10" fmla="*/ 0 w 270"/>
                <a:gd name="T11" fmla="*/ 315 h 329"/>
                <a:gd name="T12" fmla="*/ 14 w 270"/>
                <a:gd name="T13" fmla="*/ 329 h 329"/>
                <a:gd name="T14" fmla="*/ 31 w 270"/>
                <a:gd name="T15" fmla="*/ 318 h 329"/>
                <a:gd name="T16" fmla="*/ 58 w 270"/>
                <a:gd name="T17" fmla="*/ 211 h 329"/>
                <a:gd name="T18" fmla="*/ 107 w 270"/>
                <a:gd name="T19" fmla="*/ 226 h 329"/>
                <a:gd name="T20" fmla="*/ 173 w 270"/>
                <a:gd name="T21" fmla="*/ 190 h 329"/>
                <a:gd name="T22" fmla="*/ 218 w 270"/>
                <a:gd name="T23" fmla="*/ 226 h 329"/>
                <a:gd name="T24" fmla="*/ 255 w 270"/>
                <a:gd name="T25" fmla="*/ 199 h 329"/>
                <a:gd name="T26" fmla="*/ 270 w 270"/>
                <a:gd name="T27" fmla="*/ 149 h 329"/>
                <a:gd name="T28" fmla="*/ 264 w 270"/>
                <a:gd name="T29" fmla="*/ 144 h 329"/>
                <a:gd name="T30" fmla="*/ 257 w 270"/>
                <a:gd name="T31" fmla="*/ 153 h 329"/>
                <a:gd name="T32" fmla="*/ 219 w 270"/>
                <a:gd name="T33" fmla="*/ 215 h 329"/>
                <a:gd name="T34" fmla="*/ 204 w 270"/>
                <a:gd name="T35" fmla="*/ 192 h 329"/>
                <a:gd name="T36" fmla="*/ 214 w 270"/>
                <a:gd name="T37" fmla="*/ 140 h 329"/>
                <a:gd name="T38" fmla="*/ 228 w 270"/>
                <a:gd name="T39" fmla="*/ 87 h 329"/>
                <a:gd name="T40" fmla="*/ 236 w 270"/>
                <a:gd name="T41" fmla="*/ 53 h 329"/>
                <a:gd name="T42" fmla="*/ 244 w 270"/>
                <a:gd name="T43" fmla="*/ 19 h 329"/>
                <a:gd name="T44" fmla="*/ 229 w 270"/>
                <a:gd name="T45" fmla="*/ 6 h 329"/>
                <a:gd name="T46" fmla="*/ 210 w 270"/>
                <a:gd name="T47" fmla="*/ 23 h 329"/>
                <a:gd name="T48" fmla="*/ 187 w 270"/>
                <a:gd name="T49" fmla="*/ 117 h 329"/>
                <a:gd name="T50" fmla="*/ 174 w 270"/>
                <a:gd name="T51" fmla="*/ 167 h 329"/>
                <a:gd name="T52" fmla="*/ 109 w 270"/>
                <a:gd name="T53" fmla="*/ 215 h 329"/>
                <a:gd name="T54" fmla="*/ 72 w 270"/>
                <a:gd name="T55" fmla="*/ 172 h 329"/>
                <a:gd name="T56" fmla="*/ 79 w 270"/>
                <a:gd name="T57" fmla="*/ 130 h 329"/>
                <a:gd name="T58" fmla="*/ 100 w 270"/>
                <a:gd name="T59" fmla="*/ 46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70" h="329">
                  <a:moveTo>
                    <a:pt x="100" y="46"/>
                  </a:moveTo>
                  <a:cubicBezTo>
                    <a:pt x="102" y="35"/>
                    <a:pt x="107" y="16"/>
                    <a:pt x="107" y="14"/>
                  </a:cubicBezTo>
                  <a:cubicBezTo>
                    <a:pt x="107" y="5"/>
                    <a:pt x="101" y="0"/>
                    <a:pt x="93" y="0"/>
                  </a:cubicBezTo>
                  <a:cubicBezTo>
                    <a:pt x="91" y="0"/>
                    <a:pt x="77" y="1"/>
                    <a:pt x="73" y="18"/>
                  </a:cubicBezTo>
                  <a:lnTo>
                    <a:pt x="1" y="307"/>
                  </a:lnTo>
                  <a:cubicBezTo>
                    <a:pt x="0" y="313"/>
                    <a:pt x="0" y="314"/>
                    <a:pt x="0" y="315"/>
                  </a:cubicBezTo>
                  <a:cubicBezTo>
                    <a:pt x="0" y="323"/>
                    <a:pt x="5" y="329"/>
                    <a:pt x="14" y="329"/>
                  </a:cubicBezTo>
                  <a:cubicBezTo>
                    <a:pt x="24" y="329"/>
                    <a:pt x="30" y="320"/>
                    <a:pt x="31" y="318"/>
                  </a:cubicBezTo>
                  <a:cubicBezTo>
                    <a:pt x="33" y="314"/>
                    <a:pt x="39" y="288"/>
                    <a:pt x="58" y="211"/>
                  </a:cubicBezTo>
                  <a:cubicBezTo>
                    <a:pt x="74" y="224"/>
                    <a:pt x="97" y="226"/>
                    <a:pt x="107" y="226"/>
                  </a:cubicBezTo>
                  <a:cubicBezTo>
                    <a:pt x="142" y="226"/>
                    <a:pt x="161" y="204"/>
                    <a:pt x="173" y="190"/>
                  </a:cubicBezTo>
                  <a:cubicBezTo>
                    <a:pt x="178" y="212"/>
                    <a:pt x="196" y="226"/>
                    <a:pt x="218" y="226"/>
                  </a:cubicBezTo>
                  <a:cubicBezTo>
                    <a:pt x="235" y="226"/>
                    <a:pt x="247" y="215"/>
                    <a:pt x="255" y="199"/>
                  </a:cubicBezTo>
                  <a:cubicBezTo>
                    <a:pt x="263" y="181"/>
                    <a:pt x="270" y="150"/>
                    <a:pt x="270" y="149"/>
                  </a:cubicBezTo>
                  <a:cubicBezTo>
                    <a:pt x="270" y="144"/>
                    <a:pt x="265" y="144"/>
                    <a:pt x="264" y="144"/>
                  </a:cubicBezTo>
                  <a:cubicBezTo>
                    <a:pt x="259" y="144"/>
                    <a:pt x="258" y="146"/>
                    <a:pt x="257" y="153"/>
                  </a:cubicBezTo>
                  <a:cubicBezTo>
                    <a:pt x="248" y="186"/>
                    <a:pt x="239" y="215"/>
                    <a:pt x="219" y="215"/>
                  </a:cubicBezTo>
                  <a:cubicBezTo>
                    <a:pt x="205" y="215"/>
                    <a:pt x="204" y="202"/>
                    <a:pt x="204" y="192"/>
                  </a:cubicBezTo>
                  <a:cubicBezTo>
                    <a:pt x="204" y="181"/>
                    <a:pt x="210" y="158"/>
                    <a:pt x="214" y="140"/>
                  </a:cubicBezTo>
                  <a:lnTo>
                    <a:pt x="228" y="87"/>
                  </a:lnTo>
                  <a:cubicBezTo>
                    <a:pt x="229" y="79"/>
                    <a:pt x="234" y="60"/>
                    <a:pt x="236" y="53"/>
                  </a:cubicBezTo>
                  <a:cubicBezTo>
                    <a:pt x="239" y="41"/>
                    <a:pt x="244" y="22"/>
                    <a:pt x="244" y="19"/>
                  </a:cubicBezTo>
                  <a:cubicBezTo>
                    <a:pt x="244" y="10"/>
                    <a:pt x="237" y="6"/>
                    <a:pt x="229" y="6"/>
                  </a:cubicBezTo>
                  <a:cubicBezTo>
                    <a:pt x="227" y="6"/>
                    <a:pt x="214" y="6"/>
                    <a:pt x="210" y="23"/>
                  </a:cubicBezTo>
                  <a:lnTo>
                    <a:pt x="187" y="117"/>
                  </a:lnTo>
                  <a:cubicBezTo>
                    <a:pt x="181" y="141"/>
                    <a:pt x="175" y="162"/>
                    <a:pt x="174" y="167"/>
                  </a:cubicBezTo>
                  <a:cubicBezTo>
                    <a:pt x="173" y="170"/>
                    <a:pt x="149" y="215"/>
                    <a:pt x="109" y="215"/>
                  </a:cubicBezTo>
                  <a:cubicBezTo>
                    <a:pt x="84" y="215"/>
                    <a:pt x="72" y="199"/>
                    <a:pt x="72" y="172"/>
                  </a:cubicBezTo>
                  <a:cubicBezTo>
                    <a:pt x="72" y="157"/>
                    <a:pt x="75" y="143"/>
                    <a:pt x="79" y="130"/>
                  </a:cubicBezTo>
                  <a:lnTo>
                    <a:pt x="100" y="46"/>
                  </a:lnTo>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66" name="Freeform 186">
              <a:extLst>
                <a:ext uri="{FF2B5EF4-FFF2-40B4-BE49-F238E27FC236}">
                  <a16:creationId xmlns:a16="http://schemas.microsoft.com/office/drawing/2014/main" id="{58043F1F-FFC4-4FD6-BA34-CAB70313229D}"/>
                </a:ext>
              </a:extLst>
            </p:cNvPr>
            <p:cNvSpPr>
              <a:spLocks noEditPoints="1"/>
            </p:cNvSpPr>
            <p:nvPr/>
          </p:nvSpPr>
          <p:spPr bwMode="auto">
            <a:xfrm>
              <a:off x="20678775" y="23528338"/>
              <a:ext cx="136525" cy="123825"/>
            </a:xfrm>
            <a:custGeom>
              <a:avLst/>
              <a:gdLst>
                <a:gd name="T0" fmla="*/ 41 w 267"/>
                <a:gd name="T1" fmla="*/ 211 h 239"/>
                <a:gd name="T2" fmla="*/ 10 w 267"/>
                <a:gd name="T3" fmla="*/ 226 h 239"/>
                <a:gd name="T4" fmla="*/ 0 w 267"/>
                <a:gd name="T5" fmla="*/ 233 h 239"/>
                <a:gd name="T6" fmla="*/ 10 w 267"/>
                <a:gd name="T7" fmla="*/ 239 h 239"/>
                <a:gd name="T8" fmla="*/ 145 w 267"/>
                <a:gd name="T9" fmla="*/ 239 h 239"/>
                <a:gd name="T10" fmla="*/ 249 w 267"/>
                <a:gd name="T11" fmla="*/ 164 h 239"/>
                <a:gd name="T12" fmla="*/ 189 w 267"/>
                <a:gd name="T13" fmla="*/ 114 h 239"/>
                <a:gd name="T14" fmla="*/ 267 w 267"/>
                <a:gd name="T15" fmla="*/ 50 h 239"/>
                <a:gd name="T16" fmla="*/ 194 w 267"/>
                <a:gd name="T17" fmla="*/ 0 h 239"/>
                <a:gd name="T18" fmla="*/ 68 w 267"/>
                <a:gd name="T19" fmla="*/ 0 h 239"/>
                <a:gd name="T20" fmla="*/ 56 w 267"/>
                <a:gd name="T21" fmla="*/ 8 h 239"/>
                <a:gd name="T22" fmla="*/ 68 w 267"/>
                <a:gd name="T23" fmla="*/ 13 h 239"/>
                <a:gd name="T24" fmla="*/ 81 w 267"/>
                <a:gd name="T25" fmla="*/ 14 h 239"/>
                <a:gd name="T26" fmla="*/ 89 w 267"/>
                <a:gd name="T27" fmla="*/ 19 h 239"/>
                <a:gd name="T28" fmla="*/ 87 w 267"/>
                <a:gd name="T29" fmla="*/ 26 h 239"/>
                <a:gd name="T30" fmla="*/ 41 w 267"/>
                <a:gd name="T31" fmla="*/ 211 h 239"/>
                <a:gd name="T32" fmla="*/ 97 w 267"/>
                <a:gd name="T33" fmla="*/ 110 h 239"/>
                <a:gd name="T34" fmla="*/ 118 w 267"/>
                <a:gd name="T35" fmla="*/ 25 h 239"/>
                <a:gd name="T36" fmla="*/ 136 w 267"/>
                <a:gd name="T37" fmla="*/ 13 h 239"/>
                <a:gd name="T38" fmla="*/ 189 w 267"/>
                <a:gd name="T39" fmla="*/ 13 h 239"/>
                <a:gd name="T40" fmla="*/ 232 w 267"/>
                <a:gd name="T41" fmla="*/ 50 h 239"/>
                <a:gd name="T42" fmla="*/ 154 w 267"/>
                <a:gd name="T43" fmla="*/ 110 h 239"/>
                <a:gd name="T44" fmla="*/ 97 w 267"/>
                <a:gd name="T45" fmla="*/ 110 h 239"/>
                <a:gd name="T46" fmla="*/ 80 w 267"/>
                <a:gd name="T47" fmla="*/ 226 h 239"/>
                <a:gd name="T48" fmla="*/ 69 w 267"/>
                <a:gd name="T49" fmla="*/ 223 h 239"/>
                <a:gd name="T50" fmla="*/ 70 w 267"/>
                <a:gd name="T51" fmla="*/ 215 h 239"/>
                <a:gd name="T52" fmla="*/ 94 w 267"/>
                <a:gd name="T53" fmla="*/ 120 h 239"/>
                <a:gd name="T54" fmla="*/ 168 w 267"/>
                <a:gd name="T55" fmla="*/ 120 h 239"/>
                <a:gd name="T56" fmla="*/ 214 w 267"/>
                <a:gd name="T57" fmla="*/ 162 h 239"/>
                <a:gd name="T58" fmla="*/ 136 w 267"/>
                <a:gd name="T59" fmla="*/ 226 h 239"/>
                <a:gd name="T60" fmla="*/ 80 w 267"/>
                <a:gd name="T61" fmla="*/ 226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67" h="239">
                  <a:moveTo>
                    <a:pt x="41" y="211"/>
                  </a:moveTo>
                  <a:cubicBezTo>
                    <a:pt x="38" y="223"/>
                    <a:pt x="37" y="226"/>
                    <a:pt x="10" y="226"/>
                  </a:cubicBezTo>
                  <a:cubicBezTo>
                    <a:pt x="4" y="226"/>
                    <a:pt x="0" y="226"/>
                    <a:pt x="0" y="233"/>
                  </a:cubicBezTo>
                  <a:cubicBezTo>
                    <a:pt x="0" y="239"/>
                    <a:pt x="4" y="239"/>
                    <a:pt x="10" y="239"/>
                  </a:cubicBezTo>
                  <a:lnTo>
                    <a:pt x="145" y="239"/>
                  </a:lnTo>
                  <a:cubicBezTo>
                    <a:pt x="204" y="239"/>
                    <a:pt x="249" y="199"/>
                    <a:pt x="249" y="164"/>
                  </a:cubicBezTo>
                  <a:cubicBezTo>
                    <a:pt x="249" y="139"/>
                    <a:pt x="226" y="118"/>
                    <a:pt x="189" y="114"/>
                  </a:cubicBezTo>
                  <a:cubicBezTo>
                    <a:pt x="231" y="106"/>
                    <a:pt x="267" y="80"/>
                    <a:pt x="267" y="50"/>
                  </a:cubicBezTo>
                  <a:cubicBezTo>
                    <a:pt x="267" y="23"/>
                    <a:pt x="240" y="0"/>
                    <a:pt x="194" y="0"/>
                  </a:cubicBezTo>
                  <a:lnTo>
                    <a:pt x="68" y="0"/>
                  </a:lnTo>
                  <a:cubicBezTo>
                    <a:pt x="61" y="0"/>
                    <a:pt x="56" y="0"/>
                    <a:pt x="56" y="8"/>
                  </a:cubicBezTo>
                  <a:cubicBezTo>
                    <a:pt x="56" y="13"/>
                    <a:pt x="61" y="13"/>
                    <a:pt x="68" y="13"/>
                  </a:cubicBezTo>
                  <a:cubicBezTo>
                    <a:pt x="68" y="13"/>
                    <a:pt x="75" y="13"/>
                    <a:pt x="81" y="14"/>
                  </a:cubicBezTo>
                  <a:cubicBezTo>
                    <a:pt x="88" y="14"/>
                    <a:pt x="89" y="15"/>
                    <a:pt x="89" y="19"/>
                  </a:cubicBezTo>
                  <a:cubicBezTo>
                    <a:pt x="89" y="19"/>
                    <a:pt x="89" y="21"/>
                    <a:pt x="87" y="26"/>
                  </a:cubicBezTo>
                  <a:lnTo>
                    <a:pt x="41" y="211"/>
                  </a:lnTo>
                  <a:close/>
                  <a:moveTo>
                    <a:pt x="97" y="110"/>
                  </a:moveTo>
                  <a:lnTo>
                    <a:pt x="118" y="25"/>
                  </a:lnTo>
                  <a:cubicBezTo>
                    <a:pt x="121" y="14"/>
                    <a:pt x="121" y="13"/>
                    <a:pt x="136" y="13"/>
                  </a:cubicBezTo>
                  <a:lnTo>
                    <a:pt x="189" y="13"/>
                  </a:lnTo>
                  <a:cubicBezTo>
                    <a:pt x="224" y="13"/>
                    <a:pt x="232" y="36"/>
                    <a:pt x="232" y="50"/>
                  </a:cubicBezTo>
                  <a:cubicBezTo>
                    <a:pt x="232" y="78"/>
                    <a:pt x="201" y="110"/>
                    <a:pt x="154" y="110"/>
                  </a:cubicBezTo>
                  <a:lnTo>
                    <a:pt x="97" y="110"/>
                  </a:lnTo>
                  <a:close/>
                  <a:moveTo>
                    <a:pt x="80" y="226"/>
                  </a:moveTo>
                  <a:cubicBezTo>
                    <a:pt x="69" y="226"/>
                    <a:pt x="69" y="226"/>
                    <a:pt x="69" y="223"/>
                  </a:cubicBezTo>
                  <a:cubicBezTo>
                    <a:pt x="69" y="222"/>
                    <a:pt x="69" y="221"/>
                    <a:pt x="70" y="215"/>
                  </a:cubicBezTo>
                  <a:lnTo>
                    <a:pt x="94" y="120"/>
                  </a:lnTo>
                  <a:lnTo>
                    <a:pt x="168" y="120"/>
                  </a:lnTo>
                  <a:cubicBezTo>
                    <a:pt x="201" y="120"/>
                    <a:pt x="214" y="141"/>
                    <a:pt x="214" y="162"/>
                  </a:cubicBezTo>
                  <a:cubicBezTo>
                    <a:pt x="214" y="196"/>
                    <a:pt x="178" y="226"/>
                    <a:pt x="136" y="226"/>
                  </a:cubicBezTo>
                  <a:lnTo>
                    <a:pt x="80" y="226"/>
                  </a:lnTo>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18" name="Freeform 187">
              <a:extLst>
                <a:ext uri="{FF2B5EF4-FFF2-40B4-BE49-F238E27FC236}">
                  <a16:creationId xmlns:a16="http://schemas.microsoft.com/office/drawing/2014/main" id="{4B9CEA58-8C7A-49FB-848D-11BC358B9E01}"/>
                </a:ext>
              </a:extLst>
            </p:cNvPr>
            <p:cNvSpPr>
              <a:spLocks/>
            </p:cNvSpPr>
            <p:nvPr/>
          </p:nvSpPr>
          <p:spPr bwMode="auto">
            <a:xfrm>
              <a:off x="20850225" y="23429913"/>
              <a:ext cx="160338" cy="188913"/>
            </a:xfrm>
            <a:custGeom>
              <a:avLst/>
              <a:gdLst>
                <a:gd name="T0" fmla="*/ 124 w 316"/>
                <a:gd name="T1" fmla="*/ 13 h 363"/>
                <a:gd name="T2" fmla="*/ 125 w 316"/>
                <a:gd name="T3" fmla="*/ 5 h 363"/>
                <a:gd name="T4" fmla="*/ 120 w 316"/>
                <a:gd name="T5" fmla="*/ 0 h 363"/>
                <a:gd name="T6" fmla="*/ 89 w 316"/>
                <a:gd name="T7" fmla="*/ 13 h 363"/>
                <a:gd name="T8" fmla="*/ 47 w 316"/>
                <a:gd name="T9" fmla="*/ 43 h 363"/>
                <a:gd name="T10" fmla="*/ 53 w 316"/>
                <a:gd name="T11" fmla="*/ 46 h 363"/>
                <a:gd name="T12" fmla="*/ 81 w 316"/>
                <a:gd name="T13" fmla="*/ 34 h 363"/>
                <a:gd name="T14" fmla="*/ 54 w 316"/>
                <a:gd name="T15" fmla="*/ 190 h 363"/>
                <a:gd name="T16" fmla="*/ 2 w 316"/>
                <a:gd name="T17" fmla="*/ 353 h 363"/>
                <a:gd name="T18" fmla="*/ 0 w 316"/>
                <a:gd name="T19" fmla="*/ 359 h 363"/>
                <a:gd name="T20" fmla="*/ 5 w 316"/>
                <a:gd name="T21" fmla="*/ 363 h 363"/>
                <a:gd name="T22" fmla="*/ 41 w 316"/>
                <a:gd name="T23" fmla="*/ 340 h 363"/>
                <a:gd name="T24" fmla="*/ 82 w 316"/>
                <a:gd name="T25" fmla="*/ 234 h 363"/>
                <a:gd name="T26" fmla="*/ 147 w 316"/>
                <a:gd name="T27" fmla="*/ 74 h 363"/>
                <a:gd name="T28" fmla="*/ 222 w 316"/>
                <a:gd name="T29" fmla="*/ 27 h 363"/>
                <a:gd name="T30" fmla="*/ 274 w 316"/>
                <a:gd name="T31" fmla="*/ 71 h 363"/>
                <a:gd name="T32" fmla="*/ 175 w 316"/>
                <a:gd name="T33" fmla="*/ 148 h 363"/>
                <a:gd name="T34" fmla="*/ 134 w 316"/>
                <a:gd name="T35" fmla="*/ 175 h 363"/>
                <a:gd name="T36" fmla="*/ 139 w 316"/>
                <a:gd name="T37" fmla="*/ 178 h 363"/>
                <a:gd name="T38" fmla="*/ 163 w 316"/>
                <a:gd name="T39" fmla="*/ 176 h 363"/>
                <a:gd name="T40" fmla="*/ 254 w 316"/>
                <a:gd name="T41" fmla="*/ 254 h 363"/>
                <a:gd name="T42" fmla="*/ 156 w 316"/>
                <a:gd name="T43" fmla="*/ 335 h 363"/>
                <a:gd name="T44" fmla="*/ 93 w 316"/>
                <a:gd name="T45" fmla="*/ 307 h 363"/>
                <a:gd name="T46" fmla="*/ 86 w 316"/>
                <a:gd name="T47" fmla="*/ 304 h 363"/>
                <a:gd name="T48" fmla="*/ 50 w 316"/>
                <a:gd name="T49" fmla="*/ 328 h 363"/>
                <a:gd name="T50" fmla="*/ 123 w 316"/>
                <a:gd name="T51" fmla="*/ 363 h 363"/>
                <a:gd name="T52" fmla="*/ 297 w 316"/>
                <a:gd name="T53" fmla="*/ 233 h 363"/>
                <a:gd name="T54" fmla="*/ 218 w 316"/>
                <a:gd name="T55" fmla="*/ 150 h 363"/>
                <a:gd name="T56" fmla="*/ 316 w 316"/>
                <a:gd name="T57" fmla="*/ 50 h 363"/>
                <a:gd name="T58" fmla="*/ 255 w 316"/>
                <a:gd name="T59" fmla="*/ 0 h 363"/>
                <a:gd name="T60" fmla="*/ 114 w 316"/>
                <a:gd name="T61" fmla="*/ 79 h 363"/>
                <a:gd name="T62" fmla="*/ 124 w 316"/>
                <a:gd name="T63" fmla="*/ 13 h 3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16" h="363">
                  <a:moveTo>
                    <a:pt x="124" y="13"/>
                  </a:moveTo>
                  <a:cubicBezTo>
                    <a:pt x="125" y="8"/>
                    <a:pt x="125" y="7"/>
                    <a:pt x="125" y="5"/>
                  </a:cubicBezTo>
                  <a:cubicBezTo>
                    <a:pt x="125" y="2"/>
                    <a:pt x="124" y="0"/>
                    <a:pt x="120" y="0"/>
                  </a:cubicBezTo>
                  <a:cubicBezTo>
                    <a:pt x="114" y="0"/>
                    <a:pt x="99" y="8"/>
                    <a:pt x="89" y="13"/>
                  </a:cubicBezTo>
                  <a:cubicBezTo>
                    <a:pt x="66" y="24"/>
                    <a:pt x="47" y="34"/>
                    <a:pt x="47" y="43"/>
                  </a:cubicBezTo>
                  <a:cubicBezTo>
                    <a:pt x="47" y="46"/>
                    <a:pt x="51" y="46"/>
                    <a:pt x="53" y="46"/>
                  </a:cubicBezTo>
                  <a:cubicBezTo>
                    <a:pt x="59" y="46"/>
                    <a:pt x="72" y="39"/>
                    <a:pt x="81" y="34"/>
                  </a:cubicBezTo>
                  <a:cubicBezTo>
                    <a:pt x="75" y="83"/>
                    <a:pt x="63" y="147"/>
                    <a:pt x="54" y="190"/>
                  </a:cubicBezTo>
                  <a:cubicBezTo>
                    <a:pt x="36" y="274"/>
                    <a:pt x="27" y="305"/>
                    <a:pt x="2" y="353"/>
                  </a:cubicBezTo>
                  <a:cubicBezTo>
                    <a:pt x="0" y="358"/>
                    <a:pt x="0" y="359"/>
                    <a:pt x="0" y="359"/>
                  </a:cubicBezTo>
                  <a:cubicBezTo>
                    <a:pt x="0" y="363"/>
                    <a:pt x="4" y="363"/>
                    <a:pt x="5" y="363"/>
                  </a:cubicBezTo>
                  <a:cubicBezTo>
                    <a:pt x="13" y="363"/>
                    <a:pt x="33" y="354"/>
                    <a:pt x="41" y="340"/>
                  </a:cubicBezTo>
                  <a:cubicBezTo>
                    <a:pt x="48" y="328"/>
                    <a:pt x="67" y="292"/>
                    <a:pt x="82" y="234"/>
                  </a:cubicBezTo>
                  <a:cubicBezTo>
                    <a:pt x="93" y="191"/>
                    <a:pt x="112" y="126"/>
                    <a:pt x="147" y="74"/>
                  </a:cubicBezTo>
                  <a:cubicBezTo>
                    <a:pt x="170" y="42"/>
                    <a:pt x="191" y="27"/>
                    <a:pt x="222" y="27"/>
                  </a:cubicBezTo>
                  <a:cubicBezTo>
                    <a:pt x="249" y="27"/>
                    <a:pt x="274" y="45"/>
                    <a:pt x="274" y="71"/>
                  </a:cubicBezTo>
                  <a:cubicBezTo>
                    <a:pt x="274" y="115"/>
                    <a:pt x="226" y="131"/>
                    <a:pt x="175" y="148"/>
                  </a:cubicBezTo>
                  <a:cubicBezTo>
                    <a:pt x="169" y="150"/>
                    <a:pt x="134" y="162"/>
                    <a:pt x="134" y="175"/>
                  </a:cubicBezTo>
                  <a:cubicBezTo>
                    <a:pt x="134" y="178"/>
                    <a:pt x="138" y="178"/>
                    <a:pt x="139" y="178"/>
                  </a:cubicBezTo>
                  <a:cubicBezTo>
                    <a:pt x="141" y="178"/>
                    <a:pt x="153" y="176"/>
                    <a:pt x="163" y="176"/>
                  </a:cubicBezTo>
                  <a:cubicBezTo>
                    <a:pt x="214" y="176"/>
                    <a:pt x="254" y="206"/>
                    <a:pt x="254" y="254"/>
                  </a:cubicBezTo>
                  <a:cubicBezTo>
                    <a:pt x="254" y="315"/>
                    <a:pt x="202" y="335"/>
                    <a:pt x="156" y="335"/>
                  </a:cubicBezTo>
                  <a:cubicBezTo>
                    <a:pt x="118" y="335"/>
                    <a:pt x="99" y="314"/>
                    <a:pt x="93" y="307"/>
                  </a:cubicBezTo>
                  <a:cubicBezTo>
                    <a:pt x="91" y="305"/>
                    <a:pt x="90" y="304"/>
                    <a:pt x="86" y="304"/>
                  </a:cubicBezTo>
                  <a:cubicBezTo>
                    <a:pt x="75" y="304"/>
                    <a:pt x="50" y="319"/>
                    <a:pt x="50" y="328"/>
                  </a:cubicBezTo>
                  <a:cubicBezTo>
                    <a:pt x="50" y="330"/>
                    <a:pt x="69" y="363"/>
                    <a:pt x="123" y="363"/>
                  </a:cubicBezTo>
                  <a:cubicBezTo>
                    <a:pt x="194" y="363"/>
                    <a:pt x="297" y="313"/>
                    <a:pt x="297" y="233"/>
                  </a:cubicBezTo>
                  <a:cubicBezTo>
                    <a:pt x="297" y="191"/>
                    <a:pt x="269" y="159"/>
                    <a:pt x="218" y="150"/>
                  </a:cubicBezTo>
                  <a:cubicBezTo>
                    <a:pt x="258" y="133"/>
                    <a:pt x="316" y="97"/>
                    <a:pt x="316" y="50"/>
                  </a:cubicBezTo>
                  <a:cubicBezTo>
                    <a:pt x="316" y="21"/>
                    <a:pt x="292" y="0"/>
                    <a:pt x="255" y="0"/>
                  </a:cubicBezTo>
                  <a:cubicBezTo>
                    <a:pt x="238" y="0"/>
                    <a:pt x="175" y="4"/>
                    <a:pt x="114" y="79"/>
                  </a:cubicBezTo>
                  <a:lnTo>
                    <a:pt x="124" y="13"/>
                  </a:lnTo>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22" name="Freeform 188">
              <a:extLst>
                <a:ext uri="{FF2B5EF4-FFF2-40B4-BE49-F238E27FC236}">
                  <a16:creationId xmlns:a16="http://schemas.microsoft.com/office/drawing/2014/main" id="{89FC2E8D-431C-4CD9-8691-8745871CB841}"/>
                </a:ext>
              </a:extLst>
            </p:cNvPr>
            <p:cNvSpPr>
              <a:spLocks/>
            </p:cNvSpPr>
            <p:nvPr/>
          </p:nvSpPr>
          <p:spPr bwMode="auto">
            <a:xfrm>
              <a:off x="21020088" y="23572788"/>
              <a:ext cx="80963" cy="80963"/>
            </a:xfrm>
            <a:custGeom>
              <a:avLst/>
              <a:gdLst>
                <a:gd name="T0" fmla="*/ 37 w 160"/>
                <a:gd name="T1" fmla="*/ 123 h 157"/>
                <a:gd name="T2" fmla="*/ 82 w 160"/>
                <a:gd name="T3" fmla="*/ 84 h 157"/>
                <a:gd name="T4" fmla="*/ 126 w 160"/>
                <a:gd name="T5" fmla="*/ 47 h 157"/>
                <a:gd name="T6" fmla="*/ 160 w 160"/>
                <a:gd name="T7" fmla="*/ 4 h 157"/>
                <a:gd name="T8" fmla="*/ 155 w 160"/>
                <a:gd name="T9" fmla="*/ 0 h 157"/>
                <a:gd name="T10" fmla="*/ 149 w 160"/>
                <a:gd name="T11" fmla="*/ 3 h 157"/>
                <a:gd name="T12" fmla="*/ 122 w 160"/>
                <a:gd name="T13" fmla="*/ 25 h 157"/>
                <a:gd name="T14" fmla="*/ 102 w 160"/>
                <a:gd name="T15" fmla="*/ 14 h 157"/>
                <a:gd name="T16" fmla="*/ 75 w 160"/>
                <a:gd name="T17" fmla="*/ 0 h 157"/>
                <a:gd name="T18" fmla="*/ 28 w 160"/>
                <a:gd name="T19" fmla="*/ 41 h 157"/>
                <a:gd name="T20" fmla="*/ 34 w 160"/>
                <a:gd name="T21" fmla="*/ 45 h 157"/>
                <a:gd name="T22" fmla="*/ 40 w 160"/>
                <a:gd name="T23" fmla="*/ 40 h 157"/>
                <a:gd name="T24" fmla="*/ 70 w 160"/>
                <a:gd name="T25" fmla="*/ 27 h 157"/>
                <a:gd name="T26" fmla="*/ 92 w 160"/>
                <a:gd name="T27" fmla="*/ 30 h 157"/>
                <a:gd name="T28" fmla="*/ 123 w 160"/>
                <a:gd name="T29" fmla="*/ 34 h 157"/>
                <a:gd name="T30" fmla="*/ 74 w 160"/>
                <a:gd name="T31" fmla="*/ 77 h 157"/>
                <a:gd name="T32" fmla="*/ 31 w 160"/>
                <a:gd name="T33" fmla="*/ 114 h 157"/>
                <a:gd name="T34" fmla="*/ 0 w 160"/>
                <a:gd name="T35" fmla="*/ 153 h 157"/>
                <a:gd name="T36" fmla="*/ 6 w 160"/>
                <a:gd name="T37" fmla="*/ 157 h 157"/>
                <a:gd name="T38" fmla="*/ 12 w 160"/>
                <a:gd name="T39" fmla="*/ 154 h 157"/>
                <a:gd name="T40" fmla="*/ 44 w 160"/>
                <a:gd name="T41" fmla="*/ 132 h 157"/>
                <a:gd name="T42" fmla="*/ 63 w 160"/>
                <a:gd name="T43" fmla="*/ 141 h 157"/>
                <a:gd name="T44" fmla="*/ 92 w 160"/>
                <a:gd name="T45" fmla="*/ 157 h 157"/>
                <a:gd name="T46" fmla="*/ 152 w 160"/>
                <a:gd name="T47" fmla="*/ 103 h 157"/>
                <a:gd name="T48" fmla="*/ 147 w 160"/>
                <a:gd name="T49" fmla="*/ 99 h 157"/>
                <a:gd name="T50" fmla="*/ 140 w 160"/>
                <a:gd name="T51" fmla="*/ 104 h 157"/>
                <a:gd name="T52" fmla="*/ 96 w 160"/>
                <a:gd name="T53" fmla="*/ 130 h 157"/>
                <a:gd name="T54" fmla="*/ 70 w 160"/>
                <a:gd name="T55" fmla="*/ 126 h 157"/>
                <a:gd name="T56" fmla="*/ 45 w 160"/>
                <a:gd name="T57" fmla="*/ 123 h 157"/>
                <a:gd name="T58" fmla="*/ 37 w 160"/>
                <a:gd name="T59" fmla="*/ 123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60" h="157">
                  <a:moveTo>
                    <a:pt x="37" y="123"/>
                  </a:moveTo>
                  <a:cubicBezTo>
                    <a:pt x="46" y="114"/>
                    <a:pt x="53" y="107"/>
                    <a:pt x="82" y="84"/>
                  </a:cubicBezTo>
                  <a:cubicBezTo>
                    <a:pt x="90" y="78"/>
                    <a:pt x="116" y="57"/>
                    <a:pt x="126" y="47"/>
                  </a:cubicBezTo>
                  <a:cubicBezTo>
                    <a:pt x="147" y="26"/>
                    <a:pt x="160" y="8"/>
                    <a:pt x="160" y="4"/>
                  </a:cubicBezTo>
                  <a:cubicBezTo>
                    <a:pt x="160" y="0"/>
                    <a:pt x="156" y="0"/>
                    <a:pt x="155" y="0"/>
                  </a:cubicBezTo>
                  <a:cubicBezTo>
                    <a:pt x="151" y="0"/>
                    <a:pt x="150" y="1"/>
                    <a:pt x="149" y="3"/>
                  </a:cubicBezTo>
                  <a:cubicBezTo>
                    <a:pt x="138" y="19"/>
                    <a:pt x="130" y="25"/>
                    <a:pt x="122" y="25"/>
                  </a:cubicBezTo>
                  <a:cubicBezTo>
                    <a:pt x="118" y="25"/>
                    <a:pt x="113" y="24"/>
                    <a:pt x="102" y="14"/>
                  </a:cubicBezTo>
                  <a:cubicBezTo>
                    <a:pt x="90" y="2"/>
                    <a:pt x="83" y="0"/>
                    <a:pt x="75" y="0"/>
                  </a:cubicBezTo>
                  <a:cubicBezTo>
                    <a:pt x="47" y="0"/>
                    <a:pt x="28" y="30"/>
                    <a:pt x="28" y="41"/>
                  </a:cubicBezTo>
                  <a:cubicBezTo>
                    <a:pt x="28" y="44"/>
                    <a:pt x="31" y="45"/>
                    <a:pt x="34" y="45"/>
                  </a:cubicBezTo>
                  <a:cubicBezTo>
                    <a:pt x="38" y="45"/>
                    <a:pt x="39" y="44"/>
                    <a:pt x="40" y="40"/>
                  </a:cubicBezTo>
                  <a:cubicBezTo>
                    <a:pt x="45" y="28"/>
                    <a:pt x="65" y="27"/>
                    <a:pt x="70" y="27"/>
                  </a:cubicBezTo>
                  <a:cubicBezTo>
                    <a:pt x="79" y="27"/>
                    <a:pt x="88" y="29"/>
                    <a:pt x="92" y="30"/>
                  </a:cubicBezTo>
                  <a:cubicBezTo>
                    <a:pt x="112" y="34"/>
                    <a:pt x="114" y="34"/>
                    <a:pt x="123" y="34"/>
                  </a:cubicBezTo>
                  <a:cubicBezTo>
                    <a:pt x="114" y="44"/>
                    <a:pt x="107" y="50"/>
                    <a:pt x="74" y="77"/>
                  </a:cubicBezTo>
                  <a:cubicBezTo>
                    <a:pt x="47" y="98"/>
                    <a:pt x="38" y="107"/>
                    <a:pt x="31" y="114"/>
                  </a:cubicBezTo>
                  <a:cubicBezTo>
                    <a:pt x="10" y="134"/>
                    <a:pt x="0" y="150"/>
                    <a:pt x="0" y="153"/>
                  </a:cubicBezTo>
                  <a:cubicBezTo>
                    <a:pt x="0" y="157"/>
                    <a:pt x="5" y="157"/>
                    <a:pt x="6" y="157"/>
                  </a:cubicBezTo>
                  <a:cubicBezTo>
                    <a:pt x="9" y="157"/>
                    <a:pt x="10" y="156"/>
                    <a:pt x="12" y="154"/>
                  </a:cubicBezTo>
                  <a:cubicBezTo>
                    <a:pt x="21" y="140"/>
                    <a:pt x="32" y="132"/>
                    <a:pt x="44" y="132"/>
                  </a:cubicBezTo>
                  <a:cubicBezTo>
                    <a:pt x="48" y="132"/>
                    <a:pt x="53" y="133"/>
                    <a:pt x="63" y="141"/>
                  </a:cubicBezTo>
                  <a:cubicBezTo>
                    <a:pt x="74" y="152"/>
                    <a:pt x="81" y="157"/>
                    <a:pt x="92" y="157"/>
                  </a:cubicBezTo>
                  <a:cubicBezTo>
                    <a:pt x="129" y="157"/>
                    <a:pt x="152" y="115"/>
                    <a:pt x="152" y="103"/>
                  </a:cubicBezTo>
                  <a:cubicBezTo>
                    <a:pt x="152" y="99"/>
                    <a:pt x="149" y="99"/>
                    <a:pt x="147" y="99"/>
                  </a:cubicBezTo>
                  <a:cubicBezTo>
                    <a:pt x="142" y="99"/>
                    <a:pt x="142" y="100"/>
                    <a:pt x="140" y="104"/>
                  </a:cubicBezTo>
                  <a:cubicBezTo>
                    <a:pt x="134" y="122"/>
                    <a:pt x="113" y="130"/>
                    <a:pt x="96" y="130"/>
                  </a:cubicBezTo>
                  <a:cubicBezTo>
                    <a:pt x="88" y="130"/>
                    <a:pt x="79" y="128"/>
                    <a:pt x="70" y="126"/>
                  </a:cubicBezTo>
                  <a:cubicBezTo>
                    <a:pt x="54" y="123"/>
                    <a:pt x="52" y="123"/>
                    <a:pt x="45" y="123"/>
                  </a:cubicBezTo>
                  <a:cubicBezTo>
                    <a:pt x="45" y="123"/>
                    <a:pt x="39" y="123"/>
                    <a:pt x="37" y="123"/>
                  </a:cubicBezTo>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23" name="Freeform 189 2">
              <a:extLst>
                <a:ext uri="{FF2B5EF4-FFF2-40B4-BE49-F238E27FC236}">
                  <a16:creationId xmlns:a16="http://schemas.microsoft.com/office/drawing/2014/main" id="{06DBBD8E-135F-4625-BA55-8570A54A0099}"/>
                </a:ext>
              </a:extLst>
            </p:cNvPr>
            <p:cNvSpPr>
              <a:spLocks/>
            </p:cNvSpPr>
            <p:nvPr/>
          </p:nvSpPr>
          <p:spPr bwMode="auto">
            <a:xfrm>
              <a:off x="21197888" y="23461663"/>
              <a:ext cx="169863" cy="173038"/>
            </a:xfrm>
            <a:custGeom>
              <a:avLst/>
              <a:gdLst>
                <a:gd name="T0" fmla="*/ 176 w 332"/>
                <a:gd name="T1" fmla="*/ 176 h 332"/>
                <a:gd name="T2" fmla="*/ 315 w 332"/>
                <a:gd name="T3" fmla="*/ 176 h 332"/>
                <a:gd name="T4" fmla="*/ 332 w 332"/>
                <a:gd name="T5" fmla="*/ 166 h 332"/>
                <a:gd name="T6" fmla="*/ 315 w 332"/>
                <a:gd name="T7" fmla="*/ 156 h 332"/>
                <a:gd name="T8" fmla="*/ 176 w 332"/>
                <a:gd name="T9" fmla="*/ 156 h 332"/>
                <a:gd name="T10" fmla="*/ 176 w 332"/>
                <a:gd name="T11" fmla="*/ 16 h 332"/>
                <a:gd name="T12" fmla="*/ 166 w 332"/>
                <a:gd name="T13" fmla="*/ 0 h 332"/>
                <a:gd name="T14" fmla="*/ 156 w 332"/>
                <a:gd name="T15" fmla="*/ 16 h 332"/>
                <a:gd name="T16" fmla="*/ 156 w 332"/>
                <a:gd name="T17" fmla="*/ 156 h 332"/>
                <a:gd name="T18" fmla="*/ 16 w 332"/>
                <a:gd name="T19" fmla="*/ 156 h 332"/>
                <a:gd name="T20" fmla="*/ 0 w 332"/>
                <a:gd name="T21" fmla="*/ 166 h 332"/>
                <a:gd name="T22" fmla="*/ 16 w 332"/>
                <a:gd name="T23" fmla="*/ 176 h 332"/>
                <a:gd name="T24" fmla="*/ 156 w 332"/>
                <a:gd name="T25" fmla="*/ 176 h 332"/>
                <a:gd name="T26" fmla="*/ 156 w 332"/>
                <a:gd name="T27" fmla="*/ 316 h 332"/>
                <a:gd name="T28" fmla="*/ 166 w 332"/>
                <a:gd name="T29" fmla="*/ 332 h 332"/>
                <a:gd name="T30" fmla="*/ 176 w 332"/>
                <a:gd name="T31" fmla="*/ 316 h 332"/>
                <a:gd name="T32" fmla="*/ 176 w 332"/>
                <a:gd name="T33" fmla="*/ 176 h 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32" h="332">
                  <a:moveTo>
                    <a:pt x="176" y="176"/>
                  </a:moveTo>
                  <a:lnTo>
                    <a:pt x="315" y="176"/>
                  </a:lnTo>
                  <a:cubicBezTo>
                    <a:pt x="322" y="176"/>
                    <a:pt x="332" y="176"/>
                    <a:pt x="332" y="166"/>
                  </a:cubicBezTo>
                  <a:cubicBezTo>
                    <a:pt x="332" y="156"/>
                    <a:pt x="322" y="156"/>
                    <a:pt x="315" y="156"/>
                  </a:cubicBezTo>
                  <a:lnTo>
                    <a:pt x="176" y="156"/>
                  </a:lnTo>
                  <a:lnTo>
                    <a:pt x="176" y="16"/>
                  </a:lnTo>
                  <a:cubicBezTo>
                    <a:pt x="176" y="9"/>
                    <a:pt x="176" y="0"/>
                    <a:pt x="166" y="0"/>
                  </a:cubicBezTo>
                  <a:cubicBezTo>
                    <a:pt x="156" y="0"/>
                    <a:pt x="156" y="9"/>
                    <a:pt x="156" y="16"/>
                  </a:cubicBezTo>
                  <a:lnTo>
                    <a:pt x="156" y="156"/>
                  </a:lnTo>
                  <a:lnTo>
                    <a:pt x="16" y="156"/>
                  </a:lnTo>
                  <a:cubicBezTo>
                    <a:pt x="10" y="156"/>
                    <a:pt x="0" y="156"/>
                    <a:pt x="0" y="166"/>
                  </a:cubicBezTo>
                  <a:cubicBezTo>
                    <a:pt x="0" y="176"/>
                    <a:pt x="10" y="176"/>
                    <a:pt x="16" y="176"/>
                  </a:cubicBezTo>
                  <a:lnTo>
                    <a:pt x="156" y="176"/>
                  </a:lnTo>
                  <a:lnTo>
                    <a:pt x="156" y="316"/>
                  </a:lnTo>
                  <a:cubicBezTo>
                    <a:pt x="156" y="323"/>
                    <a:pt x="156" y="332"/>
                    <a:pt x="166" y="332"/>
                  </a:cubicBezTo>
                  <a:cubicBezTo>
                    <a:pt x="176" y="332"/>
                    <a:pt x="176" y="323"/>
                    <a:pt x="176" y="316"/>
                  </a:cubicBezTo>
                  <a:lnTo>
                    <a:pt x="176" y="176"/>
                  </a:lnTo>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24" name="Freeform 190 2">
              <a:extLst>
                <a:ext uri="{FF2B5EF4-FFF2-40B4-BE49-F238E27FC236}">
                  <a16:creationId xmlns:a16="http://schemas.microsoft.com/office/drawing/2014/main" id="{E1CC3D2C-DFE7-4B87-96C7-C5C63F350236}"/>
                </a:ext>
              </a:extLst>
            </p:cNvPr>
            <p:cNvSpPr>
              <a:spLocks/>
            </p:cNvSpPr>
            <p:nvPr/>
          </p:nvSpPr>
          <p:spPr bwMode="auto">
            <a:xfrm>
              <a:off x="21540788" y="23372763"/>
              <a:ext cx="84138" cy="25400"/>
            </a:xfrm>
            <a:custGeom>
              <a:avLst/>
              <a:gdLst>
                <a:gd name="T0" fmla="*/ 166 w 166"/>
                <a:gd name="T1" fmla="*/ 7 h 46"/>
                <a:gd name="T2" fmla="*/ 158 w 166"/>
                <a:gd name="T3" fmla="*/ 0 h 46"/>
                <a:gd name="T4" fmla="*/ 117 w 166"/>
                <a:gd name="T5" fmla="*/ 24 h 46"/>
                <a:gd name="T6" fmla="*/ 84 w 166"/>
                <a:gd name="T7" fmla="*/ 11 h 46"/>
                <a:gd name="T8" fmla="*/ 54 w 166"/>
                <a:gd name="T9" fmla="*/ 0 h 46"/>
                <a:gd name="T10" fmla="*/ 0 w 166"/>
                <a:gd name="T11" fmla="*/ 39 h 46"/>
                <a:gd name="T12" fmla="*/ 8 w 166"/>
                <a:gd name="T13" fmla="*/ 46 h 46"/>
                <a:gd name="T14" fmla="*/ 49 w 166"/>
                <a:gd name="T15" fmla="*/ 22 h 46"/>
                <a:gd name="T16" fmla="*/ 81 w 166"/>
                <a:gd name="T17" fmla="*/ 35 h 46"/>
                <a:gd name="T18" fmla="*/ 112 w 166"/>
                <a:gd name="T19" fmla="*/ 46 h 46"/>
                <a:gd name="T20" fmla="*/ 166 w 166"/>
                <a:gd name="T21" fmla="*/ 7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6" h="46">
                  <a:moveTo>
                    <a:pt x="166" y="7"/>
                  </a:moveTo>
                  <a:lnTo>
                    <a:pt x="158" y="0"/>
                  </a:lnTo>
                  <a:cubicBezTo>
                    <a:pt x="158" y="0"/>
                    <a:pt x="139" y="24"/>
                    <a:pt x="117" y="24"/>
                  </a:cubicBezTo>
                  <a:cubicBezTo>
                    <a:pt x="105" y="24"/>
                    <a:pt x="93" y="16"/>
                    <a:pt x="84" y="11"/>
                  </a:cubicBezTo>
                  <a:cubicBezTo>
                    <a:pt x="71" y="3"/>
                    <a:pt x="62" y="0"/>
                    <a:pt x="54" y="0"/>
                  </a:cubicBezTo>
                  <a:cubicBezTo>
                    <a:pt x="35" y="0"/>
                    <a:pt x="25" y="11"/>
                    <a:pt x="0" y="39"/>
                  </a:cubicBezTo>
                  <a:lnTo>
                    <a:pt x="8" y="46"/>
                  </a:lnTo>
                  <a:cubicBezTo>
                    <a:pt x="8" y="46"/>
                    <a:pt x="27" y="22"/>
                    <a:pt x="49" y="22"/>
                  </a:cubicBezTo>
                  <a:cubicBezTo>
                    <a:pt x="60" y="22"/>
                    <a:pt x="72" y="30"/>
                    <a:pt x="81" y="35"/>
                  </a:cubicBezTo>
                  <a:cubicBezTo>
                    <a:pt x="94" y="43"/>
                    <a:pt x="103" y="46"/>
                    <a:pt x="112" y="46"/>
                  </a:cubicBezTo>
                  <a:cubicBezTo>
                    <a:pt x="131" y="46"/>
                    <a:pt x="140" y="35"/>
                    <a:pt x="166" y="7"/>
                  </a:cubicBezTo>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25" name="Freeform 191">
              <a:extLst>
                <a:ext uri="{FF2B5EF4-FFF2-40B4-BE49-F238E27FC236}">
                  <a16:creationId xmlns:a16="http://schemas.microsoft.com/office/drawing/2014/main" id="{F88FF882-8098-4DC1-A01B-BB7694862399}"/>
                </a:ext>
              </a:extLst>
            </p:cNvPr>
            <p:cNvSpPr>
              <a:spLocks/>
            </p:cNvSpPr>
            <p:nvPr/>
          </p:nvSpPr>
          <p:spPr bwMode="auto">
            <a:xfrm>
              <a:off x="21431250" y="23410863"/>
              <a:ext cx="255588" cy="215900"/>
            </a:xfrm>
            <a:custGeom>
              <a:avLst/>
              <a:gdLst>
                <a:gd name="T0" fmla="*/ 167 w 502"/>
                <a:gd name="T1" fmla="*/ 100 h 412"/>
                <a:gd name="T2" fmla="*/ 209 w 502"/>
                <a:gd name="T3" fmla="*/ 225 h 412"/>
                <a:gd name="T4" fmla="*/ 285 w 502"/>
                <a:gd name="T5" fmla="*/ 388 h 412"/>
                <a:gd name="T6" fmla="*/ 297 w 502"/>
                <a:gd name="T7" fmla="*/ 399 h 412"/>
                <a:gd name="T8" fmla="*/ 320 w 502"/>
                <a:gd name="T9" fmla="*/ 389 h 412"/>
                <a:gd name="T10" fmla="*/ 333 w 502"/>
                <a:gd name="T11" fmla="*/ 358 h 412"/>
                <a:gd name="T12" fmla="*/ 411 w 502"/>
                <a:gd name="T13" fmla="*/ 67 h 412"/>
                <a:gd name="T14" fmla="*/ 483 w 502"/>
                <a:gd name="T15" fmla="*/ 46 h 412"/>
                <a:gd name="T16" fmla="*/ 502 w 502"/>
                <a:gd name="T17" fmla="*/ 8 h 412"/>
                <a:gd name="T18" fmla="*/ 492 w 502"/>
                <a:gd name="T19" fmla="*/ 0 h 412"/>
                <a:gd name="T20" fmla="*/ 414 w 502"/>
                <a:gd name="T21" fmla="*/ 28 h 412"/>
                <a:gd name="T22" fmla="*/ 365 w 502"/>
                <a:gd name="T23" fmla="*/ 165 h 412"/>
                <a:gd name="T24" fmla="*/ 316 w 502"/>
                <a:gd name="T25" fmla="*/ 358 h 412"/>
                <a:gd name="T26" fmla="*/ 249 w 502"/>
                <a:gd name="T27" fmla="*/ 213 h 412"/>
                <a:gd name="T28" fmla="*/ 193 w 502"/>
                <a:gd name="T29" fmla="*/ 46 h 412"/>
                <a:gd name="T30" fmla="*/ 185 w 502"/>
                <a:gd name="T31" fmla="*/ 35 h 412"/>
                <a:gd name="T32" fmla="*/ 160 w 502"/>
                <a:gd name="T33" fmla="*/ 47 h 412"/>
                <a:gd name="T34" fmla="*/ 154 w 502"/>
                <a:gd name="T35" fmla="*/ 62 h 412"/>
                <a:gd name="T36" fmla="*/ 80 w 502"/>
                <a:gd name="T37" fmla="*/ 349 h 412"/>
                <a:gd name="T38" fmla="*/ 60 w 502"/>
                <a:gd name="T39" fmla="*/ 366 h 412"/>
                <a:gd name="T40" fmla="*/ 22 w 502"/>
                <a:gd name="T41" fmla="*/ 351 h 412"/>
                <a:gd name="T42" fmla="*/ 18 w 502"/>
                <a:gd name="T43" fmla="*/ 349 h 412"/>
                <a:gd name="T44" fmla="*/ 0 w 502"/>
                <a:gd name="T45" fmla="*/ 386 h 412"/>
                <a:gd name="T46" fmla="*/ 44 w 502"/>
                <a:gd name="T47" fmla="*/ 412 h 412"/>
                <a:gd name="T48" fmla="*/ 110 w 502"/>
                <a:gd name="T49" fmla="*/ 318 h 412"/>
                <a:gd name="T50" fmla="*/ 167 w 502"/>
                <a:gd name="T51" fmla="*/ 100 h 4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02" h="412">
                  <a:moveTo>
                    <a:pt x="167" y="100"/>
                  </a:moveTo>
                  <a:cubicBezTo>
                    <a:pt x="176" y="126"/>
                    <a:pt x="187" y="164"/>
                    <a:pt x="209" y="225"/>
                  </a:cubicBezTo>
                  <a:cubicBezTo>
                    <a:pt x="241" y="310"/>
                    <a:pt x="255" y="341"/>
                    <a:pt x="285" y="388"/>
                  </a:cubicBezTo>
                  <a:cubicBezTo>
                    <a:pt x="292" y="399"/>
                    <a:pt x="293" y="399"/>
                    <a:pt x="297" y="399"/>
                  </a:cubicBezTo>
                  <a:cubicBezTo>
                    <a:pt x="304" y="399"/>
                    <a:pt x="315" y="393"/>
                    <a:pt x="320" y="389"/>
                  </a:cubicBezTo>
                  <a:cubicBezTo>
                    <a:pt x="327" y="383"/>
                    <a:pt x="328" y="382"/>
                    <a:pt x="333" y="358"/>
                  </a:cubicBezTo>
                  <a:cubicBezTo>
                    <a:pt x="363" y="227"/>
                    <a:pt x="401" y="90"/>
                    <a:pt x="411" y="67"/>
                  </a:cubicBezTo>
                  <a:cubicBezTo>
                    <a:pt x="411" y="66"/>
                    <a:pt x="421" y="47"/>
                    <a:pt x="483" y="46"/>
                  </a:cubicBezTo>
                  <a:cubicBezTo>
                    <a:pt x="493" y="46"/>
                    <a:pt x="502" y="19"/>
                    <a:pt x="502" y="8"/>
                  </a:cubicBezTo>
                  <a:cubicBezTo>
                    <a:pt x="502" y="0"/>
                    <a:pt x="499" y="0"/>
                    <a:pt x="492" y="0"/>
                  </a:cubicBezTo>
                  <a:cubicBezTo>
                    <a:pt x="442" y="0"/>
                    <a:pt x="420" y="21"/>
                    <a:pt x="414" y="28"/>
                  </a:cubicBezTo>
                  <a:cubicBezTo>
                    <a:pt x="400" y="46"/>
                    <a:pt x="388" y="82"/>
                    <a:pt x="365" y="165"/>
                  </a:cubicBezTo>
                  <a:cubicBezTo>
                    <a:pt x="347" y="229"/>
                    <a:pt x="331" y="294"/>
                    <a:pt x="316" y="358"/>
                  </a:cubicBezTo>
                  <a:cubicBezTo>
                    <a:pt x="289" y="317"/>
                    <a:pt x="273" y="278"/>
                    <a:pt x="249" y="213"/>
                  </a:cubicBezTo>
                  <a:cubicBezTo>
                    <a:pt x="223" y="142"/>
                    <a:pt x="207" y="90"/>
                    <a:pt x="193" y="46"/>
                  </a:cubicBezTo>
                  <a:cubicBezTo>
                    <a:pt x="190" y="36"/>
                    <a:pt x="190" y="35"/>
                    <a:pt x="185" y="35"/>
                  </a:cubicBezTo>
                  <a:cubicBezTo>
                    <a:pt x="184" y="35"/>
                    <a:pt x="174" y="35"/>
                    <a:pt x="160" y="47"/>
                  </a:cubicBezTo>
                  <a:cubicBezTo>
                    <a:pt x="155" y="52"/>
                    <a:pt x="154" y="56"/>
                    <a:pt x="154" y="62"/>
                  </a:cubicBezTo>
                  <a:cubicBezTo>
                    <a:pt x="140" y="194"/>
                    <a:pt x="93" y="325"/>
                    <a:pt x="80" y="349"/>
                  </a:cubicBezTo>
                  <a:cubicBezTo>
                    <a:pt x="76" y="357"/>
                    <a:pt x="70" y="366"/>
                    <a:pt x="60" y="366"/>
                  </a:cubicBezTo>
                  <a:cubicBezTo>
                    <a:pt x="55" y="366"/>
                    <a:pt x="35" y="363"/>
                    <a:pt x="22" y="351"/>
                  </a:cubicBezTo>
                  <a:cubicBezTo>
                    <a:pt x="20" y="349"/>
                    <a:pt x="19" y="349"/>
                    <a:pt x="18" y="349"/>
                  </a:cubicBezTo>
                  <a:cubicBezTo>
                    <a:pt x="10" y="349"/>
                    <a:pt x="0" y="374"/>
                    <a:pt x="0" y="386"/>
                  </a:cubicBezTo>
                  <a:cubicBezTo>
                    <a:pt x="0" y="402"/>
                    <a:pt x="30" y="412"/>
                    <a:pt x="44" y="412"/>
                  </a:cubicBezTo>
                  <a:cubicBezTo>
                    <a:pt x="76" y="412"/>
                    <a:pt x="102" y="341"/>
                    <a:pt x="110" y="318"/>
                  </a:cubicBezTo>
                  <a:cubicBezTo>
                    <a:pt x="142" y="228"/>
                    <a:pt x="157" y="154"/>
                    <a:pt x="167" y="100"/>
                  </a:cubicBezTo>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26" name="Freeform 192">
              <a:extLst>
                <a:ext uri="{FF2B5EF4-FFF2-40B4-BE49-F238E27FC236}">
                  <a16:creationId xmlns:a16="http://schemas.microsoft.com/office/drawing/2014/main" id="{641C69CA-9246-4D22-895B-EDFEED91281D}"/>
                </a:ext>
              </a:extLst>
            </p:cNvPr>
            <p:cNvSpPr>
              <a:spLocks/>
            </p:cNvSpPr>
            <p:nvPr/>
          </p:nvSpPr>
          <p:spPr bwMode="auto">
            <a:xfrm>
              <a:off x="21748750" y="23372763"/>
              <a:ext cx="85725" cy="25400"/>
            </a:xfrm>
            <a:custGeom>
              <a:avLst/>
              <a:gdLst>
                <a:gd name="T0" fmla="*/ 166 w 166"/>
                <a:gd name="T1" fmla="*/ 7 h 46"/>
                <a:gd name="T2" fmla="*/ 158 w 166"/>
                <a:gd name="T3" fmla="*/ 0 h 46"/>
                <a:gd name="T4" fmla="*/ 118 w 166"/>
                <a:gd name="T5" fmla="*/ 24 h 46"/>
                <a:gd name="T6" fmla="*/ 85 w 166"/>
                <a:gd name="T7" fmla="*/ 11 h 46"/>
                <a:gd name="T8" fmla="*/ 54 w 166"/>
                <a:gd name="T9" fmla="*/ 0 h 46"/>
                <a:gd name="T10" fmla="*/ 0 w 166"/>
                <a:gd name="T11" fmla="*/ 39 h 46"/>
                <a:gd name="T12" fmla="*/ 8 w 166"/>
                <a:gd name="T13" fmla="*/ 46 h 46"/>
                <a:gd name="T14" fmla="*/ 49 w 166"/>
                <a:gd name="T15" fmla="*/ 22 h 46"/>
                <a:gd name="T16" fmla="*/ 82 w 166"/>
                <a:gd name="T17" fmla="*/ 35 h 46"/>
                <a:gd name="T18" fmla="*/ 113 w 166"/>
                <a:gd name="T19" fmla="*/ 46 h 46"/>
                <a:gd name="T20" fmla="*/ 166 w 166"/>
                <a:gd name="T21" fmla="*/ 7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6" h="46">
                  <a:moveTo>
                    <a:pt x="166" y="7"/>
                  </a:moveTo>
                  <a:lnTo>
                    <a:pt x="158" y="0"/>
                  </a:lnTo>
                  <a:cubicBezTo>
                    <a:pt x="158" y="0"/>
                    <a:pt x="139" y="24"/>
                    <a:pt x="118" y="24"/>
                  </a:cubicBezTo>
                  <a:cubicBezTo>
                    <a:pt x="106" y="24"/>
                    <a:pt x="94" y="16"/>
                    <a:pt x="85" y="11"/>
                  </a:cubicBezTo>
                  <a:cubicBezTo>
                    <a:pt x="72" y="3"/>
                    <a:pt x="63" y="0"/>
                    <a:pt x="54" y="0"/>
                  </a:cubicBezTo>
                  <a:cubicBezTo>
                    <a:pt x="35" y="0"/>
                    <a:pt x="26" y="11"/>
                    <a:pt x="0" y="39"/>
                  </a:cubicBezTo>
                  <a:lnTo>
                    <a:pt x="8" y="46"/>
                  </a:lnTo>
                  <a:cubicBezTo>
                    <a:pt x="8" y="46"/>
                    <a:pt x="27" y="22"/>
                    <a:pt x="49" y="22"/>
                  </a:cubicBezTo>
                  <a:cubicBezTo>
                    <a:pt x="61" y="22"/>
                    <a:pt x="73" y="30"/>
                    <a:pt x="82" y="35"/>
                  </a:cubicBezTo>
                  <a:cubicBezTo>
                    <a:pt x="95" y="43"/>
                    <a:pt x="104" y="46"/>
                    <a:pt x="113" y="46"/>
                  </a:cubicBezTo>
                  <a:cubicBezTo>
                    <a:pt x="131" y="46"/>
                    <a:pt x="141" y="35"/>
                    <a:pt x="166" y="7"/>
                  </a:cubicBezTo>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27" name="Freeform 193">
              <a:extLst>
                <a:ext uri="{FF2B5EF4-FFF2-40B4-BE49-F238E27FC236}">
                  <a16:creationId xmlns:a16="http://schemas.microsoft.com/office/drawing/2014/main" id="{9EFD8538-D6A2-41FB-B368-282B4BCA3EB2}"/>
                </a:ext>
              </a:extLst>
            </p:cNvPr>
            <p:cNvSpPr>
              <a:spLocks/>
            </p:cNvSpPr>
            <p:nvPr/>
          </p:nvSpPr>
          <p:spPr bwMode="auto">
            <a:xfrm>
              <a:off x="21691600" y="23429913"/>
              <a:ext cx="136525" cy="188913"/>
            </a:xfrm>
            <a:custGeom>
              <a:avLst/>
              <a:gdLst>
                <a:gd name="T0" fmla="*/ 106 w 268"/>
                <a:gd name="T1" fmla="*/ 171 h 363"/>
                <a:gd name="T2" fmla="*/ 0 w 268"/>
                <a:gd name="T3" fmla="*/ 301 h 363"/>
                <a:gd name="T4" fmla="*/ 85 w 268"/>
                <a:gd name="T5" fmla="*/ 363 h 363"/>
                <a:gd name="T6" fmla="*/ 235 w 268"/>
                <a:gd name="T7" fmla="*/ 273 h 363"/>
                <a:gd name="T8" fmla="*/ 230 w 268"/>
                <a:gd name="T9" fmla="*/ 270 h 363"/>
                <a:gd name="T10" fmla="*/ 193 w 268"/>
                <a:gd name="T11" fmla="*/ 292 h 363"/>
                <a:gd name="T12" fmla="*/ 118 w 268"/>
                <a:gd name="T13" fmla="*/ 335 h 363"/>
                <a:gd name="T14" fmla="*/ 43 w 268"/>
                <a:gd name="T15" fmla="*/ 279 h 363"/>
                <a:gd name="T16" fmla="*/ 149 w 268"/>
                <a:gd name="T17" fmla="*/ 178 h 363"/>
                <a:gd name="T18" fmla="*/ 190 w 268"/>
                <a:gd name="T19" fmla="*/ 154 h 363"/>
                <a:gd name="T20" fmla="*/ 185 w 268"/>
                <a:gd name="T21" fmla="*/ 151 h 363"/>
                <a:gd name="T22" fmla="*/ 101 w 268"/>
                <a:gd name="T23" fmla="*/ 93 h 363"/>
                <a:gd name="T24" fmla="*/ 178 w 268"/>
                <a:gd name="T25" fmla="*/ 28 h 363"/>
                <a:gd name="T26" fmla="*/ 226 w 268"/>
                <a:gd name="T27" fmla="*/ 55 h 363"/>
                <a:gd name="T28" fmla="*/ 220 w 268"/>
                <a:gd name="T29" fmla="*/ 73 h 363"/>
                <a:gd name="T30" fmla="*/ 217 w 268"/>
                <a:gd name="T31" fmla="*/ 78 h 363"/>
                <a:gd name="T32" fmla="*/ 222 w 268"/>
                <a:gd name="T33" fmla="*/ 82 h 363"/>
                <a:gd name="T34" fmla="*/ 268 w 268"/>
                <a:gd name="T35" fmla="*/ 34 h 363"/>
                <a:gd name="T36" fmla="*/ 211 w 268"/>
                <a:gd name="T37" fmla="*/ 0 h 363"/>
                <a:gd name="T38" fmla="*/ 59 w 268"/>
                <a:gd name="T39" fmla="*/ 115 h 363"/>
                <a:gd name="T40" fmla="*/ 106 w 268"/>
                <a:gd name="T41" fmla="*/ 171 h 3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68" h="363">
                  <a:moveTo>
                    <a:pt x="106" y="171"/>
                  </a:moveTo>
                  <a:cubicBezTo>
                    <a:pt x="6" y="225"/>
                    <a:pt x="0" y="289"/>
                    <a:pt x="0" y="301"/>
                  </a:cubicBezTo>
                  <a:cubicBezTo>
                    <a:pt x="0" y="339"/>
                    <a:pt x="37" y="363"/>
                    <a:pt x="85" y="363"/>
                  </a:cubicBezTo>
                  <a:cubicBezTo>
                    <a:pt x="168" y="363"/>
                    <a:pt x="235" y="284"/>
                    <a:pt x="235" y="273"/>
                  </a:cubicBezTo>
                  <a:cubicBezTo>
                    <a:pt x="235" y="270"/>
                    <a:pt x="232" y="270"/>
                    <a:pt x="230" y="270"/>
                  </a:cubicBezTo>
                  <a:cubicBezTo>
                    <a:pt x="224" y="270"/>
                    <a:pt x="205" y="276"/>
                    <a:pt x="193" y="292"/>
                  </a:cubicBezTo>
                  <a:cubicBezTo>
                    <a:pt x="183" y="306"/>
                    <a:pt x="162" y="335"/>
                    <a:pt x="118" y="335"/>
                  </a:cubicBezTo>
                  <a:cubicBezTo>
                    <a:pt x="82" y="335"/>
                    <a:pt x="43" y="317"/>
                    <a:pt x="43" y="279"/>
                  </a:cubicBezTo>
                  <a:cubicBezTo>
                    <a:pt x="43" y="255"/>
                    <a:pt x="71" y="181"/>
                    <a:pt x="149" y="178"/>
                  </a:cubicBezTo>
                  <a:cubicBezTo>
                    <a:pt x="173" y="177"/>
                    <a:pt x="190" y="160"/>
                    <a:pt x="190" y="154"/>
                  </a:cubicBezTo>
                  <a:cubicBezTo>
                    <a:pt x="190" y="151"/>
                    <a:pt x="188" y="151"/>
                    <a:pt x="185" y="151"/>
                  </a:cubicBezTo>
                  <a:cubicBezTo>
                    <a:pt x="115" y="148"/>
                    <a:pt x="101" y="113"/>
                    <a:pt x="101" y="93"/>
                  </a:cubicBezTo>
                  <a:cubicBezTo>
                    <a:pt x="101" y="82"/>
                    <a:pt x="109" y="28"/>
                    <a:pt x="178" y="28"/>
                  </a:cubicBezTo>
                  <a:cubicBezTo>
                    <a:pt x="188" y="28"/>
                    <a:pt x="226" y="29"/>
                    <a:pt x="226" y="55"/>
                  </a:cubicBezTo>
                  <a:cubicBezTo>
                    <a:pt x="226" y="63"/>
                    <a:pt x="222" y="70"/>
                    <a:pt x="220" y="73"/>
                  </a:cubicBezTo>
                  <a:cubicBezTo>
                    <a:pt x="219" y="74"/>
                    <a:pt x="217" y="77"/>
                    <a:pt x="217" y="78"/>
                  </a:cubicBezTo>
                  <a:cubicBezTo>
                    <a:pt x="217" y="82"/>
                    <a:pt x="221" y="82"/>
                    <a:pt x="222" y="82"/>
                  </a:cubicBezTo>
                  <a:cubicBezTo>
                    <a:pt x="237" y="82"/>
                    <a:pt x="268" y="62"/>
                    <a:pt x="268" y="34"/>
                  </a:cubicBezTo>
                  <a:cubicBezTo>
                    <a:pt x="268" y="5"/>
                    <a:pt x="234" y="0"/>
                    <a:pt x="211" y="0"/>
                  </a:cubicBezTo>
                  <a:cubicBezTo>
                    <a:pt x="143" y="0"/>
                    <a:pt x="59" y="54"/>
                    <a:pt x="59" y="115"/>
                  </a:cubicBezTo>
                  <a:cubicBezTo>
                    <a:pt x="59" y="144"/>
                    <a:pt x="81" y="162"/>
                    <a:pt x="106" y="171"/>
                  </a:cubicBezTo>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29" name="Freeform 194">
              <a:extLst>
                <a:ext uri="{FF2B5EF4-FFF2-40B4-BE49-F238E27FC236}">
                  <a16:creationId xmlns:a16="http://schemas.microsoft.com/office/drawing/2014/main" id="{F7C4C213-F55C-419D-855D-C0C9A1A46D11}"/>
                </a:ext>
              </a:extLst>
            </p:cNvPr>
            <p:cNvSpPr>
              <a:spLocks noEditPoints="1"/>
            </p:cNvSpPr>
            <p:nvPr/>
          </p:nvSpPr>
          <p:spPr bwMode="auto">
            <a:xfrm>
              <a:off x="21851938" y="23433088"/>
              <a:ext cx="122238" cy="182563"/>
            </a:xfrm>
            <a:custGeom>
              <a:avLst/>
              <a:gdLst>
                <a:gd name="T0" fmla="*/ 237 w 237"/>
                <a:gd name="T1" fmla="*/ 5 h 351"/>
                <a:gd name="T2" fmla="*/ 231 w 237"/>
                <a:gd name="T3" fmla="*/ 0 h 351"/>
                <a:gd name="T4" fmla="*/ 167 w 237"/>
                <a:gd name="T5" fmla="*/ 5 h 351"/>
                <a:gd name="T6" fmla="*/ 160 w 237"/>
                <a:gd name="T7" fmla="*/ 15 h 351"/>
                <a:gd name="T8" fmla="*/ 172 w 237"/>
                <a:gd name="T9" fmla="*/ 21 h 351"/>
                <a:gd name="T10" fmla="*/ 197 w 237"/>
                <a:gd name="T11" fmla="*/ 29 h 351"/>
                <a:gd name="T12" fmla="*/ 196 w 237"/>
                <a:gd name="T13" fmla="*/ 39 h 351"/>
                <a:gd name="T14" fmla="*/ 166 w 237"/>
                <a:gd name="T15" fmla="*/ 157 h 351"/>
                <a:gd name="T16" fmla="*/ 120 w 237"/>
                <a:gd name="T17" fmla="*/ 125 h 351"/>
                <a:gd name="T18" fmla="*/ 0 w 237"/>
                <a:gd name="T19" fmla="*/ 271 h 351"/>
                <a:gd name="T20" fmla="*/ 66 w 237"/>
                <a:gd name="T21" fmla="*/ 351 h 351"/>
                <a:gd name="T22" fmla="*/ 131 w 237"/>
                <a:gd name="T23" fmla="*/ 314 h 351"/>
                <a:gd name="T24" fmla="*/ 176 w 237"/>
                <a:gd name="T25" fmla="*/ 351 h 351"/>
                <a:gd name="T26" fmla="*/ 213 w 237"/>
                <a:gd name="T27" fmla="*/ 324 h 351"/>
                <a:gd name="T28" fmla="*/ 228 w 237"/>
                <a:gd name="T29" fmla="*/ 274 h 351"/>
                <a:gd name="T30" fmla="*/ 222 w 237"/>
                <a:gd name="T31" fmla="*/ 269 h 351"/>
                <a:gd name="T32" fmla="*/ 215 w 237"/>
                <a:gd name="T33" fmla="*/ 278 h 351"/>
                <a:gd name="T34" fmla="*/ 177 w 237"/>
                <a:gd name="T35" fmla="*/ 340 h 351"/>
                <a:gd name="T36" fmla="*/ 162 w 237"/>
                <a:gd name="T37" fmla="*/ 317 h 351"/>
                <a:gd name="T38" fmla="*/ 165 w 237"/>
                <a:gd name="T39" fmla="*/ 293 h 351"/>
                <a:gd name="T40" fmla="*/ 237 w 237"/>
                <a:gd name="T41" fmla="*/ 5 h 351"/>
                <a:gd name="T42" fmla="*/ 133 w 237"/>
                <a:gd name="T43" fmla="*/ 286 h 351"/>
                <a:gd name="T44" fmla="*/ 123 w 237"/>
                <a:gd name="T45" fmla="*/ 305 h 351"/>
                <a:gd name="T46" fmla="*/ 67 w 237"/>
                <a:gd name="T47" fmla="*/ 340 h 351"/>
                <a:gd name="T48" fmla="*/ 35 w 237"/>
                <a:gd name="T49" fmla="*/ 293 h 351"/>
                <a:gd name="T50" fmla="*/ 63 w 237"/>
                <a:gd name="T51" fmla="*/ 184 h 351"/>
                <a:gd name="T52" fmla="*/ 120 w 237"/>
                <a:gd name="T53" fmla="*/ 136 h 351"/>
                <a:gd name="T54" fmla="*/ 160 w 237"/>
                <a:gd name="T55" fmla="*/ 180 h 351"/>
                <a:gd name="T56" fmla="*/ 158 w 237"/>
                <a:gd name="T57" fmla="*/ 189 h 351"/>
                <a:gd name="T58" fmla="*/ 133 w 237"/>
                <a:gd name="T59" fmla="*/ 286 h 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37" h="351">
                  <a:moveTo>
                    <a:pt x="237" y="5"/>
                  </a:moveTo>
                  <a:cubicBezTo>
                    <a:pt x="237" y="5"/>
                    <a:pt x="237" y="0"/>
                    <a:pt x="231" y="0"/>
                  </a:cubicBezTo>
                  <a:cubicBezTo>
                    <a:pt x="223" y="0"/>
                    <a:pt x="176" y="4"/>
                    <a:pt x="167" y="5"/>
                  </a:cubicBezTo>
                  <a:cubicBezTo>
                    <a:pt x="163" y="6"/>
                    <a:pt x="160" y="8"/>
                    <a:pt x="160" y="15"/>
                  </a:cubicBezTo>
                  <a:cubicBezTo>
                    <a:pt x="160" y="21"/>
                    <a:pt x="165" y="21"/>
                    <a:pt x="172" y="21"/>
                  </a:cubicBezTo>
                  <a:cubicBezTo>
                    <a:pt x="196" y="21"/>
                    <a:pt x="197" y="24"/>
                    <a:pt x="197" y="29"/>
                  </a:cubicBezTo>
                  <a:lnTo>
                    <a:pt x="196" y="39"/>
                  </a:lnTo>
                  <a:lnTo>
                    <a:pt x="166" y="157"/>
                  </a:lnTo>
                  <a:cubicBezTo>
                    <a:pt x="157" y="139"/>
                    <a:pt x="142" y="125"/>
                    <a:pt x="120" y="125"/>
                  </a:cubicBezTo>
                  <a:cubicBezTo>
                    <a:pt x="62" y="125"/>
                    <a:pt x="0" y="199"/>
                    <a:pt x="0" y="271"/>
                  </a:cubicBezTo>
                  <a:cubicBezTo>
                    <a:pt x="0" y="318"/>
                    <a:pt x="27" y="351"/>
                    <a:pt x="66" y="351"/>
                  </a:cubicBezTo>
                  <a:cubicBezTo>
                    <a:pt x="76" y="351"/>
                    <a:pt x="101" y="349"/>
                    <a:pt x="131" y="314"/>
                  </a:cubicBezTo>
                  <a:cubicBezTo>
                    <a:pt x="135" y="335"/>
                    <a:pt x="152" y="351"/>
                    <a:pt x="176" y="351"/>
                  </a:cubicBezTo>
                  <a:cubicBezTo>
                    <a:pt x="194" y="351"/>
                    <a:pt x="205" y="340"/>
                    <a:pt x="213" y="324"/>
                  </a:cubicBezTo>
                  <a:cubicBezTo>
                    <a:pt x="222" y="306"/>
                    <a:pt x="228" y="275"/>
                    <a:pt x="228" y="274"/>
                  </a:cubicBezTo>
                  <a:cubicBezTo>
                    <a:pt x="228" y="269"/>
                    <a:pt x="224" y="269"/>
                    <a:pt x="222" y="269"/>
                  </a:cubicBezTo>
                  <a:cubicBezTo>
                    <a:pt x="217" y="269"/>
                    <a:pt x="217" y="271"/>
                    <a:pt x="215" y="278"/>
                  </a:cubicBezTo>
                  <a:cubicBezTo>
                    <a:pt x="207" y="311"/>
                    <a:pt x="198" y="340"/>
                    <a:pt x="177" y="340"/>
                  </a:cubicBezTo>
                  <a:cubicBezTo>
                    <a:pt x="164" y="340"/>
                    <a:pt x="162" y="327"/>
                    <a:pt x="162" y="317"/>
                  </a:cubicBezTo>
                  <a:cubicBezTo>
                    <a:pt x="162" y="305"/>
                    <a:pt x="163" y="302"/>
                    <a:pt x="165" y="293"/>
                  </a:cubicBezTo>
                  <a:lnTo>
                    <a:pt x="237" y="5"/>
                  </a:lnTo>
                  <a:close/>
                  <a:moveTo>
                    <a:pt x="133" y="286"/>
                  </a:moveTo>
                  <a:cubicBezTo>
                    <a:pt x="131" y="295"/>
                    <a:pt x="131" y="296"/>
                    <a:pt x="123" y="305"/>
                  </a:cubicBezTo>
                  <a:cubicBezTo>
                    <a:pt x="102" y="332"/>
                    <a:pt x="81" y="340"/>
                    <a:pt x="67" y="340"/>
                  </a:cubicBezTo>
                  <a:cubicBezTo>
                    <a:pt x="42" y="340"/>
                    <a:pt x="35" y="313"/>
                    <a:pt x="35" y="293"/>
                  </a:cubicBezTo>
                  <a:cubicBezTo>
                    <a:pt x="35" y="268"/>
                    <a:pt x="51" y="207"/>
                    <a:pt x="63" y="184"/>
                  </a:cubicBezTo>
                  <a:cubicBezTo>
                    <a:pt x="78" y="155"/>
                    <a:pt x="101" y="136"/>
                    <a:pt x="120" y="136"/>
                  </a:cubicBezTo>
                  <a:cubicBezTo>
                    <a:pt x="153" y="136"/>
                    <a:pt x="160" y="177"/>
                    <a:pt x="160" y="180"/>
                  </a:cubicBezTo>
                  <a:cubicBezTo>
                    <a:pt x="160" y="183"/>
                    <a:pt x="159" y="186"/>
                    <a:pt x="158" y="189"/>
                  </a:cubicBezTo>
                  <a:lnTo>
                    <a:pt x="133" y="286"/>
                  </a:lnTo>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30" name="Freeform 195">
              <a:extLst>
                <a:ext uri="{FF2B5EF4-FFF2-40B4-BE49-F238E27FC236}">
                  <a16:creationId xmlns:a16="http://schemas.microsoft.com/office/drawing/2014/main" id="{1DD27D0C-B2C3-4514-9FBA-87DD7D820A7B}"/>
                </a:ext>
              </a:extLst>
            </p:cNvPr>
            <p:cNvSpPr>
              <a:spLocks noEditPoints="1"/>
            </p:cNvSpPr>
            <p:nvPr/>
          </p:nvSpPr>
          <p:spPr bwMode="auto">
            <a:xfrm>
              <a:off x="21986875" y="23572788"/>
              <a:ext cx="76200" cy="80963"/>
            </a:xfrm>
            <a:custGeom>
              <a:avLst/>
              <a:gdLst>
                <a:gd name="T0" fmla="*/ 54 w 149"/>
                <a:gd name="T1" fmla="*/ 74 h 157"/>
                <a:gd name="T2" fmla="*/ 110 w 149"/>
                <a:gd name="T3" fmla="*/ 67 h 157"/>
                <a:gd name="T4" fmla="*/ 141 w 149"/>
                <a:gd name="T5" fmla="*/ 31 h 157"/>
                <a:gd name="T6" fmla="*/ 98 w 149"/>
                <a:gd name="T7" fmla="*/ 0 h 157"/>
                <a:gd name="T8" fmla="*/ 0 w 149"/>
                <a:gd name="T9" fmla="*/ 92 h 157"/>
                <a:gd name="T10" fmla="*/ 62 w 149"/>
                <a:gd name="T11" fmla="*/ 157 h 157"/>
                <a:gd name="T12" fmla="*/ 149 w 149"/>
                <a:gd name="T13" fmla="*/ 118 h 157"/>
                <a:gd name="T14" fmla="*/ 143 w 149"/>
                <a:gd name="T15" fmla="*/ 112 h 157"/>
                <a:gd name="T16" fmla="*/ 137 w 149"/>
                <a:gd name="T17" fmla="*/ 115 h 157"/>
                <a:gd name="T18" fmla="*/ 63 w 149"/>
                <a:gd name="T19" fmla="*/ 147 h 157"/>
                <a:gd name="T20" fmla="*/ 28 w 149"/>
                <a:gd name="T21" fmla="*/ 105 h 157"/>
                <a:gd name="T22" fmla="*/ 32 w 149"/>
                <a:gd name="T23" fmla="*/ 74 h 157"/>
                <a:gd name="T24" fmla="*/ 54 w 149"/>
                <a:gd name="T25" fmla="*/ 74 h 157"/>
                <a:gd name="T26" fmla="*/ 35 w 149"/>
                <a:gd name="T27" fmla="*/ 64 h 157"/>
                <a:gd name="T28" fmla="*/ 98 w 149"/>
                <a:gd name="T29" fmla="*/ 10 h 157"/>
                <a:gd name="T30" fmla="*/ 126 w 149"/>
                <a:gd name="T31" fmla="*/ 31 h 157"/>
                <a:gd name="T32" fmla="*/ 52 w 149"/>
                <a:gd name="T33" fmla="*/ 64 h 157"/>
                <a:gd name="T34" fmla="*/ 35 w 149"/>
                <a:gd name="T35" fmla="*/ 64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9" h="157">
                  <a:moveTo>
                    <a:pt x="54" y="74"/>
                  </a:moveTo>
                  <a:cubicBezTo>
                    <a:pt x="64" y="74"/>
                    <a:pt x="92" y="73"/>
                    <a:pt x="110" y="67"/>
                  </a:cubicBezTo>
                  <a:cubicBezTo>
                    <a:pt x="136" y="58"/>
                    <a:pt x="141" y="41"/>
                    <a:pt x="141" y="31"/>
                  </a:cubicBezTo>
                  <a:cubicBezTo>
                    <a:pt x="141" y="11"/>
                    <a:pt x="122" y="0"/>
                    <a:pt x="98" y="0"/>
                  </a:cubicBezTo>
                  <a:cubicBezTo>
                    <a:pt x="56" y="0"/>
                    <a:pt x="0" y="32"/>
                    <a:pt x="0" y="92"/>
                  </a:cubicBezTo>
                  <a:cubicBezTo>
                    <a:pt x="0" y="127"/>
                    <a:pt x="22" y="157"/>
                    <a:pt x="62" y="157"/>
                  </a:cubicBezTo>
                  <a:cubicBezTo>
                    <a:pt x="121" y="157"/>
                    <a:pt x="149" y="123"/>
                    <a:pt x="149" y="118"/>
                  </a:cubicBezTo>
                  <a:cubicBezTo>
                    <a:pt x="149" y="116"/>
                    <a:pt x="146" y="112"/>
                    <a:pt x="143" y="112"/>
                  </a:cubicBezTo>
                  <a:cubicBezTo>
                    <a:pt x="141" y="112"/>
                    <a:pt x="140" y="113"/>
                    <a:pt x="137" y="115"/>
                  </a:cubicBezTo>
                  <a:cubicBezTo>
                    <a:pt x="110" y="147"/>
                    <a:pt x="69" y="147"/>
                    <a:pt x="63" y="147"/>
                  </a:cubicBezTo>
                  <a:cubicBezTo>
                    <a:pt x="42" y="147"/>
                    <a:pt x="28" y="133"/>
                    <a:pt x="28" y="105"/>
                  </a:cubicBezTo>
                  <a:cubicBezTo>
                    <a:pt x="28" y="100"/>
                    <a:pt x="28" y="93"/>
                    <a:pt x="32" y="74"/>
                  </a:cubicBezTo>
                  <a:lnTo>
                    <a:pt x="54" y="74"/>
                  </a:lnTo>
                  <a:close/>
                  <a:moveTo>
                    <a:pt x="35" y="64"/>
                  </a:moveTo>
                  <a:cubicBezTo>
                    <a:pt x="49" y="14"/>
                    <a:pt x="88" y="10"/>
                    <a:pt x="98" y="10"/>
                  </a:cubicBezTo>
                  <a:cubicBezTo>
                    <a:pt x="113" y="10"/>
                    <a:pt x="126" y="17"/>
                    <a:pt x="126" y="31"/>
                  </a:cubicBezTo>
                  <a:cubicBezTo>
                    <a:pt x="126" y="64"/>
                    <a:pt x="67" y="64"/>
                    <a:pt x="52" y="64"/>
                  </a:cubicBezTo>
                  <a:lnTo>
                    <a:pt x="35" y="64"/>
                  </a:lnTo>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31" name="Freeform 196">
              <a:extLst>
                <a:ext uri="{FF2B5EF4-FFF2-40B4-BE49-F238E27FC236}">
                  <a16:creationId xmlns:a16="http://schemas.microsoft.com/office/drawing/2014/main" id="{EA811F64-F7FE-4429-B1F4-1666318DC26D}"/>
                </a:ext>
              </a:extLst>
            </p:cNvPr>
            <p:cNvSpPr>
              <a:spLocks/>
            </p:cNvSpPr>
            <p:nvPr/>
          </p:nvSpPr>
          <p:spPr bwMode="auto">
            <a:xfrm>
              <a:off x="22091650" y="23429913"/>
              <a:ext cx="136525" cy="188913"/>
            </a:xfrm>
            <a:custGeom>
              <a:avLst/>
              <a:gdLst>
                <a:gd name="T0" fmla="*/ 105 w 268"/>
                <a:gd name="T1" fmla="*/ 171 h 363"/>
                <a:gd name="T2" fmla="*/ 0 w 268"/>
                <a:gd name="T3" fmla="*/ 301 h 363"/>
                <a:gd name="T4" fmla="*/ 84 w 268"/>
                <a:gd name="T5" fmla="*/ 363 h 363"/>
                <a:gd name="T6" fmla="*/ 234 w 268"/>
                <a:gd name="T7" fmla="*/ 273 h 363"/>
                <a:gd name="T8" fmla="*/ 229 w 268"/>
                <a:gd name="T9" fmla="*/ 270 h 363"/>
                <a:gd name="T10" fmla="*/ 193 w 268"/>
                <a:gd name="T11" fmla="*/ 292 h 363"/>
                <a:gd name="T12" fmla="*/ 117 w 268"/>
                <a:gd name="T13" fmla="*/ 335 h 363"/>
                <a:gd name="T14" fmla="*/ 42 w 268"/>
                <a:gd name="T15" fmla="*/ 279 h 363"/>
                <a:gd name="T16" fmla="*/ 149 w 268"/>
                <a:gd name="T17" fmla="*/ 178 h 363"/>
                <a:gd name="T18" fmla="*/ 190 w 268"/>
                <a:gd name="T19" fmla="*/ 154 h 363"/>
                <a:gd name="T20" fmla="*/ 185 w 268"/>
                <a:gd name="T21" fmla="*/ 151 h 363"/>
                <a:gd name="T22" fmla="*/ 101 w 268"/>
                <a:gd name="T23" fmla="*/ 93 h 363"/>
                <a:gd name="T24" fmla="*/ 178 w 268"/>
                <a:gd name="T25" fmla="*/ 28 h 363"/>
                <a:gd name="T26" fmla="*/ 225 w 268"/>
                <a:gd name="T27" fmla="*/ 55 h 363"/>
                <a:gd name="T28" fmla="*/ 219 w 268"/>
                <a:gd name="T29" fmla="*/ 73 h 363"/>
                <a:gd name="T30" fmla="*/ 217 w 268"/>
                <a:gd name="T31" fmla="*/ 78 h 363"/>
                <a:gd name="T32" fmla="*/ 222 w 268"/>
                <a:gd name="T33" fmla="*/ 82 h 363"/>
                <a:gd name="T34" fmla="*/ 268 w 268"/>
                <a:gd name="T35" fmla="*/ 34 h 363"/>
                <a:gd name="T36" fmla="*/ 211 w 268"/>
                <a:gd name="T37" fmla="*/ 0 h 363"/>
                <a:gd name="T38" fmla="*/ 58 w 268"/>
                <a:gd name="T39" fmla="*/ 115 h 363"/>
                <a:gd name="T40" fmla="*/ 105 w 268"/>
                <a:gd name="T41" fmla="*/ 171 h 3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68" h="363">
                  <a:moveTo>
                    <a:pt x="105" y="171"/>
                  </a:moveTo>
                  <a:cubicBezTo>
                    <a:pt x="5" y="225"/>
                    <a:pt x="0" y="289"/>
                    <a:pt x="0" y="301"/>
                  </a:cubicBezTo>
                  <a:cubicBezTo>
                    <a:pt x="0" y="339"/>
                    <a:pt x="37" y="363"/>
                    <a:pt x="84" y="363"/>
                  </a:cubicBezTo>
                  <a:cubicBezTo>
                    <a:pt x="168" y="363"/>
                    <a:pt x="234" y="284"/>
                    <a:pt x="234" y="273"/>
                  </a:cubicBezTo>
                  <a:cubicBezTo>
                    <a:pt x="234" y="270"/>
                    <a:pt x="232" y="270"/>
                    <a:pt x="229" y="270"/>
                  </a:cubicBezTo>
                  <a:cubicBezTo>
                    <a:pt x="223" y="270"/>
                    <a:pt x="204" y="276"/>
                    <a:pt x="193" y="292"/>
                  </a:cubicBezTo>
                  <a:cubicBezTo>
                    <a:pt x="182" y="306"/>
                    <a:pt x="162" y="335"/>
                    <a:pt x="117" y="335"/>
                  </a:cubicBezTo>
                  <a:cubicBezTo>
                    <a:pt x="82" y="335"/>
                    <a:pt x="42" y="317"/>
                    <a:pt x="42" y="279"/>
                  </a:cubicBezTo>
                  <a:cubicBezTo>
                    <a:pt x="42" y="255"/>
                    <a:pt x="70" y="181"/>
                    <a:pt x="149" y="178"/>
                  </a:cubicBezTo>
                  <a:cubicBezTo>
                    <a:pt x="173" y="177"/>
                    <a:pt x="190" y="160"/>
                    <a:pt x="190" y="154"/>
                  </a:cubicBezTo>
                  <a:cubicBezTo>
                    <a:pt x="190" y="151"/>
                    <a:pt x="187" y="151"/>
                    <a:pt x="185" y="151"/>
                  </a:cubicBezTo>
                  <a:cubicBezTo>
                    <a:pt x="115" y="148"/>
                    <a:pt x="101" y="113"/>
                    <a:pt x="101" y="93"/>
                  </a:cubicBezTo>
                  <a:cubicBezTo>
                    <a:pt x="101" y="82"/>
                    <a:pt x="108" y="28"/>
                    <a:pt x="178" y="28"/>
                  </a:cubicBezTo>
                  <a:cubicBezTo>
                    <a:pt x="187" y="28"/>
                    <a:pt x="225" y="29"/>
                    <a:pt x="225" y="55"/>
                  </a:cubicBezTo>
                  <a:cubicBezTo>
                    <a:pt x="225" y="63"/>
                    <a:pt x="221" y="70"/>
                    <a:pt x="219" y="73"/>
                  </a:cubicBezTo>
                  <a:cubicBezTo>
                    <a:pt x="218" y="74"/>
                    <a:pt x="217" y="77"/>
                    <a:pt x="217" y="78"/>
                  </a:cubicBezTo>
                  <a:cubicBezTo>
                    <a:pt x="217" y="82"/>
                    <a:pt x="220" y="82"/>
                    <a:pt x="222" y="82"/>
                  </a:cubicBezTo>
                  <a:cubicBezTo>
                    <a:pt x="237" y="82"/>
                    <a:pt x="268" y="62"/>
                    <a:pt x="268" y="34"/>
                  </a:cubicBezTo>
                  <a:cubicBezTo>
                    <a:pt x="268" y="5"/>
                    <a:pt x="233" y="0"/>
                    <a:pt x="211" y="0"/>
                  </a:cubicBezTo>
                  <a:cubicBezTo>
                    <a:pt x="143" y="0"/>
                    <a:pt x="58" y="54"/>
                    <a:pt x="58" y="115"/>
                  </a:cubicBezTo>
                  <a:cubicBezTo>
                    <a:pt x="58" y="144"/>
                    <a:pt x="81" y="162"/>
                    <a:pt x="105" y="171"/>
                  </a:cubicBezTo>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33" name="Freeform 197 2">
              <a:extLst>
                <a:ext uri="{FF2B5EF4-FFF2-40B4-BE49-F238E27FC236}">
                  <a16:creationId xmlns:a16="http://schemas.microsoft.com/office/drawing/2014/main" id="{0046B6EF-09D9-4967-813E-74F40AB75756}"/>
                </a:ext>
              </a:extLst>
            </p:cNvPr>
            <p:cNvSpPr>
              <a:spLocks noEditPoints="1"/>
            </p:cNvSpPr>
            <p:nvPr/>
          </p:nvSpPr>
          <p:spPr bwMode="auto">
            <a:xfrm>
              <a:off x="22226588" y="23571200"/>
              <a:ext cx="76200" cy="82550"/>
            </a:xfrm>
            <a:custGeom>
              <a:avLst/>
              <a:gdLst>
                <a:gd name="T0" fmla="*/ 139 w 149"/>
                <a:gd name="T1" fmla="*/ 76 h 159"/>
                <a:gd name="T2" fmla="*/ 149 w 149"/>
                <a:gd name="T3" fmla="*/ 68 h 159"/>
                <a:gd name="T4" fmla="*/ 80 w 149"/>
                <a:gd name="T5" fmla="*/ 0 h 159"/>
                <a:gd name="T6" fmla="*/ 0 w 149"/>
                <a:gd name="T7" fmla="*/ 79 h 159"/>
                <a:gd name="T8" fmla="*/ 85 w 149"/>
                <a:gd name="T9" fmla="*/ 159 h 159"/>
                <a:gd name="T10" fmla="*/ 149 w 149"/>
                <a:gd name="T11" fmla="*/ 114 h 159"/>
                <a:gd name="T12" fmla="*/ 143 w 149"/>
                <a:gd name="T13" fmla="*/ 109 h 159"/>
                <a:gd name="T14" fmla="*/ 137 w 149"/>
                <a:gd name="T15" fmla="*/ 115 h 159"/>
                <a:gd name="T16" fmla="*/ 87 w 149"/>
                <a:gd name="T17" fmla="*/ 148 h 159"/>
                <a:gd name="T18" fmla="*/ 45 w 149"/>
                <a:gd name="T19" fmla="*/ 127 h 159"/>
                <a:gd name="T20" fmla="*/ 31 w 149"/>
                <a:gd name="T21" fmla="*/ 76 h 159"/>
                <a:gd name="T22" fmla="*/ 139 w 149"/>
                <a:gd name="T23" fmla="*/ 76 h 159"/>
                <a:gd name="T24" fmla="*/ 32 w 149"/>
                <a:gd name="T25" fmla="*/ 67 h 159"/>
                <a:gd name="T26" fmla="*/ 80 w 149"/>
                <a:gd name="T27" fmla="*/ 10 h 159"/>
                <a:gd name="T28" fmla="*/ 125 w 149"/>
                <a:gd name="T29" fmla="*/ 67 h 159"/>
                <a:gd name="T30" fmla="*/ 32 w 149"/>
                <a:gd name="T31" fmla="*/ 67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49" h="159">
                  <a:moveTo>
                    <a:pt x="139" y="76"/>
                  </a:moveTo>
                  <a:cubicBezTo>
                    <a:pt x="147" y="76"/>
                    <a:pt x="149" y="76"/>
                    <a:pt x="149" y="68"/>
                  </a:cubicBezTo>
                  <a:cubicBezTo>
                    <a:pt x="149" y="38"/>
                    <a:pt x="132" y="0"/>
                    <a:pt x="80" y="0"/>
                  </a:cubicBezTo>
                  <a:cubicBezTo>
                    <a:pt x="35" y="0"/>
                    <a:pt x="0" y="36"/>
                    <a:pt x="0" y="79"/>
                  </a:cubicBezTo>
                  <a:cubicBezTo>
                    <a:pt x="0" y="124"/>
                    <a:pt x="38" y="159"/>
                    <a:pt x="85" y="159"/>
                  </a:cubicBezTo>
                  <a:cubicBezTo>
                    <a:pt x="132" y="159"/>
                    <a:pt x="149" y="121"/>
                    <a:pt x="149" y="114"/>
                  </a:cubicBezTo>
                  <a:cubicBezTo>
                    <a:pt x="149" y="112"/>
                    <a:pt x="149" y="109"/>
                    <a:pt x="143" y="109"/>
                  </a:cubicBezTo>
                  <a:cubicBezTo>
                    <a:pt x="139" y="109"/>
                    <a:pt x="138" y="111"/>
                    <a:pt x="137" y="115"/>
                  </a:cubicBezTo>
                  <a:cubicBezTo>
                    <a:pt x="126" y="143"/>
                    <a:pt x="100" y="148"/>
                    <a:pt x="87" y="148"/>
                  </a:cubicBezTo>
                  <a:cubicBezTo>
                    <a:pt x="71" y="148"/>
                    <a:pt x="55" y="141"/>
                    <a:pt x="45" y="127"/>
                  </a:cubicBezTo>
                  <a:cubicBezTo>
                    <a:pt x="32" y="111"/>
                    <a:pt x="31" y="90"/>
                    <a:pt x="31" y="76"/>
                  </a:cubicBezTo>
                  <a:lnTo>
                    <a:pt x="139" y="76"/>
                  </a:lnTo>
                  <a:close/>
                  <a:moveTo>
                    <a:pt x="32" y="67"/>
                  </a:moveTo>
                  <a:cubicBezTo>
                    <a:pt x="36" y="18"/>
                    <a:pt x="67" y="10"/>
                    <a:pt x="80" y="10"/>
                  </a:cubicBezTo>
                  <a:cubicBezTo>
                    <a:pt x="123" y="10"/>
                    <a:pt x="124" y="58"/>
                    <a:pt x="125" y="67"/>
                  </a:cubicBezTo>
                  <a:lnTo>
                    <a:pt x="32" y="67"/>
                  </a:lnTo>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35" name="Freeform 198 2">
              <a:extLst>
                <a:ext uri="{FF2B5EF4-FFF2-40B4-BE49-F238E27FC236}">
                  <a16:creationId xmlns:a16="http://schemas.microsoft.com/office/drawing/2014/main" id="{125ACA7D-6419-40E4-864F-17C6DDD4AE75}"/>
                </a:ext>
              </a:extLst>
            </p:cNvPr>
            <p:cNvSpPr>
              <a:spLocks noEditPoints="1"/>
            </p:cNvSpPr>
            <p:nvPr/>
          </p:nvSpPr>
          <p:spPr bwMode="auto">
            <a:xfrm>
              <a:off x="22315488" y="23523575"/>
              <a:ext cx="120650" cy="128588"/>
            </a:xfrm>
            <a:custGeom>
              <a:avLst/>
              <a:gdLst>
                <a:gd name="T0" fmla="*/ 169 w 236"/>
                <a:gd name="T1" fmla="*/ 108 h 246"/>
                <a:gd name="T2" fmla="*/ 213 w 236"/>
                <a:gd name="T3" fmla="*/ 108 h 246"/>
                <a:gd name="T4" fmla="*/ 213 w 236"/>
                <a:gd name="T5" fmla="*/ 95 h 246"/>
                <a:gd name="T6" fmla="*/ 168 w 236"/>
                <a:gd name="T7" fmla="*/ 95 h 246"/>
                <a:gd name="T8" fmla="*/ 168 w 236"/>
                <a:gd name="T9" fmla="*/ 56 h 246"/>
                <a:gd name="T10" fmla="*/ 202 w 236"/>
                <a:gd name="T11" fmla="*/ 10 h 246"/>
                <a:gd name="T12" fmla="*/ 212 w 236"/>
                <a:gd name="T13" fmla="*/ 12 h 246"/>
                <a:gd name="T14" fmla="*/ 204 w 236"/>
                <a:gd name="T15" fmla="*/ 26 h 246"/>
                <a:gd name="T16" fmla="*/ 220 w 236"/>
                <a:gd name="T17" fmla="*/ 42 h 246"/>
                <a:gd name="T18" fmla="*/ 236 w 236"/>
                <a:gd name="T19" fmla="*/ 26 h 246"/>
                <a:gd name="T20" fmla="*/ 202 w 236"/>
                <a:gd name="T21" fmla="*/ 0 h 246"/>
                <a:gd name="T22" fmla="*/ 162 w 236"/>
                <a:gd name="T23" fmla="*/ 15 h 246"/>
                <a:gd name="T24" fmla="*/ 116 w 236"/>
                <a:gd name="T25" fmla="*/ 0 h 246"/>
                <a:gd name="T26" fmla="*/ 30 w 236"/>
                <a:gd name="T27" fmla="*/ 57 h 246"/>
                <a:gd name="T28" fmla="*/ 30 w 236"/>
                <a:gd name="T29" fmla="*/ 95 h 246"/>
                <a:gd name="T30" fmla="*/ 0 w 236"/>
                <a:gd name="T31" fmla="*/ 95 h 246"/>
                <a:gd name="T32" fmla="*/ 0 w 236"/>
                <a:gd name="T33" fmla="*/ 108 h 246"/>
                <a:gd name="T34" fmla="*/ 30 w 236"/>
                <a:gd name="T35" fmla="*/ 108 h 246"/>
                <a:gd name="T36" fmla="*/ 30 w 236"/>
                <a:gd name="T37" fmla="*/ 218 h 246"/>
                <a:gd name="T38" fmla="*/ 4 w 236"/>
                <a:gd name="T39" fmla="*/ 233 h 246"/>
                <a:gd name="T40" fmla="*/ 4 w 236"/>
                <a:gd name="T41" fmla="*/ 246 h 246"/>
                <a:gd name="T42" fmla="*/ 43 w 236"/>
                <a:gd name="T43" fmla="*/ 244 h 246"/>
                <a:gd name="T44" fmla="*/ 83 w 236"/>
                <a:gd name="T45" fmla="*/ 246 h 246"/>
                <a:gd name="T46" fmla="*/ 83 w 236"/>
                <a:gd name="T47" fmla="*/ 233 h 246"/>
                <a:gd name="T48" fmla="*/ 57 w 236"/>
                <a:gd name="T49" fmla="*/ 218 h 246"/>
                <a:gd name="T50" fmla="*/ 57 w 236"/>
                <a:gd name="T51" fmla="*/ 108 h 246"/>
                <a:gd name="T52" fmla="*/ 143 w 236"/>
                <a:gd name="T53" fmla="*/ 108 h 246"/>
                <a:gd name="T54" fmla="*/ 143 w 236"/>
                <a:gd name="T55" fmla="*/ 218 h 246"/>
                <a:gd name="T56" fmla="*/ 117 w 236"/>
                <a:gd name="T57" fmla="*/ 233 h 246"/>
                <a:gd name="T58" fmla="*/ 117 w 236"/>
                <a:gd name="T59" fmla="*/ 246 h 246"/>
                <a:gd name="T60" fmla="*/ 157 w 236"/>
                <a:gd name="T61" fmla="*/ 244 h 246"/>
                <a:gd name="T62" fmla="*/ 202 w 236"/>
                <a:gd name="T63" fmla="*/ 246 h 246"/>
                <a:gd name="T64" fmla="*/ 202 w 236"/>
                <a:gd name="T65" fmla="*/ 233 h 246"/>
                <a:gd name="T66" fmla="*/ 195 w 236"/>
                <a:gd name="T67" fmla="*/ 233 h 246"/>
                <a:gd name="T68" fmla="*/ 169 w 236"/>
                <a:gd name="T69" fmla="*/ 217 h 246"/>
                <a:gd name="T70" fmla="*/ 169 w 236"/>
                <a:gd name="T71" fmla="*/ 108 h 246"/>
                <a:gd name="T72" fmla="*/ 55 w 236"/>
                <a:gd name="T73" fmla="*/ 95 h 246"/>
                <a:gd name="T74" fmla="*/ 55 w 236"/>
                <a:gd name="T75" fmla="*/ 57 h 246"/>
                <a:gd name="T76" fmla="*/ 115 w 236"/>
                <a:gd name="T77" fmla="*/ 10 h 246"/>
                <a:gd name="T78" fmla="*/ 145 w 236"/>
                <a:gd name="T79" fmla="*/ 15 h 246"/>
                <a:gd name="T80" fmla="*/ 135 w 236"/>
                <a:gd name="T81" fmla="*/ 30 h 246"/>
                <a:gd name="T82" fmla="*/ 144 w 236"/>
                <a:gd name="T83" fmla="*/ 45 h 246"/>
                <a:gd name="T84" fmla="*/ 143 w 236"/>
                <a:gd name="T85" fmla="*/ 56 h 246"/>
                <a:gd name="T86" fmla="*/ 143 w 236"/>
                <a:gd name="T87" fmla="*/ 95 h 246"/>
                <a:gd name="T88" fmla="*/ 55 w 236"/>
                <a:gd name="T89" fmla="*/ 95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36" h="246">
                  <a:moveTo>
                    <a:pt x="169" y="108"/>
                  </a:moveTo>
                  <a:lnTo>
                    <a:pt x="213" y="108"/>
                  </a:lnTo>
                  <a:lnTo>
                    <a:pt x="213" y="95"/>
                  </a:lnTo>
                  <a:lnTo>
                    <a:pt x="168" y="95"/>
                  </a:lnTo>
                  <a:lnTo>
                    <a:pt x="168" y="56"/>
                  </a:lnTo>
                  <a:cubicBezTo>
                    <a:pt x="168" y="25"/>
                    <a:pt x="186" y="10"/>
                    <a:pt x="202" y="10"/>
                  </a:cubicBezTo>
                  <a:cubicBezTo>
                    <a:pt x="205" y="10"/>
                    <a:pt x="209" y="11"/>
                    <a:pt x="212" y="12"/>
                  </a:cubicBezTo>
                  <a:cubicBezTo>
                    <a:pt x="207" y="14"/>
                    <a:pt x="204" y="20"/>
                    <a:pt x="204" y="26"/>
                  </a:cubicBezTo>
                  <a:cubicBezTo>
                    <a:pt x="204" y="35"/>
                    <a:pt x="211" y="42"/>
                    <a:pt x="220" y="42"/>
                  </a:cubicBezTo>
                  <a:cubicBezTo>
                    <a:pt x="230" y="42"/>
                    <a:pt x="236" y="35"/>
                    <a:pt x="236" y="26"/>
                  </a:cubicBezTo>
                  <a:cubicBezTo>
                    <a:pt x="236" y="11"/>
                    <a:pt x="221" y="0"/>
                    <a:pt x="202" y="0"/>
                  </a:cubicBezTo>
                  <a:cubicBezTo>
                    <a:pt x="190" y="0"/>
                    <a:pt x="174" y="4"/>
                    <a:pt x="162" y="15"/>
                  </a:cubicBezTo>
                  <a:cubicBezTo>
                    <a:pt x="150" y="2"/>
                    <a:pt x="130" y="0"/>
                    <a:pt x="116" y="0"/>
                  </a:cubicBezTo>
                  <a:cubicBezTo>
                    <a:pt x="78" y="0"/>
                    <a:pt x="30" y="18"/>
                    <a:pt x="30" y="57"/>
                  </a:cubicBezTo>
                  <a:lnTo>
                    <a:pt x="30" y="95"/>
                  </a:lnTo>
                  <a:lnTo>
                    <a:pt x="0" y="95"/>
                  </a:lnTo>
                  <a:lnTo>
                    <a:pt x="0" y="108"/>
                  </a:lnTo>
                  <a:lnTo>
                    <a:pt x="30" y="108"/>
                  </a:lnTo>
                  <a:lnTo>
                    <a:pt x="30" y="218"/>
                  </a:lnTo>
                  <a:cubicBezTo>
                    <a:pt x="30" y="233"/>
                    <a:pt x="27" y="233"/>
                    <a:pt x="4" y="233"/>
                  </a:cubicBezTo>
                  <a:lnTo>
                    <a:pt x="4" y="246"/>
                  </a:lnTo>
                  <a:cubicBezTo>
                    <a:pt x="5" y="246"/>
                    <a:pt x="29" y="244"/>
                    <a:pt x="43" y="244"/>
                  </a:cubicBezTo>
                  <a:cubicBezTo>
                    <a:pt x="57" y="244"/>
                    <a:pt x="69" y="245"/>
                    <a:pt x="83" y="246"/>
                  </a:cubicBezTo>
                  <a:lnTo>
                    <a:pt x="83" y="233"/>
                  </a:lnTo>
                  <a:cubicBezTo>
                    <a:pt x="60" y="233"/>
                    <a:pt x="57" y="233"/>
                    <a:pt x="57" y="218"/>
                  </a:cubicBezTo>
                  <a:lnTo>
                    <a:pt x="57" y="108"/>
                  </a:lnTo>
                  <a:lnTo>
                    <a:pt x="143" y="108"/>
                  </a:lnTo>
                  <a:lnTo>
                    <a:pt x="143" y="218"/>
                  </a:lnTo>
                  <a:cubicBezTo>
                    <a:pt x="143" y="233"/>
                    <a:pt x="140" y="233"/>
                    <a:pt x="117" y="233"/>
                  </a:cubicBezTo>
                  <a:lnTo>
                    <a:pt x="117" y="246"/>
                  </a:lnTo>
                  <a:cubicBezTo>
                    <a:pt x="119" y="246"/>
                    <a:pt x="142" y="244"/>
                    <a:pt x="157" y="244"/>
                  </a:cubicBezTo>
                  <a:cubicBezTo>
                    <a:pt x="172" y="244"/>
                    <a:pt x="187" y="245"/>
                    <a:pt x="202" y="246"/>
                  </a:cubicBezTo>
                  <a:lnTo>
                    <a:pt x="202" y="233"/>
                  </a:lnTo>
                  <a:lnTo>
                    <a:pt x="195" y="233"/>
                  </a:lnTo>
                  <a:cubicBezTo>
                    <a:pt x="169" y="233"/>
                    <a:pt x="169" y="229"/>
                    <a:pt x="169" y="217"/>
                  </a:cubicBezTo>
                  <a:lnTo>
                    <a:pt x="169" y="108"/>
                  </a:lnTo>
                  <a:close/>
                  <a:moveTo>
                    <a:pt x="55" y="95"/>
                  </a:moveTo>
                  <a:lnTo>
                    <a:pt x="55" y="57"/>
                  </a:lnTo>
                  <a:cubicBezTo>
                    <a:pt x="55" y="23"/>
                    <a:pt x="89" y="10"/>
                    <a:pt x="115" y="10"/>
                  </a:cubicBezTo>
                  <a:cubicBezTo>
                    <a:pt x="118" y="10"/>
                    <a:pt x="133" y="10"/>
                    <a:pt x="145" y="15"/>
                  </a:cubicBezTo>
                  <a:cubicBezTo>
                    <a:pt x="141" y="17"/>
                    <a:pt x="135" y="21"/>
                    <a:pt x="135" y="30"/>
                  </a:cubicBezTo>
                  <a:cubicBezTo>
                    <a:pt x="135" y="35"/>
                    <a:pt x="137" y="41"/>
                    <a:pt x="144" y="45"/>
                  </a:cubicBezTo>
                  <a:cubicBezTo>
                    <a:pt x="143" y="48"/>
                    <a:pt x="143" y="53"/>
                    <a:pt x="143" y="56"/>
                  </a:cubicBezTo>
                  <a:lnTo>
                    <a:pt x="143" y="95"/>
                  </a:lnTo>
                  <a:lnTo>
                    <a:pt x="55" y="95"/>
                  </a:lnTo>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81" name="Freeform 199">
              <a:extLst>
                <a:ext uri="{FF2B5EF4-FFF2-40B4-BE49-F238E27FC236}">
                  <a16:creationId xmlns:a16="http://schemas.microsoft.com/office/drawing/2014/main" id="{9D5F0CC2-8A0C-4B08-B5C6-8B05F53FFE9F}"/>
                </a:ext>
              </a:extLst>
            </p:cNvPr>
            <p:cNvSpPr>
              <a:spLocks/>
            </p:cNvSpPr>
            <p:nvPr/>
          </p:nvSpPr>
          <p:spPr bwMode="auto">
            <a:xfrm>
              <a:off x="22472650" y="23417213"/>
              <a:ext cx="58738" cy="261938"/>
            </a:xfrm>
            <a:custGeom>
              <a:avLst/>
              <a:gdLst>
                <a:gd name="T0" fmla="*/ 115 w 115"/>
                <a:gd name="T1" fmla="*/ 249 h 499"/>
                <a:gd name="T2" fmla="*/ 82 w 115"/>
                <a:gd name="T3" fmla="*/ 93 h 499"/>
                <a:gd name="T4" fmla="*/ 5 w 115"/>
                <a:gd name="T5" fmla="*/ 0 h 499"/>
                <a:gd name="T6" fmla="*/ 0 w 115"/>
                <a:gd name="T7" fmla="*/ 5 h 499"/>
                <a:gd name="T8" fmla="*/ 9 w 115"/>
                <a:gd name="T9" fmla="*/ 16 h 499"/>
                <a:gd name="T10" fmla="*/ 86 w 115"/>
                <a:gd name="T11" fmla="*/ 249 h 499"/>
                <a:gd name="T12" fmla="*/ 6 w 115"/>
                <a:gd name="T13" fmla="*/ 485 h 499"/>
                <a:gd name="T14" fmla="*/ 0 w 115"/>
                <a:gd name="T15" fmla="*/ 494 h 499"/>
                <a:gd name="T16" fmla="*/ 5 w 115"/>
                <a:gd name="T17" fmla="*/ 499 h 499"/>
                <a:gd name="T18" fmla="*/ 84 w 115"/>
                <a:gd name="T19" fmla="*/ 401 h 499"/>
                <a:gd name="T20" fmla="*/ 115 w 115"/>
                <a:gd name="T21" fmla="*/ 249 h 4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5" h="499">
                  <a:moveTo>
                    <a:pt x="115" y="249"/>
                  </a:moveTo>
                  <a:cubicBezTo>
                    <a:pt x="115" y="210"/>
                    <a:pt x="110" y="150"/>
                    <a:pt x="82" y="93"/>
                  </a:cubicBezTo>
                  <a:cubicBezTo>
                    <a:pt x="53" y="32"/>
                    <a:pt x="10" y="0"/>
                    <a:pt x="5" y="0"/>
                  </a:cubicBezTo>
                  <a:cubicBezTo>
                    <a:pt x="2" y="0"/>
                    <a:pt x="0" y="2"/>
                    <a:pt x="0" y="5"/>
                  </a:cubicBezTo>
                  <a:cubicBezTo>
                    <a:pt x="0" y="6"/>
                    <a:pt x="0" y="7"/>
                    <a:pt x="9" y="16"/>
                  </a:cubicBezTo>
                  <a:cubicBezTo>
                    <a:pt x="58" y="66"/>
                    <a:pt x="86" y="145"/>
                    <a:pt x="86" y="249"/>
                  </a:cubicBezTo>
                  <a:cubicBezTo>
                    <a:pt x="86" y="334"/>
                    <a:pt x="68" y="422"/>
                    <a:pt x="6" y="485"/>
                  </a:cubicBezTo>
                  <a:cubicBezTo>
                    <a:pt x="0" y="491"/>
                    <a:pt x="0" y="492"/>
                    <a:pt x="0" y="494"/>
                  </a:cubicBezTo>
                  <a:cubicBezTo>
                    <a:pt x="0" y="497"/>
                    <a:pt x="2" y="499"/>
                    <a:pt x="5" y="499"/>
                  </a:cubicBezTo>
                  <a:cubicBezTo>
                    <a:pt x="10" y="499"/>
                    <a:pt x="54" y="465"/>
                    <a:pt x="84" y="401"/>
                  </a:cubicBezTo>
                  <a:cubicBezTo>
                    <a:pt x="109" y="346"/>
                    <a:pt x="115" y="291"/>
                    <a:pt x="115" y="249"/>
                  </a:cubicBezTo>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517" name="TextBox 516"/>
          <p:cNvSpPr txBox="1"/>
          <p:nvPr/>
        </p:nvSpPr>
        <p:spPr>
          <a:xfrm>
            <a:off x="429842" y="4229930"/>
            <a:ext cx="4970007" cy="677108"/>
          </a:xfrm>
          <a:prstGeom prst="rect">
            <a:avLst/>
          </a:prstGeom>
          <a:noFill/>
        </p:spPr>
        <p:txBody>
          <a:bodyPr wrap="square" rtlCol="0">
            <a:spAutoFit/>
          </a:bodyPr>
          <a:lstStyle/>
          <a:p>
            <a:r>
              <a:rPr lang="en-GB" sz="3800" b="1" u="sng" dirty="0">
                <a:latin typeface="Adobe Kaiti Std R" panose="02020400000000000000" pitchFamily="18" charset="-128"/>
                <a:ea typeface="Adobe Kaiti Std R" panose="02020400000000000000" pitchFamily="18" charset="-128"/>
                <a:cs typeface="Arial" panose="020B0604020202020204" pitchFamily="34" charset="0"/>
              </a:rPr>
              <a:t>Motivation &amp; Theory</a:t>
            </a:r>
          </a:p>
        </p:txBody>
      </p:sp>
      <p:sp>
        <p:nvSpPr>
          <p:cNvPr id="518" name="Rectangle 517"/>
          <p:cNvSpPr/>
          <p:nvPr/>
        </p:nvSpPr>
        <p:spPr>
          <a:xfrm>
            <a:off x="7405314" y="5039387"/>
            <a:ext cx="5609381" cy="1446550"/>
          </a:xfrm>
          <a:prstGeom prst="rect">
            <a:avLst/>
          </a:prstGeom>
        </p:spPr>
        <p:txBody>
          <a:bodyPr wrap="square">
            <a:spAutoFit/>
          </a:bodyPr>
          <a:lstStyle/>
          <a:p>
            <a:pPr lvl="0"/>
            <a:r>
              <a:rPr lang="en-US" sz="2200" dirty="0">
                <a:solidFill>
                  <a:prstClr val="black"/>
                </a:solidFill>
                <a:latin typeface="Adobe Kaiti Std R" panose="02020400000000000000" pitchFamily="18" charset="-128"/>
                <a:ea typeface="Adobe Kaiti Std R" panose="02020400000000000000" pitchFamily="18" charset="-128"/>
              </a:rPr>
              <a:t>Permanent EDMs violate </a:t>
            </a:r>
            <a:r>
              <a:rPr lang="en-US" sz="2200" i="1" dirty="0">
                <a:solidFill>
                  <a:prstClr val="black"/>
                </a:solidFill>
                <a:latin typeface="Adobe Kaiti Std R" panose="02020400000000000000" pitchFamily="18" charset="-128"/>
                <a:ea typeface="Adobe Kaiti Std R" panose="02020400000000000000" pitchFamily="18" charset="-128"/>
              </a:rPr>
              <a:t>T</a:t>
            </a:r>
            <a:r>
              <a:rPr lang="en-US" sz="2200" dirty="0">
                <a:solidFill>
                  <a:prstClr val="black"/>
                </a:solidFill>
                <a:latin typeface="Adobe Kaiti Std R" panose="02020400000000000000" pitchFamily="18" charset="-128"/>
                <a:ea typeface="Adobe Kaiti Std R" panose="02020400000000000000" pitchFamily="18" charset="-128"/>
              </a:rPr>
              <a:t>-symmetry.</a:t>
            </a:r>
          </a:p>
          <a:p>
            <a:pPr lvl="0"/>
            <a:r>
              <a:rPr lang="en-US" sz="2200" dirty="0">
                <a:solidFill>
                  <a:prstClr val="black"/>
                </a:solidFill>
                <a:latin typeface="Adobe Kaiti Std R" panose="02020400000000000000" pitchFamily="18" charset="-128"/>
                <a:ea typeface="Adobe Kaiti Std R" panose="02020400000000000000" pitchFamily="18" charset="-128"/>
              </a:rPr>
              <a:t>Many theories beyond the Standard Model predict </a:t>
            </a:r>
            <a:r>
              <a:rPr lang="en-US" sz="2200" i="1" dirty="0">
                <a:solidFill>
                  <a:prstClr val="black"/>
                </a:solidFill>
                <a:latin typeface="Adobe Kaiti Std R" panose="02020400000000000000" pitchFamily="18" charset="-128"/>
                <a:ea typeface="Adobe Kaiti Std R" panose="02020400000000000000" pitchFamily="18" charset="-128"/>
              </a:rPr>
              <a:t>T  </a:t>
            </a:r>
            <a:r>
              <a:rPr lang="en-US" sz="2200" dirty="0">
                <a:solidFill>
                  <a:prstClr val="black"/>
                </a:solidFill>
                <a:latin typeface="Adobe Kaiti Std R" panose="02020400000000000000" pitchFamily="18" charset="-128"/>
                <a:ea typeface="Adobe Kaiti Std R" panose="02020400000000000000" pitchFamily="18" charset="-128"/>
              </a:rPr>
              <a:t>violation and EDMs at current experimental precision.</a:t>
            </a:r>
          </a:p>
        </p:txBody>
      </p:sp>
      <p:grpSp>
        <p:nvGrpSpPr>
          <p:cNvPr id="519" name="Group 518"/>
          <p:cNvGrpSpPr/>
          <p:nvPr/>
        </p:nvGrpSpPr>
        <p:grpSpPr>
          <a:xfrm>
            <a:off x="1006690" y="12031312"/>
            <a:ext cx="4547201" cy="3347961"/>
            <a:chOff x="5644293" y="5971648"/>
            <a:chExt cx="4689936" cy="3226679"/>
          </a:xfrm>
        </p:grpSpPr>
        <p:pic>
          <p:nvPicPr>
            <p:cNvPr id="520" name="Picture 519"/>
            <p:cNvPicPr>
              <a:picLocks noChangeAspect="1"/>
            </p:cNvPicPr>
            <p:nvPr/>
          </p:nvPicPr>
          <p:blipFill>
            <a:blip r:embed="rId262" cstate="print">
              <a:extLst>
                <a:ext uri="{28A0092B-C50C-407E-A947-70E740481C1C}">
                  <a14:useLocalDpi xmlns:a14="http://schemas.microsoft.com/office/drawing/2010/main" val="0"/>
                </a:ext>
              </a:extLst>
            </a:blip>
            <a:stretch>
              <a:fillRect/>
            </a:stretch>
          </p:blipFill>
          <p:spPr>
            <a:xfrm>
              <a:off x="5644293" y="5971648"/>
              <a:ext cx="4689936" cy="2280697"/>
            </a:xfrm>
            <a:prstGeom prst="rect">
              <a:avLst/>
            </a:prstGeom>
          </p:spPr>
        </p:pic>
        <mc:AlternateContent xmlns:mc="http://schemas.openxmlformats.org/markup-compatibility/2006" xmlns:a14="http://schemas.microsoft.com/office/drawing/2010/main">
          <mc:Choice Requires="a14">
            <p:sp>
              <p:nvSpPr>
                <p:cNvPr id="347" name="TextBox 346"/>
                <p:cNvSpPr txBox="1"/>
                <p:nvPr/>
              </p:nvSpPr>
              <p:spPr>
                <a:xfrm>
                  <a:off x="6171801" y="8185677"/>
                  <a:ext cx="3343818" cy="1012650"/>
                </a:xfrm>
                <a:prstGeom prst="rect">
                  <a:avLst/>
                </a:prstGeom>
                <a:noFill/>
              </p:spPr>
              <p:txBody>
                <a:bodyPr wrap="square" rtlCol="0">
                  <a:spAutoFit/>
                </a:bodyPr>
                <a:lstStyle/>
                <a:p>
                  <a:pPr>
                    <a:spcBef>
                      <a:spcPts val="600"/>
                    </a:spcBef>
                  </a:pPr>
                  <a14:m>
                    <m:oMathPara xmlns:m="http://schemas.openxmlformats.org/officeDocument/2006/math">
                      <m:oMathParaPr>
                        <m:jc m:val="centerGroup"/>
                      </m:oMathParaPr>
                      <m:oMath xmlns:m="http://schemas.openxmlformats.org/officeDocument/2006/math">
                        <m:r>
                          <a:rPr lang="en-US" sz="2600" b="0" i="1" smtClean="0">
                            <a:latin typeface="Cambria Math" panose="02040503050406030204" pitchFamily="18" charset="0"/>
                            <a:ea typeface="Adobe Kaiti Std R" panose="02020400000000000000" pitchFamily="18" charset="-128"/>
                          </a:rPr>
                          <m:t>𝛿</m:t>
                        </m:r>
                        <m:sSub>
                          <m:sSubPr>
                            <m:ctrlPr>
                              <a:rPr lang="en-US" sz="2600" b="0" i="1" smtClean="0">
                                <a:latin typeface="Cambria Math" panose="02040503050406030204" pitchFamily="18" charset="0"/>
                                <a:ea typeface="Adobe Kaiti Std R" panose="02020400000000000000" pitchFamily="18" charset="-128"/>
                              </a:rPr>
                            </m:ctrlPr>
                          </m:sSubPr>
                          <m:e>
                            <m:r>
                              <a:rPr lang="en-US" sz="2600" b="0" i="1" smtClean="0">
                                <a:latin typeface="Cambria Math" panose="02040503050406030204" pitchFamily="18" charset="0"/>
                                <a:ea typeface="Adobe Kaiti Std R" panose="02020400000000000000" pitchFamily="18" charset="-128"/>
                              </a:rPr>
                              <m:t>𝑑</m:t>
                            </m:r>
                          </m:e>
                          <m:sub>
                            <m:r>
                              <a:rPr lang="en-US" sz="2600" b="0" i="1" smtClean="0">
                                <a:latin typeface="Cambria Math" panose="02040503050406030204" pitchFamily="18" charset="0"/>
                                <a:ea typeface="Adobe Kaiti Std R" panose="02020400000000000000" pitchFamily="18" charset="-128"/>
                              </a:rPr>
                              <m:t>𝑒</m:t>
                            </m:r>
                          </m:sub>
                        </m:sSub>
                        <m:r>
                          <a:rPr lang="en-US" sz="2600" b="0" i="1" smtClean="0">
                            <a:latin typeface="Cambria Math" panose="02040503050406030204" pitchFamily="18" charset="0"/>
                            <a:ea typeface="Adobe Kaiti Std R" panose="02020400000000000000" pitchFamily="18" charset="-128"/>
                          </a:rPr>
                          <m:t>=</m:t>
                        </m:r>
                        <m:f>
                          <m:fPr>
                            <m:ctrlPr>
                              <a:rPr lang="en-US" sz="2600" b="0" i="1" smtClean="0">
                                <a:latin typeface="Cambria Math" panose="02040503050406030204" pitchFamily="18" charset="0"/>
                                <a:ea typeface="Adobe Kaiti Std R" panose="02020400000000000000" pitchFamily="18" charset="-128"/>
                              </a:rPr>
                            </m:ctrlPr>
                          </m:fPr>
                          <m:num>
                            <m:r>
                              <a:rPr lang="en-US" sz="2600" b="0" i="1" smtClean="0">
                                <a:latin typeface="Cambria Math" panose="02040503050406030204" pitchFamily="18" charset="0"/>
                                <a:ea typeface="Adobe Kaiti Std R" panose="02020400000000000000" pitchFamily="18" charset="-128"/>
                              </a:rPr>
                              <m:t>ℏ</m:t>
                            </m:r>
                          </m:num>
                          <m:den>
                            <m:r>
                              <a:rPr lang="en-US" sz="2600" b="0" i="1" smtClean="0">
                                <a:latin typeface="Cambria Math" panose="02040503050406030204" pitchFamily="18" charset="0"/>
                                <a:ea typeface="Adobe Kaiti Std R" panose="02020400000000000000" pitchFamily="18" charset="-128"/>
                              </a:rPr>
                              <m:t>2</m:t>
                            </m:r>
                            <m:r>
                              <a:rPr lang="en-US" sz="2600" b="0" i="1" smtClean="0">
                                <a:latin typeface="Cambria Math" panose="02040503050406030204" pitchFamily="18" charset="0"/>
                                <a:ea typeface="Adobe Kaiti Std R" panose="02020400000000000000" pitchFamily="18" charset="-128"/>
                              </a:rPr>
                              <m:t>𝐶</m:t>
                            </m:r>
                            <m:r>
                              <a:rPr lang="en-US" sz="2600" b="0" i="1" smtClean="0">
                                <a:latin typeface="Cambria Math" panose="02040503050406030204" pitchFamily="18" charset="0"/>
                                <a:ea typeface="Adobe Kaiti Std R" panose="02020400000000000000" pitchFamily="18" charset="-128"/>
                              </a:rPr>
                              <m:t>𝜏</m:t>
                            </m:r>
                            <m:sSub>
                              <m:sSubPr>
                                <m:ctrlPr>
                                  <a:rPr lang="en-US" sz="2600" i="1">
                                    <a:latin typeface="Cambria Math" panose="02040503050406030204" pitchFamily="18" charset="0"/>
                                    <a:ea typeface="Cambria Math" panose="02040503050406030204" pitchFamily="18" charset="0"/>
                                  </a:rPr>
                                </m:ctrlPr>
                              </m:sSubPr>
                              <m:e>
                                <m:r>
                                  <a:rPr lang="en-US" sz="2600" i="1">
                                    <a:latin typeface="Cambria Math" panose="02040503050406030204" pitchFamily="18" charset="0"/>
                                    <a:ea typeface="Cambria Math" panose="02040503050406030204" pitchFamily="18" charset="0"/>
                                  </a:rPr>
                                  <m:t>ℇ</m:t>
                                </m:r>
                              </m:e>
                              <m:sub>
                                <m:r>
                                  <m:rPr>
                                    <m:nor/>
                                  </m:rPr>
                                  <a:rPr lang="en-US" sz="2600" b="0" i="0" smtClean="0">
                                    <a:latin typeface="Cambria Math" panose="02040503050406030204" pitchFamily="18" charset="0"/>
                                    <a:ea typeface="Cambria Math" panose="02040503050406030204" pitchFamily="18" charset="0"/>
                                  </a:rPr>
                                  <m:t>eff</m:t>
                                </m:r>
                              </m:sub>
                            </m:sSub>
                            <m:rad>
                              <m:radPr>
                                <m:degHide m:val="on"/>
                                <m:ctrlPr>
                                  <a:rPr lang="en-US" sz="2600" b="0" i="1" smtClean="0">
                                    <a:latin typeface="Cambria Math" panose="02040503050406030204" pitchFamily="18" charset="0"/>
                                    <a:ea typeface="Cambria Math" panose="02040503050406030204" pitchFamily="18" charset="0"/>
                                  </a:rPr>
                                </m:ctrlPr>
                              </m:radPr>
                              <m:deg/>
                              <m:e>
                                <m:acc>
                                  <m:accPr>
                                    <m:chr m:val="̇"/>
                                    <m:ctrlPr>
                                      <a:rPr lang="en-US" sz="2600" b="0" i="1" smtClean="0">
                                        <a:latin typeface="Cambria Math" panose="02040503050406030204" pitchFamily="18" charset="0"/>
                                        <a:ea typeface="Cambria Math" panose="02040503050406030204" pitchFamily="18" charset="0"/>
                                      </a:rPr>
                                    </m:ctrlPr>
                                  </m:accPr>
                                  <m:e>
                                    <m:r>
                                      <a:rPr lang="en-US" sz="2600" b="0" i="1" smtClean="0">
                                        <a:latin typeface="Cambria Math" panose="02040503050406030204" pitchFamily="18" charset="0"/>
                                        <a:ea typeface="Cambria Math" panose="02040503050406030204" pitchFamily="18" charset="0"/>
                                      </a:rPr>
                                      <m:t>𝑛</m:t>
                                    </m:r>
                                  </m:e>
                                </m:acc>
                                <m:r>
                                  <a:rPr lang="en-US" sz="2600" b="0" i="1" smtClean="0">
                                    <a:latin typeface="Cambria Math" panose="02040503050406030204" pitchFamily="18" charset="0"/>
                                    <a:ea typeface="Cambria Math" panose="02040503050406030204" pitchFamily="18" charset="0"/>
                                  </a:rPr>
                                  <m:t>𝑇</m:t>
                                </m:r>
                              </m:e>
                            </m:rad>
                          </m:den>
                        </m:f>
                      </m:oMath>
                    </m:oMathPara>
                  </a14:m>
                  <a:endParaRPr lang="en-GB" sz="2600" dirty="0">
                    <a:latin typeface="Adobe Kaiti Std R" panose="02020400000000000000" pitchFamily="18" charset="-128"/>
                    <a:ea typeface="Adobe Kaiti Std R" panose="02020400000000000000" pitchFamily="18" charset="-128"/>
                  </a:endParaRPr>
                </a:p>
              </p:txBody>
            </p:sp>
          </mc:Choice>
          <mc:Fallback xmlns="">
            <p:sp>
              <p:nvSpPr>
                <p:cNvPr id="521" name="TextBox 520"/>
                <p:cNvSpPr txBox="1">
                  <a:spLocks noRot="1" noChangeAspect="1" noMove="1" noResize="1" noEditPoints="1" noAdjustHandles="1" noChangeArrowheads="1" noChangeShapeType="1" noTextEdit="1"/>
                </p:cNvSpPr>
                <p:nvPr/>
              </p:nvSpPr>
              <p:spPr>
                <a:xfrm>
                  <a:off x="6171801" y="8185677"/>
                  <a:ext cx="3343818" cy="1012650"/>
                </a:xfrm>
                <a:prstGeom prst="rect">
                  <a:avLst/>
                </a:prstGeom>
                <a:blipFill rotWithShape="0">
                  <a:blip r:embed="rId337" cstate="print"/>
                  <a:stretch>
                    <a:fillRect b="-3268"/>
                  </a:stretch>
                </a:blipFill>
              </p:spPr>
              <p:txBody>
                <a:bodyPr/>
                <a:lstStyle/>
                <a:p>
                  <a:r>
                    <a:rPr lang="en-US">
                      <a:noFill/>
                    </a:rPr>
                    <a:t> </a:t>
                  </a:r>
                </a:p>
              </p:txBody>
            </p:sp>
          </mc:Fallback>
        </mc:AlternateContent>
      </p:grpSp>
      <p:grpSp>
        <p:nvGrpSpPr>
          <p:cNvPr id="522" name="Group 521"/>
          <p:cNvGrpSpPr/>
          <p:nvPr/>
        </p:nvGrpSpPr>
        <p:grpSpPr>
          <a:xfrm>
            <a:off x="3233074" y="4921913"/>
            <a:ext cx="4056783" cy="1644464"/>
            <a:chOff x="699945" y="6012314"/>
            <a:chExt cx="4556132" cy="2119934"/>
          </a:xfrm>
        </p:grpSpPr>
        <p:pic>
          <p:nvPicPr>
            <p:cNvPr id="524" name="Picture 523"/>
            <p:cNvPicPr>
              <a:picLocks noChangeAspect="1"/>
            </p:cNvPicPr>
            <p:nvPr/>
          </p:nvPicPr>
          <p:blipFill>
            <a:blip r:embed="rId338" cstate="print">
              <a:extLst>
                <a:ext uri="{28A0092B-C50C-407E-A947-70E740481C1C}">
                  <a14:useLocalDpi xmlns:a14="http://schemas.microsoft.com/office/drawing/2010/main" val="0"/>
                </a:ext>
              </a:extLst>
            </a:blip>
            <a:stretch>
              <a:fillRect/>
            </a:stretch>
          </p:blipFill>
          <p:spPr>
            <a:xfrm>
              <a:off x="3920937" y="6260355"/>
              <a:ext cx="1335140" cy="1798476"/>
            </a:xfrm>
            <a:prstGeom prst="rect">
              <a:avLst/>
            </a:prstGeom>
          </p:spPr>
        </p:pic>
        <p:pic>
          <p:nvPicPr>
            <p:cNvPr id="525" name="Picture 524"/>
            <p:cNvPicPr>
              <a:picLocks noChangeAspect="1"/>
            </p:cNvPicPr>
            <p:nvPr/>
          </p:nvPicPr>
          <p:blipFill>
            <a:blip r:embed="rId339" cstate="print">
              <a:extLst>
                <a:ext uri="{28A0092B-C50C-407E-A947-70E740481C1C}">
                  <a14:useLocalDpi xmlns:a14="http://schemas.microsoft.com/office/drawing/2010/main" val="0"/>
                </a:ext>
              </a:extLst>
            </a:blip>
            <a:stretch>
              <a:fillRect/>
            </a:stretch>
          </p:blipFill>
          <p:spPr>
            <a:xfrm>
              <a:off x="699945" y="6012314"/>
              <a:ext cx="1560711" cy="1975275"/>
            </a:xfrm>
            <a:prstGeom prst="rect">
              <a:avLst/>
            </a:prstGeom>
          </p:spPr>
        </p:pic>
        <p:cxnSp>
          <p:nvCxnSpPr>
            <p:cNvPr id="526" name="Straight Arrow Connector 525"/>
            <p:cNvCxnSpPr>
              <a:cxnSpLocks/>
            </p:cNvCxnSpPr>
            <p:nvPr/>
          </p:nvCxnSpPr>
          <p:spPr>
            <a:xfrm>
              <a:off x="2174253" y="7155070"/>
              <a:ext cx="1649455" cy="0"/>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1" name="TextBox 60"/>
                <p:cNvSpPr txBox="1"/>
                <p:nvPr/>
              </p:nvSpPr>
              <p:spPr>
                <a:xfrm>
                  <a:off x="2479589" y="6508739"/>
                  <a:ext cx="862513" cy="64633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3600" b="0" i="1" smtClean="0">
                            <a:latin typeface="Cambria Math" panose="02040503050406030204" pitchFamily="18" charset="0"/>
                          </a:rPr>
                          <m:t>𝑇</m:t>
                        </m:r>
                      </m:oMath>
                    </m:oMathPara>
                  </a14:m>
                  <a:endParaRPr lang="en-US" sz="3600" dirty="0"/>
                </a:p>
              </p:txBody>
            </p:sp>
          </mc:Choice>
          <mc:Fallback xmlns="">
            <p:sp>
              <p:nvSpPr>
                <p:cNvPr id="527" name="TextBox 526"/>
                <p:cNvSpPr txBox="1">
                  <a:spLocks noRot="1" noChangeAspect="1" noMove="1" noResize="1" noEditPoints="1" noAdjustHandles="1" noChangeArrowheads="1" noChangeShapeType="1" noTextEdit="1"/>
                </p:cNvSpPr>
                <p:nvPr/>
              </p:nvSpPr>
              <p:spPr>
                <a:xfrm>
                  <a:off x="2479589" y="6508739"/>
                  <a:ext cx="862513" cy="646331"/>
                </a:xfrm>
                <a:prstGeom prst="rect">
                  <a:avLst/>
                </a:prstGeom>
                <a:blipFill>
                  <a:blip r:embed="rId340" cstate="print"/>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61" name="TextBox 460"/>
                <p:cNvSpPr txBox="1"/>
                <p:nvPr/>
              </p:nvSpPr>
              <p:spPr>
                <a:xfrm>
                  <a:off x="1311740" y="6346156"/>
                  <a:ext cx="862513" cy="43088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2200" b="0" i="1" smtClean="0">
                                <a:latin typeface="Cambria Math" panose="02040503050406030204" pitchFamily="18" charset="0"/>
                              </a:rPr>
                            </m:ctrlPr>
                          </m:sSubPr>
                          <m:e>
                            <m:r>
                              <a:rPr lang="en-US" sz="2200" b="0" i="1" smtClean="0">
                                <a:latin typeface="Cambria Math" panose="02040503050406030204" pitchFamily="18" charset="0"/>
                              </a:rPr>
                              <m:t>𝑑</m:t>
                            </m:r>
                          </m:e>
                          <m:sub>
                            <m:r>
                              <a:rPr lang="en-US" sz="2200" b="0" i="1" smtClean="0">
                                <a:latin typeface="Cambria Math" panose="02040503050406030204" pitchFamily="18" charset="0"/>
                              </a:rPr>
                              <m:t>𝑒</m:t>
                            </m:r>
                          </m:sub>
                        </m:sSub>
                      </m:oMath>
                    </m:oMathPara>
                  </a14:m>
                  <a:endParaRPr lang="en-US" sz="2200" dirty="0"/>
                </a:p>
              </p:txBody>
            </p:sp>
          </mc:Choice>
          <mc:Fallback xmlns="">
            <p:sp>
              <p:nvSpPr>
                <p:cNvPr id="528" name="TextBox 527"/>
                <p:cNvSpPr txBox="1">
                  <a:spLocks noRot="1" noChangeAspect="1" noMove="1" noResize="1" noEditPoints="1" noAdjustHandles="1" noChangeArrowheads="1" noChangeShapeType="1" noTextEdit="1"/>
                </p:cNvSpPr>
                <p:nvPr/>
              </p:nvSpPr>
              <p:spPr>
                <a:xfrm>
                  <a:off x="1311740" y="6346156"/>
                  <a:ext cx="862513" cy="430887"/>
                </a:xfrm>
                <a:prstGeom prst="rect">
                  <a:avLst/>
                </a:prstGeom>
                <a:blipFill>
                  <a:blip r:embed="rId341" cstate="print"/>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63" name="TextBox 462"/>
                <p:cNvSpPr txBox="1"/>
                <p:nvPr/>
              </p:nvSpPr>
              <p:spPr>
                <a:xfrm>
                  <a:off x="1291492" y="6013699"/>
                  <a:ext cx="862513" cy="43088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200" b="0" i="1" smtClean="0">
                            <a:latin typeface="Cambria Math" panose="02040503050406030204" pitchFamily="18" charset="0"/>
                          </a:rPr>
                          <m:t>𝑆</m:t>
                        </m:r>
                      </m:oMath>
                    </m:oMathPara>
                  </a14:m>
                  <a:endParaRPr lang="en-US" sz="2200" dirty="0"/>
                </a:p>
              </p:txBody>
            </p:sp>
          </mc:Choice>
          <mc:Fallback xmlns="">
            <p:sp>
              <p:nvSpPr>
                <p:cNvPr id="529" name="TextBox 528"/>
                <p:cNvSpPr txBox="1">
                  <a:spLocks noRot="1" noChangeAspect="1" noMove="1" noResize="1" noEditPoints="1" noAdjustHandles="1" noChangeArrowheads="1" noChangeShapeType="1" noTextEdit="1"/>
                </p:cNvSpPr>
                <p:nvPr/>
              </p:nvSpPr>
              <p:spPr>
                <a:xfrm>
                  <a:off x="1291492" y="6013699"/>
                  <a:ext cx="862513" cy="430887"/>
                </a:xfrm>
                <a:prstGeom prst="rect">
                  <a:avLst/>
                </a:prstGeom>
                <a:blipFill>
                  <a:blip r:embed="rId342" cstate="print"/>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64" name="TextBox 463"/>
                <p:cNvSpPr txBox="1"/>
                <p:nvPr/>
              </p:nvSpPr>
              <p:spPr>
                <a:xfrm>
                  <a:off x="4338999" y="7701361"/>
                  <a:ext cx="862513" cy="43088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200" b="0" i="1" smtClean="0">
                            <a:latin typeface="Cambria Math" panose="02040503050406030204" pitchFamily="18" charset="0"/>
                          </a:rPr>
                          <m:t>𝑆</m:t>
                        </m:r>
                      </m:oMath>
                    </m:oMathPara>
                  </a14:m>
                  <a:endParaRPr lang="en-US" sz="2200" dirty="0"/>
                </a:p>
              </p:txBody>
            </p:sp>
          </mc:Choice>
          <mc:Fallback xmlns="">
            <p:sp>
              <p:nvSpPr>
                <p:cNvPr id="530" name="TextBox 529"/>
                <p:cNvSpPr txBox="1">
                  <a:spLocks noRot="1" noChangeAspect="1" noMove="1" noResize="1" noEditPoints="1" noAdjustHandles="1" noChangeArrowheads="1" noChangeShapeType="1" noTextEdit="1"/>
                </p:cNvSpPr>
                <p:nvPr/>
              </p:nvSpPr>
              <p:spPr>
                <a:xfrm>
                  <a:off x="4338999" y="7701361"/>
                  <a:ext cx="862513" cy="430887"/>
                </a:xfrm>
                <a:prstGeom prst="rect">
                  <a:avLst/>
                </a:prstGeom>
                <a:blipFill>
                  <a:blip r:embed="rId343" cstate="print"/>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66" name="TextBox 465"/>
                <p:cNvSpPr txBox="1"/>
                <p:nvPr/>
              </p:nvSpPr>
              <p:spPr>
                <a:xfrm>
                  <a:off x="4380555" y="6213155"/>
                  <a:ext cx="862513" cy="43088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2200" b="0" i="1" smtClean="0">
                                <a:latin typeface="Cambria Math" panose="02040503050406030204" pitchFamily="18" charset="0"/>
                              </a:rPr>
                            </m:ctrlPr>
                          </m:sSubPr>
                          <m:e>
                            <m:r>
                              <a:rPr lang="en-US" sz="2200" b="0" i="1" smtClean="0">
                                <a:latin typeface="Cambria Math" panose="02040503050406030204" pitchFamily="18" charset="0"/>
                              </a:rPr>
                              <m:t>𝑑</m:t>
                            </m:r>
                          </m:e>
                          <m:sub>
                            <m:r>
                              <a:rPr lang="en-US" sz="2200" b="0" i="1" smtClean="0">
                                <a:latin typeface="Cambria Math" panose="02040503050406030204" pitchFamily="18" charset="0"/>
                              </a:rPr>
                              <m:t>𝑒</m:t>
                            </m:r>
                          </m:sub>
                        </m:sSub>
                      </m:oMath>
                    </m:oMathPara>
                  </a14:m>
                  <a:endParaRPr lang="en-US" sz="2200" dirty="0"/>
                </a:p>
              </p:txBody>
            </p:sp>
          </mc:Choice>
          <mc:Fallback xmlns="">
            <p:sp>
              <p:nvSpPr>
                <p:cNvPr id="531" name="TextBox 530"/>
                <p:cNvSpPr txBox="1">
                  <a:spLocks noRot="1" noChangeAspect="1" noMove="1" noResize="1" noEditPoints="1" noAdjustHandles="1" noChangeArrowheads="1" noChangeShapeType="1" noTextEdit="1"/>
                </p:cNvSpPr>
                <p:nvPr/>
              </p:nvSpPr>
              <p:spPr>
                <a:xfrm>
                  <a:off x="4380555" y="6213155"/>
                  <a:ext cx="862513" cy="430887"/>
                </a:xfrm>
                <a:prstGeom prst="rect">
                  <a:avLst/>
                </a:prstGeom>
                <a:blipFill>
                  <a:blip r:embed="rId344" cstate="print"/>
                  <a:stretch>
                    <a:fillRect/>
                  </a:stretch>
                </a:blipFill>
              </p:spPr>
              <p:txBody>
                <a:bodyPr/>
                <a:lstStyle/>
                <a:p>
                  <a:r>
                    <a:rPr lang="en-US">
                      <a:noFill/>
                    </a:rPr>
                    <a:t> </a:t>
                  </a:r>
                </a:p>
              </p:txBody>
            </p:sp>
          </mc:Fallback>
        </mc:AlternateContent>
      </p:grpSp>
      <p:sp>
        <p:nvSpPr>
          <p:cNvPr id="532" name="Rectangle 531"/>
          <p:cNvSpPr>
            <a:spLocks noRot="1" noChangeAspect="1" noMove="1" noResize="1" noEditPoints="1" noAdjustHandles="1" noChangeArrowheads="1" noChangeShapeType="1" noTextEdit="1"/>
          </p:cNvSpPr>
          <p:nvPr/>
        </p:nvSpPr>
        <p:spPr>
          <a:xfrm>
            <a:off x="852816" y="10657587"/>
            <a:ext cx="4070499" cy="1077218"/>
          </a:xfrm>
          <a:prstGeom prst="rect">
            <a:avLst/>
          </a:prstGeom>
          <a:blipFill rotWithShape="0">
            <a:blip r:embed="rId345" cstate="print"/>
            <a:stretch>
              <a:fillRect l="-1347" t="-2825" r="-1048" b="-8475"/>
            </a:stretch>
          </a:blipFill>
        </p:spPr>
        <p:txBody>
          <a:bodyPr/>
          <a:lstStyle/>
          <a:p>
            <a:r>
              <a:rPr lang="en-US">
                <a:noFill/>
              </a:rPr>
              <a:t> </a:t>
            </a:r>
          </a:p>
        </p:txBody>
      </p:sp>
      <p:sp>
        <p:nvSpPr>
          <p:cNvPr id="542" name="Rectangle 541"/>
          <p:cNvSpPr/>
          <p:nvPr/>
        </p:nvSpPr>
        <p:spPr>
          <a:xfrm>
            <a:off x="5049734" y="11003030"/>
            <a:ext cx="8341110" cy="723275"/>
          </a:xfrm>
          <a:prstGeom prst="rect">
            <a:avLst/>
          </a:prstGeom>
        </p:spPr>
        <p:txBody>
          <a:bodyPr wrap="square">
            <a:spAutoFit/>
          </a:bodyPr>
          <a:lstStyle/>
          <a:p>
            <a:pPr>
              <a:spcBef>
                <a:spcPts val="600"/>
              </a:spcBef>
            </a:pPr>
            <a:r>
              <a:rPr lang="en-US" sz="1800" dirty="0">
                <a:latin typeface="Adobe Kaiti Std R" panose="02020400000000000000" pitchFamily="18" charset="-128"/>
                <a:ea typeface="Adobe Kaiti Std R" panose="02020400000000000000" pitchFamily="18" charset="-128"/>
              </a:rPr>
              <a:t>Key EDM results since 2010. Two-loop sensitivity from </a:t>
            </a:r>
            <a:r>
              <a:rPr lang="en-US" sz="1800" dirty="0" err="1">
                <a:latin typeface="Adobe Kaiti Std R" panose="02020400000000000000" pitchFamily="18" charset="-128"/>
                <a:ea typeface="Adobe Kaiti Std R" panose="02020400000000000000" pitchFamily="18" charset="-128"/>
              </a:rPr>
              <a:t>Nakai</a:t>
            </a:r>
            <a:r>
              <a:rPr lang="en-US" sz="1800" dirty="0">
                <a:latin typeface="Adobe Kaiti Std R" panose="02020400000000000000" pitchFamily="18" charset="-128"/>
                <a:ea typeface="Adobe Kaiti Std R" panose="02020400000000000000" pitchFamily="18" charset="-128"/>
              </a:rPr>
              <a:t> &amp; Reece (2017).</a:t>
            </a:r>
          </a:p>
          <a:p>
            <a:pPr>
              <a:spcBef>
                <a:spcPts val="600"/>
              </a:spcBef>
            </a:pPr>
            <a:r>
              <a:rPr lang="en-US" sz="1800" dirty="0">
                <a:latin typeface="Adobe Kaiti Std R" panose="02020400000000000000" pitchFamily="18" charset="-128"/>
                <a:ea typeface="Adobe Kaiti Std R" panose="02020400000000000000" pitchFamily="18" charset="-128"/>
              </a:rPr>
              <a:t>One-loop sensitivity from Feng (2013). LHC scale gives stop mass sensitivity.</a:t>
            </a:r>
          </a:p>
        </p:txBody>
      </p:sp>
      <p:grpSp>
        <p:nvGrpSpPr>
          <p:cNvPr id="544" name="Group 543"/>
          <p:cNvGrpSpPr/>
          <p:nvPr/>
        </p:nvGrpSpPr>
        <p:grpSpPr>
          <a:xfrm>
            <a:off x="5432639" y="6781648"/>
            <a:ext cx="7717157" cy="4233786"/>
            <a:chOff x="5432639" y="6781648"/>
            <a:chExt cx="7717157" cy="4233786"/>
          </a:xfrm>
        </p:grpSpPr>
        <p:pic>
          <p:nvPicPr>
            <p:cNvPr id="545" name="Picture 544"/>
            <p:cNvPicPr>
              <a:picLocks noChangeAspect="1"/>
            </p:cNvPicPr>
            <p:nvPr/>
          </p:nvPicPr>
          <p:blipFill>
            <a:blip r:embed="rId346" cstate="print">
              <a:extLst>
                <a:ext uri="{28A0092B-C50C-407E-A947-70E740481C1C}">
                  <a14:useLocalDpi xmlns:a14="http://schemas.microsoft.com/office/drawing/2010/main" val="0"/>
                </a:ext>
              </a:extLst>
            </a:blip>
            <a:stretch>
              <a:fillRect/>
            </a:stretch>
          </p:blipFill>
          <p:spPr>
            <a:xfrm>
              <a:off x="5432639" y="6781648"/>
              <a:ext cx="7717157" cy="4233786"/>
            </a:xfrm>
            <a:prstGeom prst="rect">
              <a:avLst/>
            </a:prstGeom>
          </p:spPr>
        </p:pic>
        <mc:AlternateContent xmlns:mc="http://schemas.openxmlformats.org/markup-compatibility/2006" xmlns:a14="http://schemas.microsoft.com/office/drawing/2010/main">
          <mc:Choice Requires="a14">
            <p:sp>
              <p:nvSpPr>
                <p:cNvPr id="89" name="Rectangle 88"/>
                <p:cNvSpPr/>
                <p:nvPr/>
              </p:nvSpPr>
              <p:spPr>
                <a:xfrm>
                  <a:off x="7253356" y="9484195"/>
                  <a:ext cx="4530146" cy="943335"/>
                </a:xfrm>
                <a:prstGeom prst="rect">
                  <a:avLst/>
                </a:prstGeom>
              </p:spPr>
              <p:txBody>
                <a:bodyPr wrap="square">
                  <a:spAutoFit/>
                </a:bodyPr>
                <a:lstStyle/>
                <a:p>
                  <a:pPr lvl="0"/>
                  <a:r>
                    <a:rPr lang="en-US" sz="1800" dirty="0">
                      <a:solidFill>
                        <a:prstClr val="black"/>
                      </a:solidFill>
                      <a:latin typeface="Adobe Kaiti Std R" panose="02020400000000000000" pitchFamily="18" charset="-128"/>
                      <a:ea typeface="Adobe Kaiti Std R" panose="02020400000000000000" pitchFamily="18" charset="-128"/>
                    </a:rPr>
                    <a:t>Probing for new particles with </a:t>
                  </a:r>
                  <a14:m>
                    <m:oMath xmlns:m="http://schemas.openxmlformats.org/officeDocument/2006/math">
                      <m:sSub>
                        <m:sSubPr>
                          <m:ctrlPr>
                            <a:rPr lang="en-US" sz="1800" b="0" i="1" smtClean="0">
                              <a:solidFill>
                                <a:prstClr val="black"/>
                              </a:solidFill>
                              <a:latin typeface="Cambria Math" panose="02040503050406030204" pitchFamily="18" charset="0"/>
                              <a:ea typeface="Adobe Kaiti Std R" panose="02020400000000000000" pitchFamily="18" charset="-128"/>
                            </a:rPr>
                          </m:ctrlPr>
                        </m:sSubPr>
                        <m:e>
                          <m:r>
                            <a:rPr lang="en-US" sz="1800" b="0" i="1" smtClean="0">
                              <a:solidFill>
                                <a:prstClr val="black"/>
                              </a:solidFill>
                              <a:latin typeface="Cambria Math" panose="02040503050406030204" pitchFamily="18" charset="0"/>
                              <a:ea typeface="Adobe Kaiti Std R" panose="02020400000000000000" pitchFamily="18" charset="-128"/>
                            </a:rPr>
                            <m:t>𝜙</m:t>
                          </m:r>
                        </m:e>
                        <m:sub>
                          <m:r>
                            <a:rPr lang="en-US" sz="1800" b="0" i="1" smtClean="0">
                              <a:solidFill>
                                <a:prstClr val="black"/>
                              </a:solidFill>
                              <a:latin typeface="Cambria Math" panose="02040503050406030204" pitchFamily="18" charset="0"/>
                              <a:ea typeface="Adobe Kaiti Std R" panose="02020400000000000000" pitchFamily="18" charset="-128"/>
                            </a:rPr>
                            <m:t>𝐶𝑃</m:t>
                          </m:r>
                        </m:sub>
                      </m:sSub>
                      <m:r>
                        <a:rPr lang="en-US" sz="1800" b="0" i="1" smtClean="0">
                          <a:solidFill>
                            <a:prstClr val="black"/>
                          </a:solidFill>
                          <a:latin typeface="Cambria Math" panose="02040503050406030204" pitchFamily="18" charset="0"/>
                          <a:ea typeface="Adobe Kaiti Std R" panose="02020400000000000000" pitchFamily="18" charset="-128"/>
                        </a:rPr>
                        <m:t>~1</m:t>
                      </m:r>
                    </m:oMath>
                  </a14:m>
                  <a:r>
                    <a:rPr lang="en-US" sz="1800" dirty="0">
                      <a:solidFill>
                        <a:prstClr val="black"/>
                      </a:solidFill>
                      <a:latin typeface="Adobe Kaiti Std R" panose="02020400000000000000" pitchFamily="18" charset="-128"/>
                      <a:ea typeface="Adobe Kaiti Std R" panose="02020400000000000000" pitchFamily="18" charset="-128"/>
                    </a:rPr>
                    <a:t> at</a:t>
                  </a:r>
                </a:p>
                <a:p>
                  <a:pPr lvl="0"/>
                  <a14:m>
                    <m:oMath xmlns:m="http://schemas.openxmlformats.org/officeDocument/2006/math">
                      <m:r>
                        <a:rPr lang="en-US" sz="1800" b="0" i="1" smtClean="0">
                          <a:solidFill>
                            <a:prstClr val="black"/>
                          </a:solidFill>
                          <a:latin typeface="Cambria Math" panose="02040503050406030204" pitchFamily="18" charset="0"/>
                          <a:ea typeface="Adobe Kaiti Std R" panose="02020400000000000000" pitchFamily="18" charset="-128"/>
                        </a:rPr>
                        <m:t>≈</m:t>
                      </m:r>
                    </m:oMath>
                  </a14:m>
                  <a:r>
                    <a:rPr lang="en-US" sz="1800" dirty="0">
                      <a:solidFill>
                        <a:prstClr val="black"/>
                      </a:solidFill>
                      <a:latin typeface="Adobe Kaiti Std R" panose="02020400000000000000" pitchFamily="18" charset="-128"/>
                      <a:ea typeface="Adobe Kaiti Std R" panose="02020400000000000000" pitchFamily="18" charset="-128"/>
                    </a:rPr>
                    <a:t>4 </a:t>
                  </a:r>
                  <a:r>
                    <a:rPr lang="en-US" sz="1800" dirty="0" err="1">
                      <a:solidFill>
                        <a:prstClr val="black"/>
                      </a:solidFill>
                      <a:latin typeface="Adobe Kaiti Std R" panose="02020400000000000000" pitchFamily="18" charset="-128"/>
                      <a:ea typeface="Adobe Kaiti Std R" panose="02020400000000000000" pitchFamily="18" charset="-128"/>
                    </a:rPr>
                    <a:t>TeV</a:t>
                  </a:r>
                  <a:r>
                    <a:rPr lang="en-US" sz="1800" dirty="0">
                      <a:solidFill>
                        <a:prstClr val="black"/>
                      </a:solidFill>
                      <a:latin typeface="Adobe Kaiti Std R" panose="02020400000000000000" pitchFamily="18" charset="-128"/>
                      <a:ea typeface="Adobe Kaiti Std R" panose="02020400000000000000" pitchFamily="18" charset="-128"/>
                    </a:rPr>
                    <a:t> (stop mass, 2-loop)</a:t>
                  </a:r>
                </a:p>
                <a:p>
                  <a:pPr lvl="0"/>
                  <a:r>
                    <a:rPr lang="en-US" sz="1800" dirty="0">
                      <a:solidFill>
                        <a:prstClr val="black"/>
                      </a:solidFill>
                      <a:latin typeface="Adobe Kaiti Std R" panose="02020400000000000000" pitchFamily="18" charset="-128"/>
                      <a:ea typeface="Adobe Kaiti Std R" panose="02020400000000000000" pitchFamily="18" charset="-128"/>
                    </a:rPr>
                    <a:t>to </a:t>
                  </a:r>
                  <a14:m>
                    <m:oMath xmlns:m="http://schemas.openxmlformats.org/officeDocument/2006/math">
                      <m:r>
                        <a:rPr lang="en-US" sz="1800" b="0" i="1" smtClean="0">
                          <a:solidFill>
                            <a:prstClr val="black"/>
                          </a:solidFill>
                          <a:latin typeface="Cambria Math" panose="02040503050406030204" pitchFamily="18" charset="0"/>
                          <a:ea typeface="Adobe Kaiti Std R" panose="02020400000000000000" pitchFamily="18" charset="-128"/>
                        </a:rPr>
                        <m:t>≈</m:t>
                      </m:r>
                    </m:oMath>
                  </a14:m>
                  <a:r>
                    <a:rPr lang="en-US" sz="1800" dirty="0">
                      <a:solidFill>
                        <a:prstClr val="black"/>
                      </a:solidFill>
                      <a:latin typeface="Adobe Kaiti Std R" panose="02020400000000000000" pitchFamily="18" charset="-128"/>
                      <a:ea typeface="Adobe Kaiti Std R" panose="02020400000000000000" pitchFamily="18" charset="-128"/>
                    </a:rPr>
                    <a:t>25 </a:t>
                  </a:r>
                  <a:r>
                    <a:rPr lang="en-US" sz="1800" dirty="0" err="1">
                      <a:solidFill>
                        <a:prstClr val="black"/>
                      </a:solidFill>
                      <a:latin typeface="Adobe Kaiti Std R" panose="02020400000000000000" pitchFamily="18" charset="-128"/>
                      <a:ea typeface="Adobe Kaiti Std R" panose="02020400000000000000" pitchFamily="18" charset="-128"/>
                    </a:rPr>
                    <a:t>TeV</a:t>
                  </a:r>
                  <a:r>
                    <a:rPr lang="en-US" sz="1800" dirty="0">
                      <a:solidFill>
                        <a:prstClr val="black"/>
                      </a:solidFill>
                      <a:latin typeface="Adobe Kaiti Std R" panose="02020400000000000000" pitchFamily="18" charset="-128"/>
                      <a:ea typeface="Adobe Kaiti Std R" panose="02020400000000000000" pitchFamily="18" charset="-128"/>
                    </a:rPr>
                    <a:t> (</a:t>
                  </a:r>
                  <a:r>
                    <a:rPr lang="en-US" sz="1800" dirty="0" err="1">
                      <a:solidFill>
                        <a:prstClr val="black"/>
                      </a:solidFill>
                      <a:latin typeface="Adobe Kaiti Std R" panose="02020400000000000000" pitchFamily="18" charset="-128"/>
                      <a:ea typeface="Adobe Kaiti Std R" panose="02020400000000000000" pitchFamily="18" charset="-128"/>
                    </a:rPr>
                    <a:t>selectron</a:t>
                  </a:r>
                  <a:r>
                    <a:rPr lang="en-US" sz="1800" dirty="0">
                      <a:solidFill>
                        <a:prstClr val="black"/>
                      </a:solidFill>
                      <a:latin typeface="Adobe Kaiti Std R" panose="02020400000000000000" pitchFamily="18" charset="-128"/>
                      <a:ea typeface="Adobe Kaiti Std R" panose="02020400000000000000" pitchFamily="18" charset="-128"/>
                    </a:rPr>
                    <a:t> mass, 1-loop)</a:t>
                  </a:r>
                </a:p>
              </p:txBody>
            </p:sp>
          </mc:Choice>
          <mc:Fallback xmlns="">
            <p:sp>
              <p:nvSpPr>
                <p:cNvPr id="546" name="Rectangle 545"/>
                <p:cNvSpPr>
                  <a:spLocks noRot="1" noChangeAspect="1" noMove="1" noResize="1" noEditPoints="1" noAdjustHandles="1" noChangeArrowheads="1" noChangeShapeType="1" noTextEdit="1"/>
                </p:cNvSpPr>
                <p:nvPr/>
              </p:nvSpPr>
              <p:spPr>
                <a:xfrm>
                  <a:off x="7253356" y="9484195"/>
                  <a:ext cx="4530146" cy="943335"/>
                </a:xfrm>
                <a:prstGeom prst="rect">
                  <a:avLst/>
                </a:prstGeom>
                <a:blipFill rotWithShape="0">
                  <a:blip r:embed="rId347" cstate="print"/>
                  <a:stretch>
                    <a:fillRect l="-1211" t="-3871" b="-7097"/>
                  </a:stretch>
                </a:blipFill>
              </p:spPr>
              <p:txBody>
                <a:bodyPr/>
                <a:lstStyle/>
                <a:p>
                  <a:r>
                    <a:rPr lang="en-US">
                      <a:noFill/>
                    </a:rPr>
                    <a:t> </a:t>
                  </a:r>
                </a:p>
              </p:txBody>
            </p:sp>
          </mc:Fallback>
        </mc:AlternateContent>
        <p:sp>
          <p:nvSpPr>
            <p:cNvPr id="547" name="Rectangle 546"/>
            <p:cNvSpPr/>
            <p:nvPr/>
          </p:nvSpPr>
          <p:spPr>
            <a:xfrm>
              <a:off x="10825907" y="7827726"/>
              <a:ext cx="699538" cy="723275"/>
            </a:xfrm>
            <a:prstGeom prst="rect">
              <a:avLst/>
            </a:prstGeom>
          </p:spPr>
          <p:txBody>
            <a:bodyPr wrap="square">
              <a:spAutoFit/>
            </a:bodyPr>
            <a:lstStyle/>
            <a:p>
              <a:pPr>
                <a:spcBef>
                  <a:spcPts val="600"/>
                </a:spcBef>
              </a:pPr>
              <a:r>
                <a:rPr lang="en-US" sz="1800" dirty="0">
                  <a:latin typeface="Adobe Kaiti Std R" panose="02020400000000000000" pitchFamily="18" charset="-128"/>
                  <a:ea typeface="Adobe Kaiti Std R" panose="02020400000000000000" pitchFamily="18" charset="-128"/>
                </a:rPr>
                <a:t>This</a:t>
              </a:r>
            </a:p>
            <a:p>
              <a:pPr>
                <a:spcBef>
                  <a:spcPts val="600"/>
                </a:spcBef>
              </a:pPr>
              <a:r>
                <a:rPr lang="en-US" sz="1800" dirty="0">
                  <a:latin typeface="Adobe Kaiti Std R" panose="02020400000000000000" pitchFamily="18" charset="-128"/>
                  <a:ea typeface="Adobe Kaiti Std R" panose="02020400000000000000" pitchFamily="18" charset="-128"/>
                </a:rPr>
                <a:t>work</a:t>
              </a:r>
            </a:p>
          </p:txBody>
        </p:sp>
      </p:grpSp>
      <p:pic>
        <p:nvPicPr>
          <p:cNvPr id="548" name="Picture 547"/>
          <p:cNvPicPr>
            <a:picLocks noChangeAspect="1"/>
          </p:cNvPicPr>
          <p:nvPr/>
        </p:nvPicPr>
        <p:blipFill>
          <a:blip r:embed="rId348" cstate="print"/>
          <a:stretch>
            <a:fillRect/>
          </a:stretch>
        </p:blipFill>
        <p:spPr>
          <a:xfrm>
            <a:off x="520006" y="6862894"/>
            <a:ext cx="4708018" cy="3715907"/>
          </a:xfrm>
          <a:prstGeom prst="rect">
            <a:avLst/>
          </a:prstGeom>
        </p:spPr>
      </p:pic>
      <p:pic>
        <p:nvPicPr>
          <p:cNvPr id="549" name="Picture 548"/>
          <p:cNvPicPr>
            <a:picLocks noChangeAspect="1"/>
          </p:cNvPicPr>
          <p:nvPr/>
        </p:nvPicPr>
        <p:blipFill>
          <a:blip r:embed="rId349" cstate="print"/>
          <a:stretch>
            <a:fillRect/>
          </a:stretch>
        </p:blipFill>
        <p:spPr>
          <a:xfrm>
            <a:off x="6270186" y="12173551"/>
            <a:ext cx="5477292" cy="3149444"/>
          </a:xfrm>
          <a:prstGeom prst="rect">
            <a:avLst/>
          </a:prstGeom>
        </p:spPr>
      </p:pic>
      <p:pic>
        <p:nvPicPr>
          <p:cNvPr id="316" name="Picture 315" descr="IguanaTex_tmp.png"/>
          <p:cNvPicPr>
            <a:picLocks noChangeAspect="1"/>
          </p:cNvPicPr>
          <p:nvPr>
            <p:custDataLst>
              <p:tags r:id="rId15"/>
            </p:custDataLst>
          </p:nvPr>
        </p:nvPicPr>
        <p:blipFill>
          <a:blip r:embed="rId350" cstate="print"/>
          <a:stretch>
            <a:fillRect/>
          </a:stretch>
        </p:blipFill>
        <p:spPr>
          <a:xfrm>
            <a:off x="34018756" y="5341261"/>
            <a:ext cx="11815546" cy="3097490"/>
          </a:xfrm>
          <a:prstGeom prst="rect">
            <a:avLst/>
          </a:prstGeom>
        </p:spPr>
      </p:pic>
      <p:pic>
        <p:nvPicPr>
          <p:cNvPr id="559" name="Picture 558" descr="IguanaTex_tmp.png"/>
          <p:cNvPicPr>
            <a:picLocks noChangeAspect="1"/>
          </p:cNvPicPr>
          <p:nvPr>
            <p:custDataLst>
              <p:tags r:id="rId16"/>
            </p:custDataLst>
          </p:nvPr>
        </p:nvPicPr>
        <p:blipFill>
          <a:blip r:embed="rId351" cstate="print"/>
          <a:stretch>
            <a:fillRect/>
          </a:stretch>
        </p:blipFill>
        <p:spPr>
          <a:xfrm>
            <a:off x="22419362" y="31566001"/>
            <a:ext cx="10444801" cy="793599"/>
          </a:xfrm>
          <a:prstGeom prst="rect">
            <a:avLst/>
          </a:prstGeom>
        </p:spPr>
      </p:pic>
      <p:sp>
        <p:nvSpPr>
          <p:cNvPr id="560" name="Rectangle 559"/>
          <p:cNvSpPr/>
          <p:nvPr/>
        </p:nvSpPr>
        <p:spPr>
          <a:xfrm>
            <a:off x="27103615" y="31466972"/>
            <a:ext cx="1204685" cy="585830"/>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dobe Kaiti Std R" panose="02020400000000000000" pitchFamily="18" charset="-128"/>
              <a:ea typeface="Adobe Kaiti Std R" panose="02020400000000000000" pitchFamily="18" charset="-128"/>
            </a:endParaRPr>
          </a:p>
        </p:txBody>
      </p:sp>
      <p:sp>
        <p:nvSpPr>
          <p:cNvPr id="561" name="TextBox 560">
            <a:extLst>
              <a:ext uri="{FF2B5EF4-FFF2-40B4-BE49-F238E27FC236}">
                <a16:creationId xmlns:a16="http://schemas.microsoft.com/office/drawing/2014/main" id="{C557343A-475C-48E9-8B04-C42340250378}"/>
              </a:ext>
            </a:extLst>
          </p:cNvPr>
          <p:cNvSpPr txBox="1"/>
          <p:nvPr/>
        </p:nvSpPr>
        <p:spPr>
          <a:xfrm>
            <a:off x="26886508" y="32093914"/>
            <a:ext cx="1656864" cy="369332"/>
          </a:xfrm>
          <a:prstGeom prst="rect">
            <a:avLst/>
          </a:prstGeom>
          <a:noFill/>
        </p:spPr>
        <p:txBody>
          <a:bodyPr wrap="none" rtlCol="0">
            <a:spAutoFit/>
          </a:bodyPr>
          <a:lstStyle/>
          <a:p>
            <a:r>
              <a:rPr lang="en-US" sz="1800" b="1" dirty="0">
                <a:solidFill>
                  <a:srgbClr val="FF0000"/>
                </a:solidFill>
              </a:rPr>
              <a:t>EDM frequency</a:t>
            </a:r>
          </a:p>
        </p:txBody>
      </p:sp>
      <p:pic>
        <p:nvPicPr>
          <p:cNvPr id="562" name="Picture 2 1 2" descr="C:\Users\meisenhelder\Desktop\switches.png"/>
          <p:cNvPicPr>
            <a:picLocks noChangeAspect="1" noChangeArrowheads="1"/>
          </p:cNvPicPr>
          <p:nvPr/>
        </p:nvPicPr>
        <p:blipFill>
          <a:blip r:embed="rId352" cstate="print"/>
          <a:srcRect/>
          <a:stretch>
            <a:fillRect/>
          </a:stretch>
        </p:blipFill>
        <p:spPr bwMode="auto">
          <a:xfrm>
            <a:off x="22288501" y="25250825"/>
            <a:ext cx="10680700" cy="6049317"/>
          </a:xfrm>
          <a:prstGeom prst="rect">
            <a:avLst/>
          </a:prstGeom>
          <a:noFill/>
        </p:spPr>
      </p:pic>
      <p:pic>
        <p:nvPicPr>
          <p:cNvPr id="303" name="Picture 302" descr="IguanaTex_tmp.png"/>
          <p:cNvPicPr>
            <a:picLocks noChangeAspect="1"/>
          </p:cNvPicPr>
          <p:nvPr>
            <p:custDataLst>
              <p:tags r:id="rId17"/>
            </p:custDataLst>
          </p:nvPr>
        </p:nvPicPr>
        <p:blipFill>
          <a:blip r:embed="rId353" cstate="print"/>
          <a:stretch>
            <a:fillRect/>
          </a:stretch>
        </p:blipFill>
        <p:spPr>
          <a:xfrm>
            <a:off x="34917743" y="26232759"/>
            <a:ext cx="9767163" cy="2049981"/>
          </a:xfrm>
          <a:prstGeom prst="rect">
            <a:avLst/>
          </a:prstGeom>
        </p:spPr>
      </p:pic>
      <p:sp>
        <p:nvSpPr>
          <p:cNvPr id="586" name="Rectangle 585"/>
          <p:cNvSpPr/>
          <p:nvPr/>
        </p:nvSpPr>
        <p:spPr>
          <a:xfrm>
            <a:off x="44009129" y="27917321"/>
            <a:ext cx="762000" cy="361950"/>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dobe Kaiti Std R" panose="02020400000000000000" pitchFamily="18" charset="-128"/>
              <a:ea typeface="Adobe Kaiti Std R" panose="02020400000000000000" pitchFamily="18" charset="-128"/>
            </a:endParaRPr>
          </a:p>
        </p:txBody>
      </p:sp>
      <p:pic>
        <p:nvPicPr>
          <p:cNvPr id="1029" name="Picture 5" descr="C:\Users\meisenhelder\Downloads\Centered_purple_RGB.png"/>
          <p:cNvPicPr>
            <a:picLocks noChangeAspect="1" noChangeArrowheads="1"/>
          </p:cNvPicPr>
          <p:nvPr/>
        </p:nvPicPr>
        <p:blipFill>
          <a:blip r:embed="rId354" cstate="print"/>
          <a:srcRect/>
          <a:stretch>
            <a:fillRect/>
          </a:stretch>
        </p:blipFill>
        <p:spPr bwMode="auto">
          <a:xfrm>
            <a:off x="5208816" y="667656"/>
            <a:ext cx="3938723" cy="1241425"/>
          </a:xfrm>
          <a:prstGeom prst="rect">
            <a:avLst/>
          </a:prstGeom>
          <a:noFill/>
        </p:spPr>
      </p:pic>
      <p:pic>
        <p:nvPicPr>
          <p:cNvPr id="596" name="Graphic 6">
            <a:extLst>
              <a:ext uri="{FF2B5EF4-FFF2-40B4-BE49-F238E27FC236}">
                <a16:creationId xmlns:a16="http://schemas.microsoft.com/office/drawing/2014/main" id="{0CFF75D6-CA7D-4472-848B-7EDC83C96362}"/>
              </a:ext>
            </a:extLst>
          </p:cNvPr>
          <p:cNvPicPr>
            <a:picLocks noChangeAspect="1"/>
          </p:cNvPicPr>
          <p:nvPr/>
        </p:nvPicPr>
        <p:blipFill>
          <a:blip r:embed="rId355" cstate="print">
            <a:extLst>
              <a:ext uri="{96DAC541-7B7A-43D3-8B79-37D633B846F1}">
                <asvg:svgBlip xmlns:asvg="http://schemas.microsoft.com/office/drawing/2016/SVG/main" r:embed="rId356"/>
              </a:ext>
            </a:extLst>
          </a:blip>
          <a:stretch>
            <a:fillRect/>
          </a:stretch>
        </p:blipFill>
        <p:spPr>
          <a:xfrm>
            <a:off x="40451312" y="19373123"/>
            <a:ext cx="5261300" cy="4180429"/>
          </a:xfrm>
          <a:prstGeom prst="rect">
            <a:avLst/>
          </a:prstGeom>
        </p:spPr>
      </p:pic>
      <p:sp>
        <p:nvSpPr>
          <p:cNvPr id="597" name="TextBox 596"/>
          <p:cNvSpPr txBox="1"/>
          <p:nvPr/>
        </p:nvSpPr>
        <p:spPr>
          <a:xfrm>
            <a:off x="34101241" y="19682212"/>
            <a:ext cx="10853068" cy="584775"/>
          </a:xfrm>
          <a:prstGeom prst="rect">
            <a:avLst/>
          </a:prstGeom>
          <a:noFill/>
        </p:spPr>
        <p:txBody>
          <a:bodyPr wrap="square" rtlCol="0">
            <a:spAutoFit/>
          </a:bodyPr>
          <a:lstStyle/>
          <a:p>
            <a:r>
              <a:rPr lang="en-US" sz="3200" u="sng" dirty="0">
                <a:latin typeface="Franklin Gothic Book" panose="020B0503020102020204" pitchFamily="34" charset="0"/>
                <a:ea typeface="Adobe Kaiti Std R" panose="02020400000000000000" pitchFamily="18" charset="-128"/>
                <a:cs typeface="Arial" panose="020B0604020202020204" pitchFamily="34" charset="0"/>
              </a:rPr>
              <a:t>Optical Cycling</a:t>
            </a:r>
            <a:endParaRPr lang="en-GB" sz="3200" u="sng" dirty="0">
              <a:latin typeface="Franklin Gothic Book" panose="020B0503020102020204" pitchFamily="34" charset="0"/>
              <a:ea typeface="Adobe Kaiti Std R" panose="02020400000000000000" pitchFamily="18" charset="-128"/>
              <a:cs typeface="Arial" panose="020B0604020202020204" pitchFamily="34" charset="0"/>
            </a:endParaRPr>
          </a:p>
        </p:txBody>
      </p:sp>
      <p:sp>
        <p:nvSpPr>
          <p:cNvPr id="618" name="Rectangle 617"/>
          <p:cNvSpPr/>
          <p:nvPr/>
        </p:nvSpPr>
        <p:spPr>
          <a:xfrm>
            <a:off x="40491808" y="23711106"/>
            <a:ext cx="5732566" cy="369332"/>
          </a:xfrm>
          <a:prstGeom prst="rect">
            <a:avLst/>
          </a:prstGeom>
        </p:spPr>
        <p:txBody>
          <a:bodyPr wrap="square">
            <a:spAutoFit/>
          </a:bodyPr>
          <a:lstStyle/>
          <a:p>
            <a:pPr algn="ctr">
              <a:spcBef>
                <a:spcPts val="600"/>
              </a:spcBef>
            </a:pPr>
            <a:r>
              <a:rPr lang="en-US" sz="1800" dirty="0">
                <a:latin typeface="Adobe Kaiti Std R" panose="02020400000000000000" pitchFamily="18" charset="-128"/>
                <a:ea typeface="Adobe Kaiti Std R" panose="02020400000000000000" pitchFamily="18" charset="-128"/>
              </a:rPr>
              <a:t>Schematic of optical cycling</a:t>
            </a:r>
          </a:p>
        </p:txBody>
      </p:sp>
      <p:sp>
        <p:nvSpPr>
          <p:cNvPr id="621" name="Rectangle 620"/>
          <p:cNvSpPr/>
          <p:nvPr/>
        </p:nvSpPr>
        <p:spPr>
          <a:xfrm>
            <a:off x="34079600" y="29623780"/>
            <a:ext cx="11462267" cy="3385542"/>
          </a:xfrm>
          <a:prstGeom prst="rect">
            <a:avLst/>
          </a:prstGeom>
        </p:spPr>
        <p:txBody>
          <a:bodyPr wrap="square">
            <a:spAutoFit/>
          </a:bodyPr>
          <a:lstStyle/>
          <a:p>
            <a:r>
              <a:rPr lang="en-US" sz="1800" b="1" dirty="0">
                <a:solidFill>
                  <a:prstClr val="black"/>
                </a:solidFill>
                <a:latin typeface="Adobe Kaiti Std R" panose="02020400000000000000" pitchFamily="18" charset="-128"/>
                <a:ea typeface="Adobe Kaiti Std R" panose="02020400000000000000" pitchFamily="18" charset="-128"/>
              </a:rPr>
              <a:t>ACME II result: </a:t>
            </a:r>
            <a:r>
              <a:rPr lang="en-US" sz="1800" dirty="0">
                <a:solidFill>
                  <a:prstClr val="black"/>
                </a:solidFill>
                <a:latin typeface="Adobe Kaiti Std R" panose="02020400000000000000" pitchFamily="18" charset="-128"/>
                <a:ea typeface="Adobe Kaiti Std R" panose="02020400000000000000" pitchFamily="18" charset="-128"/>
              </a:rPr>
              <a:t>V Andreev et al., </a:t>
            </a:r>
            <a:r>
              <a:rPr lang="en-US" sz="1800" i="1" dirty="0">
                <a:solidFill>
                  <a:prstClr val="black"/>
                </a:solidFill>
                <a:latin typeface="Adobe Kaiti Std R" panose="02020400000000000000" pitchFamily="18" charset="-128"/>
                <a:ea typeface="Adobe Kaiti Std R" panose="02020400000000000000" pitchFamily="18" charset="-128"/>
              </a:rPr>
              <a:t>Nature </a:t>
            </a:r>
            <a:r>
              <a:rPr lang="en-US" sz="1800" b="1" dirty="0">
                <a:solidFill>
                  <a:prstClr val="black"/>
                </a:solidFill>
                <a:latin typeface="Adobe Kaiti Std R" panose="02020400000000000000" pitchFamily="18" charset="-128"/>
                <a:ea typeface="Adobe Kaiti Std R" panose="02020400000000000000" pitchFamily="18" charset="-128"/>
              </a:rPr>
              <a:t>562</a:t>
            </a:r>
            <a:r>
              <a:rPr lang="en-US" sz="1800" dirty="0">
                <a:solidFill>
                  <a:prstClr val="black"/>
                </a:solidFill>
                <a:latin typeface="Adobe Kaiti Std R" panose="02020400000000000000" pitchFamily="18" charset="-128"/>
                <a:ea typeface="Adobe Kaiti Std R" panose="02020400000000000000" pitchFamily="18" charset="-128"/>
              </a:rPr>
              <a:t>, 355-360 (2018)</a:t>
            </a:r>
            <a:endParaRPr lang="en-US" sz="1800" b="1" dirty="0">
              <a:solidFill>
                <a:prstClr val="black"/>
              </a:solidFill>
              <a:latin typeface="Adobe Kaiti Std R" panose="02020400000000000000" pitchFamily="18" charset="-128"/>
              <a:ea typeface="Adobe Kaiti Std R" panose="02020400000000000000" pitchFamily="18" charset="-128"/>
            </a:endParaRPr>
          </a:p>
          <a:p>
            <a:r>
              <a:rPr lang="en-US" sz="1800" b="1" dirty="0">
                <a:solidFill>
                  <a:prstClr val="black"/>
                </a:solidFill>
                <a:latin typeface="Adobe Kaiti Std R" panose="02020400000000000000" pitchFamily="18" charset="-128"/>
                <a:ea typeface="Adobe Kaiti Std R" panose="02020400000000000000" pitchFamily="18" charset="-128"/>
              </a:rPr>
              <a:t>ACME I result: </a:t>
            </a:r>
            <a:r>
              <a:rPr lang="en-US" sz="1800" dirty="0">
                <a:solidFill>
                  <a:prstClr val="black"/>
                </a:solidFill>
                <a:latin typeface="Adobe Kaiti Std R" panose="02020400000000000000" pitchFamily="18" charset="-128"/>
                <a:ea typeface="Adobe Kaiti Std R" panose="02020400000000000000" pitchFamily="18" charset="-128"/>
              </a:rPr>
              <a:t>J Baron et al., </a:t>
            </a:r>
            <a:r>
              <a:rPr lang="fr-FR" sz="1800" i="1" dirty="0">
                <a:solidFill>
                  <a:prstClr val="black"/>
                </a:solidFill>
                <a:latin typeface="Adobe Kaiti Std R" panose="02020400000000000000" pitchFamily="18" charset="-128"/>
                <a:ea typeface="Adobe Kaiti Std R" panose="02020400000000000000" pitchFamily="18" charset="-128"/>
              </a:rPr>
              <a:t>Science</a:t>
            </a:r>
            <a:r>
              <a:rPr lang="fr-FR" sz="1800" dirty="0">
                <a:solidFill>
                  <a:prstClr val="black"/>
                </a:solidFill>
                <a:latin typeface="Adobe Kaiti Std R" panose="02020400000000000000" pitchFamily="18" charset="-128"/>
                <a:ea typeface="Adobe Kaiti Std R" panose="02020400000000000000" pitchFamily="18" charset="-128"/>
              </a:rPr>
              <a:t> </a:t>
            </a:r>
            <a:r>
              <a:rPr lang="fr-FR" sz="1800" b="1" dirty="0">
                <a:solidFill>
                  <a:prstClr val="black"/>
                </a:solidFill>
                <a:latin typeface="Adobe Kaiti Std R" panose="02020400000000000000" pitchFamily="18" charset="-128"/>
                <a:ea typeface="Adobe Kaiti Std R" panose="02020400000000000000" pitchFamily="18" charset="-128"/>
              </a:rPr>
              <a:t>343</a:t>
            </a:r>
            <a:r>
              <a:rPr lang="fr-FR" sz="1800" dirty="0">
                <a:solidFill>
                  <a:prstClr val="black"/>
                </a:solidFill>
                <a:latin typeface="Adobe Kaiti Std R" panose="02020400000000000000" pitchFamily="18" charset="-128"/>
                <a:ea typeface="Adobe Kaiti Std R" panose="02020400000000000000" pitchFamily="18" charset="-128"/>
              </a:rPr>
              <a:t>, 269-272 (2014)</a:t>
            </a:r>
          </a:p>
          <a:p>
            <a:r>
              <a:rPr lang="fr-FR" sz="1800" b="1" dirty="0">
                <a:solidFill>
                  <a:prstClr val="black"/>
                </a:solidFill>
                <a:latin typeface="Adobe Kaiti Std R" panose="02020400000000000000" pitchFamily="18" charset="-128"/>
                <a:ea typeface="Adobe Kaiti Std R" panose="02020400000000000000" pitchFamily="18" charset="-128"/>
              </a:rPr>
              <a:t>ACME I </a:t>
            </a:r>
            <a:r>
              <a:rPr lang="fr-FR" sz="1800" b="1" dirty="0" err="1">
                <a:solidFill>
                  <a:prstClr val="black"/>
                </a:solidFill>
                <a:latin typeface="Adobe Kaiti Std R" panose="02020400000000000000" pitchFamily="18" charset="-128"/>
                <a:ea typeface="Adobe Kaiti Std R" panose="02020400000000000000" pitchFamily="18" charset="-128"/>
              </a:rPr>
              <a:t>detailed</a:t>
            </a:r>
            <a:r>
              <a:rPr lang="fr-FR" sz="1800" dirty="0">
                <a:solidFill>
                  <a:prstClr val="black"/>
                </a:solidFill>
                <a:latin typeface="Adobe Kaiti Std R" panose="02020400000000000000" pitchFamily="18" charset="-128"/>
                <a:ea typeface="Adobe Kaiti Std R" panose="02020400000000000000" pitchFamily="18" charset="-128"/>
              </a:rPr>
              <a:t> </a:t>
            </a:r>
            <a:r>
              <a:rPr lang="fr-FR" sz="1800" b="1" dirty="0">
                <a:solidFill>
                  <a:prstClr val="black"/>
                </a:solidFill>
                <a:latin typeface="Adobe Kaiti Std R" panose="02020400000000000000" pitchFamily="18" charset="-128"/>
                <a:ea typeface="Adobe Kaiti Std R" panose="02020400000000000000" pitchFamily="18" charset="-128"/>
              </a:rPr>
              <a:t>report: </a:t>
            </a:r>
            <a:r>
              <a:rPr lang="fr-FR" sz="1800" dirty="0">
                <a:solidFill>
                  <a:prstClr val="black"/>
                </a:solidFill>
                <a:latin typeface="Adobe Kaiti Std R" panose="02020400000000000000" pitchFamily="18" charset="-128"/>
                <a:ea typeface="Adobe Kaiti Std R" panose="02020400000000000000" pitchFamily="18" charset="-128"/>
              </a:rPr>
              <a:t>J Baron et al., </a:t>
            </a:r>
            <a:r>
              <a:rPr lang="fr-FR" sz="1800" i="1" dirty="0">
                <a:solidFill>
                  <a:prstClr val="black"/>
                </a:solidFill>
                <a:latin typeface="Adobe Kaiti Std R" panose="02020400000000000000" pitchFamily="18" charset="-128"/>
                <a:ea typeface="Adobe Kaiti Std R" panose="02020400000000000000" pitchFamily="18" charset="-128"/>
              </a:rPr>
              <a:t>New J. Phys.</a:t>
            </a:r>
            <a:r>
              <a:rPr lang="fr-FR" sz="1800" b="1" dirty="0">
                <a:solidFill>
                  <a:prstClr val="black"/>
                </a:solidFill>
                <a:latin typeface="Adobe Kaiti Std R" panose="02020400000000000000" pitchFamily="18" charset="-128"/>
                <a:ea typeface="Adobe Kaiti Std R" panose="02020400000000000000" pitchFamily="18" charset="-128"/>
              </a:rPr>
              <a:t>19 </a:t>
            </a:r>
            <a:r>
              <a:rPr lang="fr-FR" sz="1800" dirty="0">
                <a:solidFill>
                  <a:prstClr val="black"/>
                </a:solidFill>
                <a:latin typeface="Adobe Kaiti Std R" panose="02020400000000000000" pitchFamily="18" charset="-128"/>
                <a:ea typeface="Adobe Kaiti Std R" panose="02020400000000000000" pitchFamily="18" charset="-128"/>
              </a:rPr>
              <a:t>(2017)</a:t>
            </a:r>
            <a:endParaRPr lang="fr-FR" sz="1800" i="1" dirty="0">
              <a:solidFill>
                <a:prstClr val="black"/>
              </a:solidFill>
              <a:latin typeface="Adobe Kaiti Std R" panose="02020400000000000000" pitchFamily="18" charset="-128"/>
              <a:ea typeface="Adobe Kaiti Std R" panose="02020400000000000000" pitchFamily="18" charset="-128"/>
            </a:endParaRPr>
          </a:p>
          <a:p>
            <a:pPr lvl="0"/>
            <a:r>
              <a:rPr lang="en-GB" sz="1800" b="1" dirty="0" err="1">
                <a:solidFill>
                  <a:prstClr val="black"/>
                </a:solidFill>
                <a:latin typeface="Adobe Kaiti Std R" panose="02020400000000000000" pitchFamily="18" charset="-128"/>
                <a:ea typeface="Adobe Kaiti Std R" panose="02020400000000000000" pitchFamily="18" charset="-128"/>
              </a:rPr>
              <a:t>E</a:t>
            </a:r>
            <a:r>
              <a:rPr lang="en-GB" sz="1800" b="1" baseline="-25000" dirty="0" err="1">
                <a:solidFill>
                  <a:prstClr val="black"/>
                </a:solidFill>
                <a:latin typeface="Adobe Kaiti Std R" panose="02020400000000000000" pitchFamily="18" charset="-128"/>
                <a:ea typeface="Adobe Kaiti Std R" panose="02020400000000000000" pitchFamily="18" charset="-128"/>
              </a:rPr>
              <a:t>eff</a:t>
            </a:r>
            <a:r>
              <a:rPr lang="en-GB" sz="1800" b="1" dirty="0">
                <a:solidFill>
                  <a:prstClr val="black"/>
                </a:solidFill>
                <a:latin typeface="Adobe Kaiti Std R" panose="02020400000000000000" pitchFamily="18" charset="-128"/>
                <a:ea typeface="Adobe Kaiti Std R" panose="02020400000000000000" pitchFamily="18" charset="-128"/>
              </a:rPr>
              <a:t> Calculations: </a:t>
            </a:r>
            <a:r>
              <a:rPr lang="en-US" sz="1800" dirty="0">
                <a:solidFill>
                  <a:prstClr val="black"/>
                </a:solidFill>
                <a:latin typeface="Adobe Kaiti Std R" panose="02020400000000000000" pitchFamily="18" charset="-128"/>
                <a:ea typeface="Adobe Kaiti Std R" panose="02020400000000000000" pitchFamily="18" charset="-128"/>
              </a:rPr>
              <a:t>L. V. </a:t>
            </a:r>
            <a:r>
              <a:rPr lang="en-US" sz="1800" dirty="0" err="1">
                <a:solidFill>
                  <a:prstClr val="black"/>
                </a:solidFill>
                <a:latin typeface="Adobe Kaiti Std R" panose="02020400000000000000" pitchFamily="18" charset="-128"/>
                <a:ea typeface="Adobe Kaiti Std R" panose="02020400000000000000" pitchFamily="18" charset="-128"/>
              </a:rPr>
              <a:t>Skripnikov</a:t>
            </a:r>
            <a:r>
              <a:rPr lang="en-US" sz="1800" dirty="0">
                <a:solidFill>
                  <a:prstClr val="black"/>
                </a:solidFill>
                <a:latin typeface="Adobe Kaiti Std R" panose="02020400000000000000" pitchFamily="18" charset="-128"/>
                <a:ea typeface="Adobe Kaiti Std R" panose="02020400000000000000" pitchFamily="18" charset="-128"/>
              </a:rPr>
              <a:t> et al., </a:t>
            </a:r>
            <a:r>
              <a:rPr lang="en-US" sz="1800" i="1" dirty="0">
                <a:solidFill>
                  <a:prstClr val="black"/>
                </a:solidFill>
                <a:latin typeface="Adobe Kaiti Std R" panose="02020400000000000000" pitchFamily="18" charset="-128"/>
                <a:ea typeface="Adobe Kaiti Std R" panose="02020400000000000000" pitchFamily="18" charset="-128"/>
              </a:rPr>
              <a:t>J. Chem. Phys. </a:t>
            </a:r>
            <a:r>
              <a:rPr lang="en-US" sz="1800" b="1" dirty="0">
                <a:solidFill>
                  <a:prstClr val="black"/>
                </a:solidFill>
                <a:latin typeface="Adobe Kaiti Std R" panose="02020400000000000000" pitchFamily="18" charset="-128"/>
                <a:ea typeface="Adobe Kaiti Std R" panose="02020400000000000000" pitchFamily="18" charset="-128"/>
              </a:rPr>
              <a:t>142 </a:t>
            </a:r>
            <a:r>
              <a:rPr lang="en-US" sz="1800" dirty="0">
                <a:solidFill>
                  <a:prstClr val="black"/>
                </a:solidFill>
                <a:latin typeface="Adobe Kaiti Std R" panose="02020400000000000000" pitchFamily="18" charset="-128"/>
                <a:ea typeface="Adobe Kaiti Std R" panose="02020400000000000000" pitchFamily="18" charset="-128"/>
              </a:rPr>
              <a:t>024301 (2015), T. </a:t>
            </a:r>
            <a:r>
              <a:rPr lang="en-US" sz="1800" dirty="0" err="1">
                <a:solidFill>
                  <a:prstClr val="black"/>
                </a:solidFill>
                <a:latin typeface="Adobe Kaiti Std R" panose="02020400000000000000" pitchFamily="18" charset="-128"/>
                <a:ea typeface="Adobe Kaiti Std R" panose="02020400000000000000" pitchFamily="18" charset="-128"/>
              </a:rPr>
              <a:t>Fleig</a:t>
            </a:r>
            <a:r>
              <a:rPr lang="en-US" sz="1800" dirty="0">
                <a:solidFill>
                  <a:prstClr val="black"/>
                </a:solidFill>
                <a:latin typeface="Adobe Kaiti Std R" panose="02020400000000000000" pitchFamily="18" charset="-128"/>
                <a:ea typeface="Adobe Kaiti Std R" panose="02020400000000000000" pitchFamily="18" charset="-128"/>
              </a:rPr>
              <a:t> et al., </a:t>
            </a:r>
            <a:r>
              <a:rPr lang="en-US" sz="1800" i="1" dirty="0">
                <a:solidFill>
                  <a:prstClr val="black"/>
                </a:solidFill>
                <a:latin typeface="Adobe Kaiti Std R" panose="02020400000000000000" pitchFamily="18" charset="-128"/>
                <a:ea typeface="Adobe Kaiti Std R" panose="02020400000000000000" pitchFamily="18" charset="-128"/>
              </a:rPr>
              <a:t>J. Mol. Spec. </a:t>
            </a:r>
            <a:r>
              <a:rPr lang="en-US" sz="1800" b="1" dirty="0">
                <a:solidFill>
                  <a:prstClr val="black"/>
                </a:solidFill>
                <a:latin typeface="Adobe Kaiti Std R" panose="02020400000000000000" pitchFamily="18" charset="-128"/>
                <a:ea typeface="Adobe Kaiti Std R" panose="02020400000000000000" pitchFamily="18" charset="-128"/>
              </a:rPr>
              <a:t>300</a:t>
            </a:r>
            <a:r>
              <a:rPr lang="en-US" sz="1800" dirty="0">
                <a:solidFill>
                  <a:prstClr val="black"/>
                </a:solidFill>
                <a:latin typeface="Adobe Kaiti Std R" panose="02020400000000000000" pitchFamily="18" charset="-128"/>
                <a:ea typeface="Adobe Kaiti Std R" panose="02020400000000000000" pitchFamily="18" charset="-128"/>
              </a:rPr>
              <a:t> p. 16-21 (2014)</a:t>
            </a:r>
          </a:p>
          <a:p>
            <a:pPr lvl="0"/>
            <a:r>
              <a:rPr lang="en-US" sz="1800" b="1" dirty="0">
                <a:solidFill>
                  <a:prstClr val="black"/>
                </a:solidFill>
                <a:latin typeface="Adobe Kaiti Std R" panose="02020400000000000000" pitchFamily="18" charset="-128"/>
                <a:ea typeface="Adobe Kaiti Std R" panose="02020400000000000000" pitchFamily="18" charset="-128"/>
              </a:rPr>
              <a:t>EDM &amp; SUSY: </a:t>
            </a:r>
            <a:r>
              <a:rPr lang="en-US" sz="1800" dirty="0">
                <a:solidFill>
                  <a:prstClr val="black"/>
                </a:solidFill>
                <a:latin typeface="Adobe Kaiti Std R" panose="02020400000000000000" pitchFamily="18" charset="-128"/>
                <a:ea typeface="Adobe Kaiti Std R" panose="02020400000000000000" pitchFamily="18" charset="-128"/>
              </a:rPr>
              <a:t>J.</a:t>
            </a:r>
            <a:r>
              <a:rPr lang="en-US" sz="1800" b="1" dirty="0">
                <a:solidFill>
                  <a:prstClr val="black"/>
                </a:solidFill>
                <a:latin typeface="Adobe Kaiti Std R" panose="02020400000000000000" pitchFamily="18" charset="-128"/>
                <a:ea typeface="Adobe Kaiti Std R" panose="02020400000000000000" pitchFamily="18" charset="-128"/>
              </a:rPr>
              <a:t> </a:t>
            </a:r>
            <a:r>
              <a:rPr lang="en-US" sz="1800" dirty="0">
                <a:solidFill>
                  <a:prstClr val="black"/>
                </a:solidFill>
                <a:latin typeface="Adobe Kaiti Std R" panose="02020400000000000000" pitchFamily="18" charset="-128"/>
                <a:ea typeface="Adobe Kaiti Std R" panose="02020400000000000000" pitchFamily="18" charset="-128"/>
              </a:rPr>
              <a:t>Feng, </a:t>
            </a:r>
            <a:r>
              <a:rPr lang="en-US" sz="1800" dirty="0" err="1">
                <a:solidFill>
                  <a:prstClr val="black"/>
                </a:solidFill>
                <a:latin typeface="Adobe Kaiti Std R" panose="02020400000000000000" pitchFamily="18" charset="-128"/>
                <a:ea typeface="Adobe Kaiti Std R" panose="02020400000000000000" pitchFamily="18" charset="-128"/>
              </a:rPr>
              <a:t>Annu</a:t>
            </a:r>
            <a:r>
              <a:rPr lang="en-US" sz="1800" dirty="0">
                <a:solidFill>
                  <a:prstClr val="black"/>
                </a:solidFill>
                <a:latin typeface="Adobe Kaiti Std R" panose="02020400000000000000" pitchFamily="18" charset="-128"/>
                <a:ea typeface="Adobe Kaiti Std R" panose="02020400000000000000" pitchFamily="18" charset="-128"/>
              </a:rPr>
              <a:t>. Rev. </a:t>
            </a:r>
            <a:r>
              <a:rPr lang="en-US" sz="1800" dirty="0" err="1">
                <a:solidFill>
                  <a:prstClr val="black"/>
                </a:solidFill>
                <a:latin typeface="Adobe Kaiti Std R" panose="02020400000000000000" pitchFamily="18" charset="-128"/>
                <a:ea typeface="Adobe Kaiti Std R" panose="02020400000000000000" pitchFamily="18" charset="-128"/>
              </a:rPr>
              <a:t>Nucl</a:t>
            </a:r>
            <a:r>
              <a:rPr lang="en-US" sz="1800" dirty="0">
                <a:solidFill>
                  <a:prstClr val="black"/>
                </a:solidFill>
                <a:latin typeface="Adobe Kaiti Std R" panose="02020400000000000000" pitchFamily="18" charset="-128"/>
                <a:ea typeface="Adobe Kaiti Std R" panose="02020400000000000000" pitchFamily="18" charset="-128"/>
              </a:rPr>
              <a:t>. Part. Sci., </a:t>
            </a:r>
            <a:r>
              <a:rPr lang="en-US" sz="1800" b="1" dirty="0">
                <a:solidFill>
                  <a:prstClr val="black"/>
                </a:solidFill>
                <a:latin typeface="Adobe Kaiti Std R" panose="02020400000000000000" pitchFamily="18" charset="-128"/>
                <a:ea typeface="Adobe Kaiti Std R" panose="02020400000000000000" pitchFamily="18" charset="-128"/>
              </a:rPr>
              <a:t>63</a:t>
            </a:r>
            <a:r>
              <a:rPr lang="en-US" sz="1800" dirty="0">
                <a:solidFill>
                  <a:prstClr val="black"/>
                </a:solidFill>
                <a:latin typeface="Adobe Kaiti Std R" panose="02020400000000000000" pitchFamily="18" charset="-128"/>
                <a:ea typeface="Adobe Kaiti Std R" panose="02020400000000000000" pitchFamily="18" charset="-128"/>
              </a:rPr>
              <a:t>:35,1-82 (2013),</a:t>
            </a:r>
            <a:r>
              <a:rPr lang="en-US" sz="1800" b="1" dirty="0">
                <a:latin typeface="Adobe Kaiti Std R" pitchFamily="18" charset="-128"/>
                <a:ea typeface="Adobe Kaiti Std R" pitchFamily="18" charset="-128"/>
              </a:rPr>
              <a:t> </a:t>
            </a:r>
            <a:r>
              <a:rPr lang="en-US" sz="1800" dirty="0">
                <a:latin typeface="Adobe Kaiti Std R" pitchFamily="18" charset="-128"/>
                <a:ea typeface="Adobe Kaiti Std R" pitchFamily="18" charset="-128"/>
              </a:rPr>
              <a:t>Y. </a:t>
            </a:r>
            <a:r>
              <a:rPr lang="en-US" sz="1800" dirty="0" err="1">
                <a:latin typeface="Adobe Kaiti Std R" pitchFamily="18" charset="-128"/>
                <a:ea typeface="Adobe Kaiti Std R" pitchFamily="18" charset="-128"/>
              </a:rPr>
              <a:t>Nakai</a:t>
            </a:r>
            <a:r>
              <a:rPr lang="en-US" sz="1800" dirty="0">
                <a:latin typeface="Adobe Kaiti Std R" pitchFamily="18" charset="-128"/>
                <a:ea typeface="Adobe Kaiti Std R" pitchFamily="18" charset="-128"/>
              </a:rPr>
              <a:t>, et al.,  </a:t>
            </a:r>
            <a:r>
              <a:rPr lang="en-US" sz="1800" i="1" dirty="0">
                <a:latin typeface="Adobe Kaiti Std R" pitchFamily="18" charset="-128"/>
                <a:ea typeface="Adobe Kaiti Std R" pitchFamily="18" charset="-128"/>
              </a:rPr>
              <a:t>J. High Energy Phys.</a:t>
            </a:r>
            <a:r>
              <a:rPr lang="en-US" sz="1800" dirty="0">
                <a:latin typeface="Adobe Kaiti Std R" pitchFamily="18" charset="-128"/>
                <a:ea typeface="Adobe Kaiti Std R" pitchFamily="18" charset="-128"/>
              </a:rPr>
              <a:t> </a:t>
            </a:r>
            <a:r>
              <a:rPr lang="en-US" sz="1800" b="1" dirty="0">
                <a:latin typeface="Adobe Kaiti Std R" pitchFamily="18" charset="-128"/>
                <a:ea typeface="Adobe Kaiti Std R" pitchFamily="18" charset="-128"/>
              </a:rPr>
              <a:t>2017</a:t>
            </a:r>
            <a:r>
              <a:rPr lang="en-US" sz="1800" dirty="0">
                <a:latin typeface="Adobe Kaiti Std R" pitchFamily="18" charset="-128"/>
                <a:ea typeface="Adobe Kaiti Std R" pitchFamily="18" charset="-128"/>
              </a:rPr>
              <a:t>:31 (2017)</a:t>
            </a:r>
          </a:p>
          <a:p>
            <a:pPr lvl="0"/>
            <a:r>
              <a:rPr lang="en-US" sz="1800" b="1" dirty="0">
                <a:latin typeface="Adobe Kaiti Std R" pitchFamily="18" charset="-128"/>
                <a:ea typeface="Adobe Kaiti Std R" pitchFamily="18" charset="-128"/>
              </a:rPr>
              <a:t>Interpreting the Electron EDM Constraint: </a:t>
            </a:r>
            <a:r>
              <a:rPr lang="en-US" sz="1800" dirty="0">
                <a:latin typeface="Adobe Kaiti Std R" pitchFamily="18" charset="-128"/>
                <a:ea typeface="Adobe Kaiti Std R" pitchFamily="18" charset="-128"/>
              </a:rPr>
              <a:t>C. </a:t>
            </a:r>
            <a:r>
              <a:rPr lang="en-US" sz="1800" dirty="0" err="1">
                <a:latin typeface="Adobe Kaiti Std R" pitchFamily="18" charset="-128"/>
                <a:ea typeface="Adobe Kaiti Std R" pitchFamily="18" charset="-128"/>
              </a:rPr>
              <a:t>Cesarotti</a:t>
            </a:r>
            <a:r>
              <a:rPr lang="en-US" sz="1800" dirty="0">
                <a:latin typeface="Adobe Kaiti Std R" pitchFamily="18" charset="-128"/>
                <a:ea typeface="Adobe Kaiti Std R" pitchFamily="18" charset="-128"/>
              </a:rPr>
              <a:t> et al., </a:t>
            </a:r>
            <a:r>
              <a:rPr lang="en-US" sz="1800" i="1" dirty="0" err="1">
                <a:latin typeface="Adobe Kaiti Std R" pitchFamily="18" charset="-128"/>
                <a:ea typeface="Adobe Kaiti Std R" pitchFamily="18" charset="-128"/>
              </a:rPr>
              <a:t>arXiv</a:t>
            </a:r>
            <a:r>
              <a:rPr lang="en-US" sz="1800" i="1" dirty="0">
                <a:latin typeface="Adobe Kaiti Std R" pitchFamily="18" charset="-128"/>
                <a:ea typeface="Adobe Kaiti Std R" pitchFamily="18" charset="-128"/>
              </a:rPr>
              <a:t> </a:t>
            </a:r>
            <a:r>
              <a:rPr lang="en-US" sz="1800" dirty="0">
                <a:latin typeface="Adobe Kaiti Std R" pitchFamily="18" charset="-128"/>
                <a:ea typeface="Adobe Kaiti Std R" pitchFamily="18" charset="-128"/>
              </a:rPr>
              <a:t>(2018)</a:t>
            </a:r>
            <a:endParaRPr lang="en-US" sz="1800" b="1" dirty="0">
              <a:latin typeface="Adobe Kaiti Std R" pitchFamily="18" charset="-128"/>
              <a:ea typeface="Adobe Kaiti Std R" pitchFamily="18" charset="-128"/>
            </a:endParaRPr>
          </a:p>
          <a:p>
            <a:pPr lvl="0"/>
            <a:endParaRPr lang="en-US" sz="2000" dirty="0">
              <a:solidFill>
                <a:prstClr val="black"/>
              </a:solidFill>
              <a:latin typeface="Adobe Kaiti Std R" panose="02020400000000000000" pitchFamily="18" charset="-128"/>
              <a:ea typeface="Adobe Kaiti Std R" panose="02020400000000000000" pitchFamily="18" charset="-128"/>
            </a:endParaRPr>
          </a:p>
          <a:p>
            <a:pPr lvl="0"/>
            <a:endParaRPr lang="en-US" sz="2000" b="1" dirty="0">
              <a:solidFill>
                <a:prstClr val="black"/>
              </a:solidFill>
              <a:latin typeface="Adobe Kaiti Std R" panose="02020400000000000000" pitchFamily="18" charset="-128"/>
              <a:ea typeface="Adobe Kaiti Std R" panose="02020400000000000000" pitchFamily="18" charset="-128"/>
            </a:endParaRPr>
          </a:p>
          <a:p>
            <a:endParaRPr lang="en-GB" sz="1500" dirty="0">
              <a:solidFill>
                <a:prstClr val="black"/>
              </a:solidFill>
              <a:latin typeface="Adobe Kaiti Std R" panose="02020400000000000000" pitchFamily="18" charset="-128"/>
              <a:ea typeface="Adobe Kaiti Std R" panose="02020400000000000000" pitchFamily="18" charset="-128"/>
            </a:endParaRPr>
          </a:p>
          <a:p>
            <a:endParaRPr lang="en-GB" sz="1500" b="1" dirty="0">
              <a:solidFill>
                <a:prstClr val="black"/>
              </a:solidFill>
              <a:latin typeface="Adobe Kaiti Std R" panose="02020400000000000000" pitchFamily="18" charset="-128"/>
              <a:ea typeface="Adobe Kaiti Std R" panose="02020400000000000000" pitchFamily="18" charset="-128"/>
            </a:endParaRPr>
          </a:p>
        </p:txBody>
      </p:sp>
      <p:sp>
        <p:nvSpPr>
          <p:cNvPr id="622" name="TextBox 621"/>
          <p:cNvSpPr txBox="1"/>
          <p:nvPr/>
        </p:nvSpPr>
        <p:spPr>
          <a:xfrm>
            <a:off x="34079600" y="16543526"/>
            <a:ext cx="10853068" cy="584775"/>
          </a:xfrm>
          <a:prstGeom prst="rect">
            <a:avLst/>
          </a:prstGeom>
          <a:noFill/>
        </p:spPr>
        <p:txBody>
          <a:bodyPr wrap="square" rtlCol="0">
            <a:spAutoFit/>
          </a:bodyPr>
          <a:lstStyle/>
          <a:p>
            <a:r>
              <a:rPr lang="en-US" sz="3200" u="sng" dirty="0">
                <a:latin typeface="Franklin Gothic Book" panose="020B0503020102020204" pitchFamily="34" charset="0"/>
                <a:ea typeface="Adobe Kaiti Std R" panose="02020400000000000000" pitchFamily="18" charset="-128"/>
                <a:cs typeface="Arial" panose="020B0604020202020204" pitchFamily="34" charset="0"/>
              </a:rPr>
              <a:t>Increased Precession Time</a:t>
            </a:r>
            <a:endParaRPr lang="en-GB" sz="3200" u="sng" dirty="0">
              <a:latin typeface="Franklin Gothic Book" panose="020B0503020102020204" pitchFamily="34" charset="0"/>
              <a:ea typeface="Adobe Kaiti Std R" panose="02020400000000000000" pitchFamily="18" charset="-128"/>
              <a:cs typeface="Arial" panose="020B0604020202020204" pitchFamily="34" charset="0"/>
            </a:endParaRPr>
          </a:p>
        </p:txBody>
      </p:sp>
      <p:sp>
        <p:nvSpPr>
          <p:cNvPr id="644" name="TextBox 643"/>
          <p:cNvSpPr txBox="1"/>
          <p:nvPr/>
        </p:nvSpPr>
        <p:spPr>
          <a:xfrm>
            <a:off x="34116133" y="13655478"/>
            <a:ext cx="10853068" cy="584775"/>
          </a:xfrm>
          <a:prstGeom prst="rect">
            <a:avLst/>
          </a:prstGeom>
          <a:noFill/>
        </p:spPr>
        <p:txBody>
          <a:bodyPr wrap="square" rtlCol="0">
            <a:spAutoFit/>
          </a:bodyPr>
          <a:lstStyle/>
          <a:p>
            <a:r>
              <a:rPr lang="en-US" sz="3200" u="sng" dirty="0">
                <a:latin typeface="Franklin Gothic Book" panose="020B0503020102020204" pitchFamily="34" charset="0"/>
                <a:ea typeface="Adobe Kaiti Std R" panose="02020400000000000000" pitchFamily="18" charset="-128"/>
                <a:cs typeface="Arial" panose="020B0604020202020204" pitchFamily="34" charset="0"/>
              </a:rPr>
              <a:t>Molecular Lens</a:t>
            </a:r>
            <a:endParaRPr lang="en-GB" sz="3200" u="sng" dirty="0">
              <a:latin typeface="Franklin Gothic Book" panose="020B0503020102020204" pitchFamily="34" charset="0"/>
              <a:ea typeface="Adobe Kaiti Std R" panose="02020400000000000000" pitchFamily="18" charset="-128"/>
              <a:cs typeface="Arial" panose="020B0604020202020204" pitchFamily="34" charset="0"/>
            </a:endParaRPr>
          </a:p>
        </p:txBody>
      </p:sp>
      <p:sp>
        <p:nvSpPr>
          <p:cNvPr id="287" name="TextBox 286">
            <a:extLst>
              <a:ext uri="{FF2B5EF4-FFF2-40B4-BE49-F238E27FC236}">
                <a16:creationId xmlns:a16="http://schemas.microsoft.com/office/drawing/2014/main" id="{A09CF765-9C23-4E6A-A672-D5B5728626E4}"/>
              </a:ext>
            </a:extLst>
          </p:cNvPr>
          <p:cNvSpPr txBox="1"/>
          <p:nvPr/>
        </p:nvSpPr>
        <p:spPr>
          <a:xfrm>
            <a:off x="34101241" y="14351285"/>
            <a:ext cx="6021639" cy="2123658"/>
          </a:xfrm>
          <a:prstGeom prst="rect">
            <a:avLst/>
          </a:prstGeom>
          <a:noFill/>
        </p:spPr>
        <p:txBody>
          <a:bodyPr wrap="square" rtlCol="0">
            <a:spAutoFit/>
          </a:bodyPr>
          <a:lstStyle/>
          <a:p>
            <a:r>
              <a:rPr lang="en-US" sz="2200" dirty="0">
                <a:latin typeface="Adobe Kaiti Std R" panose="02020400000000000000" pitchFamily="18" charset="-128"/>
                <a:ea typeface="Adobe Kaiti Std R" panose="02020400000000000000" pitchFamily="18" charset="-128"/>
              </a:rPr>
              <a:t>Due to molecular beam divergence, only 0.05% of molecules reach the detection region. An electrostatic lens can significantly increase molecular flux by focusing molecules in the electrically-sensitive Q (J=2) state into the measurement region.</a:t>
            </a:r>
            <a:endParaRPr lang="en-GB" sz="2800" dirty="0">
              <a:latin typeface="Adobe Kaiti Std R" panose="02020400000000000000" pitchFamily="18" charset="-128"/>
              <a:ea typeface="Adobe Kaiti Std R" panose="02020400000000000000" pitchFamily="18" charset="-128"/>
            </a:endParaRPr>
          </a:p>
        </p:txBody>
      </p:sp>
      <p:sp>
        <p:nvSpPr>
          <p:cNvPr id="298" name="TextBox 297">
            <a:extLst>
              <a:ext uri="{FF2B5EF4-FFF2-40B4-BE49-F238E27FC236}">
                <a16:creationId xmlns:a16="http://schemas.microsoft.com/office/drawing/2014/main" id="{BBF0A7C7-B06A-4E8A-9A2B-506AA758B620}"/>
              </a:ext>
            </a:extLst>
          </p:cNvPr>
          <p:cNvSpPr txBox="1"/>
          <p:nvPr/>
        </p:nvSpPr>
        <p:spPr>
          <a:xfrm>
            <a:off x="34116133" y="17244263"/>
            <a:ext cx="6021639" cy="2462213"/>
          </a:xfrm>
          <a:prstGeom prst="rect">
            <a:avLst/>
          </a:prstGeom>
          <a:noFill/>
        </p:spPr>
        <p:txBody>
          <a:bodyPr wrap="square" rtlCol="0">
            <a:spAutoFit/>
          </a:bodyPr>
          <a:lstStyle/>
          <a:p>
            <a:r>
              <a:rPr lang="en-US" sz="2200" dirty="0">
                <a:latin typeface="Adobe Kaiti Std R" panose="02020400000000000000" pitchFamily="18" charset="-128"/>
                <a:ea typeface="Adobe Kaiti Std R" panose="02020400000000000000" pitchFamily="18" charset="-128"/>
              </a:rPr>
              <a:t>Recent measurements determined that the H state lifetime of </a:t>
            </a:r>
            <a:r>
              <a:rPr lang="en-US" sz="2200" dirty="0" err="1">
                <a:latin typeface="Adobe Kaiti Std R" panose="02020400000000000000" pitchFamily="18" charset="-128"/>
                <a:ea typeface="Adobe Kaiti Std R" panose="02020400000000000000" pitchFamily="18" charset="-128"/>
              </a:rPr>
              <a:t>ThO</a:t>
            </a:r>
            <a:r>
              <a:rPr lang="en-US" sz="2200" dirty="0">
                <a:latin typeface="Adobe Kaiti Std R" panose="02020400000000000000" pitchFamily="18" charset="-128"/>
                <a:ea typeface="Adobe Kaiti Std R" panose="02020400000000000000" pitchFamily="18" charset="-128"/>
              </a:rPr>
              <a:t> is 4-6 </a:t>
            </a:r>
            <a:r>
              <a:rPr lang="en-US" sz="2200" dirty="0" err="1">
                <a:latin typeface="Adobe Kaiti Std R" panose="02020400000000000000" pitchFamily="18" charset="-128"/>
                <a:ea typeface="Adobe Kaiti Std R" panose="02020400000000000000" pitchFamily="18" charset="-128"/>
              </a:rPr>
              <a:t>ms.</a:t>
            </a:r>
            <a:r>
              <a:rPr lang="en-US" sz="2200" dirty="0">
                <a:latin typeface="Adobe Kaiti Std R" panose="02020400000000000000" pitchFamily="18" charset="-128"/>
                <a:ea typeface="Adobe Kaiti Std R" panose="02020400000000000000" pitchFamily="18" charset="-128"/>
              </a:rPr>
              <a:t> This is 4-6 times longer than the ACME II precession time. Combined with the molecular lens, increasing the precession region length by roughly 1 m will significantly increase measurement sensitivity.</a:t>
            </a:r>
          </a:p>
        </p:txBody>
      </p:sp>
      <p:sp>
        <p:nvSpPr>
          <p:cNvPr id="300" name="TextBox 299">
            <a:extLst>
              <a:ext uri="{FF2B5EF4-FFF2-40B4-BE49-F238E27FC236}">
                <a16:creationId xmlns:a16="http://schemas.microsoft.com/office/drawing/2014/main" id="{0AC7FA20-D552-44FD-B914-3487F7ED7ABD}"/>
              </a:ext>
            </a:extLst>
          </p:cNvPr>
          <p:cNvSpPr txBox="1"/>
          <p:nvPr/>
        </p:nvSpPr>
        <p:spPr>
          <a:xfrm>
            <a:off x="34134560" y="20325099"/>
            <a:ext cx="6021639" cy="3477875"/>
          </a:xfrm>
          <a:prstGeom prst="rect">
            <a:avLst/>
          </a:prstGeom>
          <a:noFill/>
        </p:spPr>
        <p:txBody>
          <a:bodyPr wrap="square" rtlCol="0">
            <a:spAutoFit/>
          </a:bodyPr>
          <a:lstStyle/>
          <a:p>
            <a:r>
              <a:rPr lang="en-US" sz="2200" dirty="0">
                <a:latin typeface="Adobe Kaiti Std R" panose="02020400000000000000" pitchFamily="18" charset="-128"/>
                <a:ea typeface="Adobe Kaiti Std R" panose="02020400000000000000" pitchFamily="18" charset="-128"/>
              </a:rPr>
              <a:t>Only ~5% of fluorescence from the spin-</a:t>
            </a:r>
            <a:r>
              <a:rPr lang="en-US" sz="2200" dirty="0" err="1">
                <a:latin typeface="Adobe Kaiti Std R" panose="02020400000000000000" pitchFamily="18" charset="-128"/>
                <a:ea typeface="Adobe Kaiti Std R" panose="02020400000000000000" pitchFamily="18" charset="-128"/>
              </a:rPr>
              <a:t>precessed</a:t>
            </a:r>
            <a:r>
              <a:rPr lang="en-US" sz="2200" dirty="0">
                <a:latin typeface="Adobe Kaiti Std R" panose="02020400000000000000" pitchFamily="18" charset="-128"/>
                <a:ea typeface="Adobe Kaiti Std R" panose="02020400000000000000" pitchFamily="18" charset="-128"/>
              </a:rPr>
              <a:t> molecules was detected, due to losses from collection optics and quantum efficiency. Photon cycling on a relatively closed transition (I-X, 91%) will increase the number of photons emitted per molecule. Combined with planned improvements to collection optics and detector upgrades, this might result in at least an order of magnitude increase in signal.</a:t>
            </a:r>
          </a:p>
        </p:txBody>
      </p:sp>
      <mc:AlternateContent xmlns:mc="http://schemas.openxmlformats.org/markup-compatibility/2006">
        <mc:Choice xmlns:a14="http://schemas.microsoft.com/office/drawing/2010/main" Requires="a14">
          <p:sp>
            <p:nvSpPr>
              <p:cNvPr id="286" name="TextBox 285">
                <a:extLst>
                  <a:ext uri="{FF2B5EF4-FFF2-40B4-BE49-F238E27FC236}">
                    <a16:creationId xmlns:a16="http://schemas.microsoft.com/office/drawing/2014/main" id="{5FB305DB-EF3D-4A3C-AE3D-2C9300A1CA8C}"/>
                  </a:ext>
                </a:extLst>
              </p:cNvPr>
              <p:cNvSpPr txBox="1"/>
              <p:nvPr/>
            </p:nvSpPr>
            <p:spPr>
              <a:xfrm>
                <a:off x="34163000" y="8900873"/>
                <a:ext cx="11674072" cy="3589188"/>
              </a:xfrm>
              <a:prstGeom prst="rect">
                <a:avLst/>
              </a:prstGeom>
              <a:noFill/>
            </p:spPr>
            <p:txBody>
              <a:bodyPr wrap="square" rtlCol="0">
                <a:spAutoFit/>
              </a:bodyPr>
              <a:lstStyle/>
              <a:p>
                <a:r>
                  <a:rPr lang="en-US" sz="2200" dirty="0">
                    <a:latin typeface="Adobe Kaiti Std R" panose="02020400000000000000" pitchFamily="18" charset="-128"/>
                    <a:ea typeface="Adobe Kaiti Std R" panose="02020400000000000000" pitchFamily="18" charset="-128"/>
                  </a:rPr>
                  <a:t>We varied 40 different experiment parameters in the search for systematic errors. These include magnetic fields, electric fields, laser powers, laser </a:t>
                </a:r>
                <a:r>
                  <a:rPr lang="en-US" sz="2200" dirty="0" err="1">
                    <a:latin typeface="Adobe Kaiti Std R" panose="02020400000000000000" pitchFamily="18" charset="-128"/>
                    <a:ea typeface="Adobe Kaiti Std R" panose="02020400000000000000" pitchFamily="18" charset="-128"/>
                  </a:rPr>
                  <a:t>detunings</a:t>
                </a:r>
                <a:r>
                  <a:rPr lang="en-US" sz="2200" dirty="0">
                    <a:latin typeface="Adobe Kaiti Std R" panose="02020400000000000000" pitchFamily="18" charset="-128"/>
                    <a:ea typeface="Adobe Kaiti Std R" panose="02020400000000000000" pitchFamily="18" charset="-128"/>
                  </a:rPr>
                  <a:t>, laser pointing, laser polarization, molecular beam clipping, experiment timing, and </a:t>
                </a:r>
                <a:r>
                  <a:rPr lang="en-US" sz="2200" dirty="0" err="1">
                    <a:latin typeface="Adobe Kaiti Std R" panose="02020400000000000000" pitchFamily="18" charset="-128"/>
                    <a:ea typeface="Adobe Kaiti Std R" panose="02020400000000000000" pitchFamily="18" charset="-128"/>
                  </a:rPr>
                  <a:t>analysis.</a:t>
                </a:r>
                <a:endParaRPr lang="en-US" sz="2200" dirty="0">
                  <a:latin typeface="Adobe Kaiti Std R" panose="02020400000000000000" pitchFamily="18" charset="-128"/>
                  <a:ea typeface="Adobe Kaiti Std R" panose="02020400000000000000" pitchFamily="18" charset="-128"/>
                </a:endParaRPr>
              </a:p>
              <a:p>
                <a:endParaRPr lang="en-US" sz="2200" dirty="0">
                  <a:latin typeface="Adobe Kaiti Std R" panose="02020400000000000000" pitchFamily="18" charset="-128"/>
                  <a:ea typeface="Adobe Kaiti Std R" panose="02020400000000000000" pitchFamily="18" charset="-128"/>
                </a:endParaRPr>
              </a:p>
              <a:p>
                <a:r>
                  <a:rPr lang="en-US" sz="2200" dirty="0">
                    <a:latin typeface="Adobe Kaiti Std R" panose="02020400000000000000" pitchFamily="18" charset="-128"/>
                    <a:ea typeface="Adobe Kaiti Std R" panose="02020400000000000000" pitchFamily="18" charset="-128"/>
                  </a:rPr>
                  <a:t>Where possible, we intentionally exaggerate the parameter and assume </a:t>
                </a:r>
                <a14:m>
                  <m:oMath xmlns:m="http://schemas.openxmlformats.org/officeDocument/2006/math">
                    <m:r>
                      <a:rPr lang="en-US" sz="2200" b="0" i="1" smtClean="0">
                        <a:latin typeface="Cambria Math" panose="02040503050406030204" pitchFamily="18" charset="0"/>
                        <a:ea typeface="Adobe Kaiti Std R" panose="02020400000000000000" pitchFamily="18" charset="-128"/>
                      </a:rPr>
                      <m:t>𝜔</m:t>
                    </m:r>
                    <m:r>
                      <a:rPr lang="en-US" sz="2200" b="0" i="1" smtClean="0">
                        <a:latin typeface="Cambria Math" panose="02040503050406030204" pitchFamily="18" charset="0"/>
                        <a:ea typeface="Adobe Kaiti Std R" panose="02020400000000000000" pitchFamily="18" charset="-128"/>
                      </a:rPr>
                      <m:t> </m:t>
                    </m:r>
                  </m:oMath>
                </a14:m>
                <a:r>
                  <a:rPr lang="en-US" sz="2200" dirty="0">
                    <a:latin typeface="Adobe Kaiti Std R" panose="02020400000000000000" pitchFamily="18" charset="-128"/>
                    <a:ea typeface="Adobe Kaiti Std R" panose="02020400000000000000" pitchFamily="18" charset="-128"/>
                  </a:rPr>
                  <a:t>depends linearly on the parameter</a:t>
                </a:r>
                <a14:m>
                  <m:oMath xmlns:m="http://schemas.openxmlformats.org/officeDocument/2006/math">
                    <m:r>
                      <a:rPr lang="en-US" sz="2200" b="0" i="0" smtClean="0">
                        <a:latin typeface="Cambria Math" panose="02040503050406030204" pitchFamily="18" charset="0"/>
                        <a:ea typeface="Adobe Kaiti Std R" panose="02020400000000000000" pitchFamily="18" charset="-128"/>
                      </a:rPr>
                      <m:t> </m:t>
                    </m:r>
                    <m:r>
                      <a:rPr lang="en-US" sz="2200" b="0" i="1" smtClean="0">
                        <a:latin typeface="Cambria Math" panose="02040503050406030204" pitchFamily="18" charset="0"/>
                        <a:ea typeface="Adobe Kaiti Std R" panose="02020400000000000000" pitchFamily="18" charset="-128"/>
                      </a:rPr>
                      <m:t>𝑃</m:t>
                    </m:r>
                  </m:oMath>
                </a14:m>
                <a:r>
                  <a:rPr lang="en-US" sz="2200" dirty="0">
                    <a:latin typeface="Adobe Kaiti Std R" panose="02020400000000000000" pitchFamily="18" charset="-128"/>
                    <a:ea typeface="Adobe Kaiti Std R" panose="02020400000000000000" pitchFamily="18" charset="-128"/>
                  </a:rPr>
                  <a:t>. The systematic error under ordinary conditions </a:t>
                </a:r>
                <a14:m>
                  <m:oMath xmlns:m="http://schemas.openxmlformats.org/officeDocument/2006/math">
                    <m:r>
                      <a:rPr lang="en-US" sz="2200" b="0" i="1" smtClean="0">
                        <a:latin typeface="Cambria Math" panose="02040503050406030204" pitchFamily="18" charset="0"/>
                        <a:ea typeface="Adobe Kaiti Std R" panose="02020400000000000000" pitchFamily="18" charset="-128"/>
                      </a:rPr>
                      <m:t>(</m:t>
                    </m:r>
                    <m:r>
                      <a:rPr lang="en-US" sz="2200" b="0" i="1" smtClean="0">
                        <a:latin typeface="Cambria Math" panose="02040503050406030204" pitchFamily="18" charset="0"/>
                        <a:ea typeface="Adobe Kaiti Std R" panose="02020400000000000000" pitchFamily="18" charset="-128"/>
                      </a:rPr>
                      <m:t>𝑃</m:t>
                    </m:r>
                    <m:r>
                      <a:rPr lang="en-US" sz="2200" b="0" i="1" smtClean="0">
                        <a:latin typeface="Cambria Math" panose="02040503050406030204" pitchFamily="18" charset="0"/>
                        <a:ea typeface="Adobe Kaiti Std R" panose="02020400000000000000" pitchFamily="18" charset="-128"/>
                      </a:rPr>
                      <m:t>=</m:t>
                    </m:r>
                    <m:acc>
                      <m:accPr>
                        <m:chr m:val="̅"/>
                        <m:ctrlPr>
                          <a:rPr lang="en-US" sz="2200" b="0" i="1" smtClean="0">
                            <a:latin typeface="Cambria Math" panose="02040503050406030204" pitchFamily="18" charset="0"/>
                            <a:ea typeface="Adobe Kaiti Std R" panose="02020400000000000000" pitchFamily="18" charset="-128"/>
                          </a:rPr>
                        </m:ctrlPr>
                      </m:accPr>
                      <m:e>
                        <m:r>
                          <a:rPr lang="en-US" sz="2200" b="0" i="1" smtClean="0">
                            <a:latin typeface="Cambria Math" panose="02040503050406030204" pitchFamily="18" charset="0"/>
                            <a:ea typeface="Adobe Kaiti Std R" panose="02020400000000000000" pitchFamily="18" charset="-128"/>
                          </a:rPr>
                          <m:t>𝑃</m:t>
                        </m:r>
                      </m:e>
                    </m:acc>
                    <m:r>
                      <a:rPr lang="en-US" sz="2200" b="0" i="1" smtClean="0">
                        <a:latin typeface="Cambria Math" panose="02040503050406030204" pitchFamily="18" charset="0"/>
                        <a:ea typeface="Adobe Kaiti Std R" panose="02020400000000000000" pitchFamily="18" charset="-128"/>
                      </a:rPr>
                      <m:t>)</m:t>
                    </m:r>
                  </m:oMath>
                </a14:m>
                <a:r>
                  <a:rPr lang="en-GB" sz="2200" dirty="0">
                    <a:latin typeface="Adobe Kaiti Std R" panose="02020400000000000000" pitchFamily="18" charset="-128"/>
                    <a:ea typeface="Adobe Kaiti Std R" panose="02020400000000000000" pitchFamily="18" charset="-128"/>
                  </a:rPr>
                  <a:t> is given as</a:t>
                </a:r>
              </a:p>
              <a:p>
                <a:pPr/>
                <a14:m>
                  <m:oMathPara xmlns:m="http://schemas.openxmlformats.org/officeDocument/2006/math">
                    <m:oMathParaPr>
                      <m:jc m:val="centerGroup"/>
                    </m:oMathParaPr>
                    <m:oMath xmlns:m="http://schemas.openxmlformats.org/officeDocument/2006/math">
                      <m:sSubSup>
                        <m:sSubSupPr>
                          <m:ctrlPr>
                            <a:rPr lang="en-GB" sz="2200" i="1" smtClean="0">
                              <a:latin typeface="Cambria Math" panose="02040503050406030204" pitchFamily="18" charset="0"/>
                              <a:ea typeface="Adobe Kaiti Std R" panose="02020400000000000000" pitchFamily="18" charset="-128"/>
                            </a:rPr>
                          </m:ctrlPr>
                        </m:sSubSupPr>
                        <m:e>
                          <m:r>
                            <a:rPr lang="en-US" sz="2200" b="0" i="1" smtClean="0">
                              <a:latin typeface="Cambria Math" panose="02040503050406030204" pitchFamily="18" charset="0"/>
                              <a:ea typeface="Adobe Kaiti Std R" panose="02020400000000000000" pitchFamily="18" charset="-128"/>
                            </a:rPr>
                            <m:t>𝜔</m:t>
                          </m:r>
                        </m:e>
                        <m:sub>
                          <m:r>
                            <a:rPr lang="en-US" sz="2200" b="0" i="1" smtClean="0">
                              <a:latin typeface="Cambria Math" panose="02040503050406030204" pitchFamily="18" charset="0"/>
                              <a:ea typeface="Adobe Kaiti Std R" panose="02020400000000000000" pitchFamily="18" charset="-128"/>
                            </a:rPr>
                            <m:t>𝑃</m:t>
                          </m:r>
                        </m:sub>
                        <m:sup>
                          <m:acc>
                            <m:accPr>
                              <m:chr m:val="̃"/>
                              <m:ctrlPr>
                                <a:rPr lang="en-GB" sz="2200" i="1" smtClean="0">
                                  <a:latin typeface="Cambria Math" panose="02040503050406030204" pitchFamily="18" charset="0"/>
                                  <a:ea typeface="Adobe Kaiti Std R" panose="02020400000000000000" pitchFamily="18" charset="-128"/>
                                </a:rPr>
                              </m:ctrlPr>
                            </m:accPr>
                            <m:e>
                              <m:r>
                                <a:rPr lang="en-US" sz="2200" b="0" i="1" smtClean="0">
                                  <a:latin typeface="Cambria Math" panose="02040503050406030204" pitchFamily="18" charset="0"/>
                                  <a:ea typeface="Adobe Kaiti Std R" panose="02020400000000000000" pitchFamily="18" charset="-128"/>
                                </a:rPr>
                                <m:t>𝑁</m:t>
                              </m:r>
                            </m:e>
                          </m:acc>
                          <m:acc>
                            <m:accPr>
                              <m:chr m:val="̃"/>
                              <m:ctrlPr>
                                <a:rPr lang="en-GB" sz="2200" i="1" smtClean="0">
                                  <a:latin typeface="Cambria Math" panose="02040503050406030204" pitchFamily="18" charset="0"/>
                                  <a:ea typeface="Adobe Kaiti Std R" panose="02020400000000000000" pitchFamily="18" charset="-128"/>
                                </a:rPr>
                              </m:ctrlPr>
                            </m:accPr>
                            <m:e>
                              <m:r>
                                <a:rPr lang="en-US" sz="2200" b="0" i="1" smtClean="0">
                                  <a:latin typeface="Cambria Math" panose="02040503050406030204" pitchFamily="18" charset="0"/>
                                  <a:ea typeface="Adobe Kaiti Std R" panose="02020400000000000000" pitchFamily="18" charset="-128"/>
                                </a:rPr>
                                <m:t>𝐸</m:t>
                              </m:r>
                            </m:e>
                          </m:acc>
                        </m:sup>
                      </m:sSubSup>
                      <m:r>
                        <a:rPr lang="en-US" sz="2200" b="0" i="1" smtClean="0">
                          <a:latin typeface="Cambria Math" panose="02040503050406030204" pitchFamily="18" charset="0"/>
                          <a:ea typeface="Adobe Kaiti Std R" panose="02020400000000000000" pitchFamily="18" charset="-128"/>
                        </a:rPr>
                        <m:t>=</m:t>
                      </m:r>
                      <m:d>
                        <m:dPr>
                          <m:ctrlPr>
                            <a:rPr lang="en-US" sz="2200" b="0" i="1" smtClean="0">
                              <a:latin typeface="Cambria Math" panose="02040503050406030204" pitchFamily="18" charset="0"/>
                              <a:ea typeface="Adobe Kaiti Std R" panose="02020400000000000000" pitchFamily="18" charset="-128"/>
                            </a:rPr>
                          </m:ctrlPr>
                        </m:dPr>
                        <m:e>
                          <m:f>
                            <m:fPr>
                              <m:type m:val="lin"/>
                              <m:ctrlPr>
                                <a:rPr lang="en-US" sz="2200" b="0" i="1" smtClean="0">
                                  <a:latin typeface="Cambria Math" panose="02040503050406030204" pitchFamily="18" charset="0"/>
                                  <a:ea typeface="Adobe Kaiti Std R" panose="02020400000000000000" pitchFamily="18" charset="-128"/>
                                </a:rPr>
                              </m:ctrlPr>
                            </m:fPr>
                            <m:num>
                              <m:r>
                                <a:rPr lang="en-US" sz="2200" i="1">
                                  <a:latin typeface="Cambria Math" panose="02040503050406030204" pitchFamily="18" charset="0"/>
                                  <a:ea typeface="Cambria Math" panose="02040503050406030204" pitchFamily="18" charset="0"/>
                                </a:rPr>
                                <m:t>𝜕</m:t>
                              </m:r>
                              <m:sSup>
                                <m:sSupPr>
                                  <m:ctrlPr>
                                    <a:rPr lang="en-GB" sz="2200" i="1">
                                      <a:latin typeface="Cambria Math" panose="02040503050406030204" pitchFamily="18" charset="0"/>
                                      <a:ea typeface="Adobe Kaiti Std R" panose="02020400000000000000" pitchFamily="18" charset="-128"/>
                                    </a:rPr>
                                  </m:ctrlPr>
                                </m:sSupPr>
                                <m:e>
                                  <m:r>
                                    <a:rPr lang="en-US" sz="2200" i="1">
                                      <a:latin typeface="Cambria Math" panose="02040503050406030204" pitchFamily="18" charset="0"/>
                                      <a:ea typeface="Adobe Kaiti Std R" panose="02020400000000000000" pitchFamily="18" charset="-128"/>
                                    </a:rPr>
                                    <m:t>𝜔</m:t>
                                  </m:r>
                                </m:e>
                                <m:sup>
                                  <m:acc>
                                    <m:accPr>
                                      <m:chr m:val="̃"/>
                                      <m:ctrlPr>
                                        <a:rPr lang="en-GB" sz="2200" i="1">
                                          <a:latin typeface="Cambria Math" panose="02040503050406030204" pitchFamily="18" charset="0"/>
                                          <a:ea typeface="Adobe Kaiti Std R" panose="02020400000000000000" pitchFamily="18" charset="-128"/>
                                        </a:rPr>
                                      </m:ctrlPr>
                                    </m:accPr>
                                    <m:e>
                                      <m:r>
                                        <a:rPr lang="en-US" sz="2200" i="1">
                                          <a:latin typeface="Cambria Math" panose="02040503050406030204" pitchFamily="18" charset="0"/>
                                          <a:ea typeface="Adobe Kaiti Std R" panose="02020400000000000000" pitchFamily="18" charset="-128"/>
                                        </a:rPr>
                                        <m:t>𝑁</m:t>
                                      </m:r>
                                    </m:e>
                                  </m:acc>
                                  <m:acc>
                                    <m:accPr>
                                      <m:chr m:val="̃"/>
                                      <m:ctrlPr>
                                        <a:rPr lang="en-GB" sz="2200" i="1">
                                          <a:latin typeface="Cambria Math" panose="02040503050406030204" pitchFamily="18" charset="0"/>
                                          <a:ea typeface="Adobe Kaiti Std R" panose="02020400000000000000" pitchFamily="18" charset="-128"/>
                                        </a:rPr>
                                      </m:ctrlPr>
                                    </m:accPr>
                                    <m:e>
                                      <m:r>
                                        <a:rPr lang="en-US" sz="2200" i="1">
                                          <a:latin typeface="Cambria Math" panose="02040503050406030204" pitchFamily="18" charset="0"/>
                                          <a:ea typeface="Adobe Kaiti Std R" panose="02020400000000000000" pitchFamily="18" charset="-128"/>
                                        </a:rPr>
                                        <m:t>𝐸</m:t>
                                      </m:r>
                                    </m:e>
                                  </m:acc>
                                </m:sup>
                              </m:sSup>
                            </m:num>
                            <m:den>
                              <m:r>
                                <a:rPr lang="en-US" sz="2200" i="1">
                                  <a:latin typeface="Cambria Math" panose="02040503050406030204" pitchFamily="18" charset="0"/>
                                  <a:ea typeface="Cambria Math" panose="02040503050406030204" pitchFamily="18" charset="0"/>
                                </a:rPr>
                                <m:t>𝜕</m:t>
                              </m:r>
                              <m:r>
                                <a:rPr lang="en-US" sz="2200" i="1">
                                  <a:latin typeface="Cambria Math" panose="02040503050406030204" pitchFamily="18" charset="0"/>
                                  <a:ea typeface="Cambria Math" panose="02040503050406030204" pitchFamily="18" charset="0"/>
                                </a:rPr>
                                <m:t>𝑃</m:t>
                              </m:r>
                            </m:den>
                          </m:f>
                        </m:e>
                      </m:d>
                      <m:acc>
                        <m:accPr>
                          <m:chr m:val="̅"/>
                          <m:ctrlPr>
                            <a:rPr lang="en-US" sz="2200" b="0" i="1" smtClean="0">
                              <a:latin typeface="Cambria Math" panose="02040503050406030204" pitchFamily="18" charset="0"/>
                              <a:ea typeface="Adobe Kaiti Std R" panose="02020400000000000000" pitchFamily="18" charset="-128"/>
                            </a:rPr>
                          </m:ctrlPr>
                        </m:accPr>
                        <m:e>
                          <m:r>
                            <a:rPr lang="en-US" sz="2200" b="0" i="1" smtClean="0">
                              <a:latin typeface="Cambria Math" panose="02040503050406030204" pitchFamily="18" charset="0"/>
                              <a:ea typeface="Adobe Kaiti Std R" panose="02020400000000000000" pitchFamily="18" charset="-128"/>
                            </a:rPr>
                            <m:t>𝑃</m:t>
                          </m:r>
                        </m:e>
                      </m:acc>
                    </m:oMath>
                  </m:oMathPara>
                </a14:m>
                <a:endParaRPr lang="en-GB" sz="2200" dirty="0">
                  <a:latin typeface="Adobe Kaiti Std R" panose="02020400000000000000" pitchFamily="18" charset="-128"/>
                  <a:ea typeface="Adobe Kaiti Std R" panose="02020400000000000000" pitchFamily="18" charset="-128"/>
                </a:endParaRPr>
              </a:p>
              <a:p>
                <a:r>
                  <a:rPr lang="en-GB" sz="2200" dirty="0">
                    <a:latin typeface="Adobe Kaiti Std R" panose="02020400000000000000" pitchFamily="18" charset="-128"/>
                    <a:ea typeface="Adobe Kaiti Std R" panose="02020400000000000000" pitchFamily="18" charset="-128"/>
                  </a:rPr>
                  <a:t>The final contribution to the systematic uncertainty is computed from the linear error propagation of the two variables </a:t>
                </a:r>
                <a14:m>
                  <m:oMath xmlns:m="http://schemas.openxmlformats.org/officeDocument/2006/math">
                    <m:acc>
                      <m:accPr>
                        <m:chr m:val="̅"/>
                        <m:ctrlPr>
                          <a:rPr lang="en-US" sz="2200" i="1">
                            <a:latin typeface="Cambria Math" panose="02040503050406030204" pitchFamily="18" charset="0"/>
                            <a:ea typeface="Adobe Kaiti Std R" panose="02020400000000000000" pitchFamily="18" charset="-128"/>
                          </a:rPr>
                        </m:ctrlPr>
                      </m:accPr>
                      <m:e>
                        <m:r>
                          <a:rPr lang="en-US" sz="2200" i="1">
                            <a:latin typeface="Cambria Math" panose="02040503050406030204" pitchFamily="18" charset="0"/>
                            <a:ea typeface="Adobe Kaiti Std R" panose="02020400000000000000" pitchFamily="18" charset="-128"/>
                          </a:rPr>
                          <m:t>𝑃</m:t>
                        </m:r>
                      </m:e>
                    </m:acc>
                  </m:oMath>
                </a14:m>
                <a:r>
                  <a:rPr lang="en-GB" sz="2200" dirty="0">
                    <a:latin typeface="Adobe Kaiti Std R" panose="02020400000000000000" pitchFamily="18" charset="-128"/>
                    <a:ea typeface="Adobe Kaiti Std R" panose="02020400000000000000" pitchFamily="18" charset="-128"/>
                  </a:rPr>
                  <a:t> and </a:t>
                </a:r>
                <a14:m>
                  <m:oMath xmlns:m="http://schemas.openxmlformats.org/officeDocument/2006/math">
                    <m:f>
                      <m:fPr>
                        <m:type m:val="lin"/>
                        <m:ctrlPr>
                          <a:rPr lang="en-US" sz="2200" i="1">
                            <a:latin typeface="Cambria Math" panose="02040503050406030204" pitchFamily="18" charset="0"/>
                            <a:ea typeface="Adobe Kaiti Std R" panose="02020400000000000000" pitchFamily="18" charset="-128"/>
                          </a:rPr>
                        </m:ctrlPr>
                      </m:fPr>
                      <m:num>
                        <m:r>
                          <a:rPr lang="en-US" sz="2200" i="1">
                            <a:latin typeface="Cambria Math" panose="02040503050406030204" pitchFamily="18" charset="0"/>
                            <a:ea typeface="Cambria Math" panose="02040503050406030204" pitchFamily="18" charset="0"/>
                          </a:rPr>
                          <m:t>𝜕</m:t>
                        </m:r>
                        <m:sSup>
                          <m:sSupPr>
                            <m:ctrlPr>
                              <a:rPr lang="en-GB" sz="2200" i="1">
                                <a:latin typeface="Cambria Math" panose="02040503050406030204" pitchFamily="18" charset="0"/>
                                <a:ea typeface="Adobe Kaiti Std R" panose="02020400000000000000" pitchFamily="18" charset="-128"/>
                              </a:rPr>
                            </m:ctrlPr>
                          </m:sSupPr>
                          <m:e>
                            <m:r>
                              <a:rPr lang="en-US" sz="2200" i="1">
                                <a:latin typeface="Cambria Math" panose="02040503050406030204" pitchFamily="18" charset="0"/>
                                <a:ea typeface="Adobe Kaiti Std R" panose="02020400000000000000" pitchFamily="18" charset="-128"/>
                              </a:rPr>
                              <m:t>𝜔</m:t>
                            </m:r>
                          </m:e>
                          <m:sup>
                            <m:acc>
                              <m:accPr>
                                <m:chr m:val="̃"/>
                                <m:ctrlPr>
                                  <a:rPr lang="en-GB" sz="2200" i="1">
                                    <a:latin typeface="Cambria Math" panose="02040503050406030204" pitchFamily="18" charset="0"/>
                                    <a:ea typeface="Adobe Kaiti Std R" panose="02020400000000000000" pitchFamily="18" charset="-128"/>
                                  </a:rPr>
                                </m:ctrlPr>
                              </m:accPr>
                              <m:e>
                                <m:r>
                                  <a:rPr lang="en-US" sz="2200" i="1">
                                    <a:latin typeface="Cambria Math" panose="02040503050406030204" pitchFamily="18" charset="0"/>
                                    <a:ea typeface="Adobe Kaiti Std R" panose="02020400000000000000" pitchFamily="18" charset="-128"/>
                                  </a:rPr>
                                  <m:t>𝑁</m:t>
                                </m:r>
                              </m:e>
                            </m:acc>
                            <m:acc>
                              <m:accPr>
                                <m:chr m:val="̃"/>
                                <m:ctrlPr>
                                  <a:rPr lang="en-GB" sz="2200" i="1">
                                    <a:latin typeface="Cambria Math" panose="02040503050406030204" pitchFamily="18" charset="0"/>
                                    <a:ea typeface="Adobe Kaiti Std R" panose="02020400000000000000" pitchFamily="18" charset="-128"/>
                                  </a:rPr>
                                </m:ctrlPr>
                              </m:accPr>
                              <m:e>
                                <m:r>
                                  <a:rPr lang="en-US" sz="2200" i="1">
                                    <a:latin typeface="Cambria Math" panose="02040503050406030204" pitchFamily="18" charset="0"/>
                                    <a:ea typeface="Adobe Kaiti Std R" panose="02020400000000000000" pitchFamily="18" charset="-128"/>
                                  </a:rPr>
                                  <m:t>𝐸</m:t>
                                </m:r>
                              </m:e>
                            </m:acc>
                          </m:sup>
                        </m:sSup>
                      </m:num>
                      <m:den>
                        <m:r>
                          <a:rPr lang="en-US" sz="2200" i="1">
                            <a:latin typeface="Cambria Math" panose="02040503050406030204" pitchFamily="18" charset="0"/>
                            <a:ea typeface="Cambria Math" panose="02040503050406030204" pitchFamily="18" charset="0"/>
                          </a:rPr>
                          <m:t>𝜕</m:t>
                        </m:r>
                        <m:r>
                          <a:rPr lang="en-US" sz="2200" i="1">
                            <a:latin typeface="Cambria Math" panose="02040503050406030204" pitchFamily="18" charset="0"/>
                            <a:ea typeface="Cambria Math" panose="02040503050406030204" pitchFamily="18" charset="0"/>
                          </a:rPr>
                          <m:t>𝑃</m:t>
                        </m:r>
                      </m:den>
                    </m:f>
                  </m:oMath>
                </a14:m>
                <a:r>
                  <a:rPr lang="en-GB" sz="2200" dirty="0">
                    <a:latin typeface="Adobe Kaiti Std R" panose="02020400000000000000" pitchFamily="18" charset="-128"/>
                    <a:ea typeface="Adobe Kaiti Std R" panose="02020400000000000000" pitchFamily="18" charset="-128"/>
                  </a:rPr>
                  <a:t>.</a:t>
                </a:r>
              </a:p>
            </p:txBody>
          </p:sp>
        </mc:Choice>
        <mc:Fallback>
          <p:sp>
            <p:nvSpPr>
              <p:cNvPr id="286" name="TextBox 285">
                <a:extLst>
                  <a:ext uri="{FF2B5EF4-FFF2-40B4-BE49-F238E27FC236}">
                    <a16:creationId xmlns:a16="http://schemas.microsoft.com/office/drawing/2014/main" id="{5FB305DB-EF3D-4A3C-AE3D-2C9300A1CA8C}"/>
                  </a:ext>
                </a:extLst>
              </p:cNvPr>
              <p:cNvSpPr txBox="1">
                <a:spLocks noRot="1" noChangeAspect="1" noMove="1" noResize="1" noEditPoints="1" noAdjustHandles="1" noChangeArrowheads="1" noChangeShapeType="1" noTextEdit="1"/>
              </p:cNvSpPr>
              <p:nvPr/>
            </p:nvSpPr>
            <p:spPr>
              <a:xfrm>
                <a:off x="34163000" y="8900873"/>
                <a:ext cx="11674072" cy="3589188"/>
              </a:xfrm>
              <a:prstGeom prst="rect">
                <a:avLst/>
              </a:prstGeom>
              <a:blipFill>
                <a:blip r:embed="rId357"/>
                <a:stretch>
                  <a:fillRect l="-679" t="-1188" r="-1097" b="-21392"/>
                </a:stretch>
              </a:blipFill>
            </p:spPr>
            <p:txBody>
              <a:bodyPr/>
              <a:lstStyle/>
              <a:p>
                <a:r>
                  <a:rPr lang="en-US">
                    <a:noFill/>
                  </a:rPr>
                  <a:t> </a:t>
                </a:r>
              </a:p>
            </p:txBody>
          </p:sp>
        </mc:Fallback>
      </mc:AlternateContent>
    </p:spTree>
    <p:extLst>
      <p:ext uri="{BB962C8B-B14F-4D97-AF65-F5344CB8AC3E}">
        <p14:creationId xmlns:p14="http://schemas.microsoft.com/office/powerpoint/2010/main" val="326283512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ORIGINALHEIGHT" val="10.05077"/>
  <p:tag name="ORIGINALWIDTH" val="11.50217"/>
  <p:tag name="LATEXADDIN" val="\documentclass{article}&#10;\usepackage{amsmath}&#10;\pagestyle{empty}&#10;\begin{document}&#10;&#10;$2 \phi$&#10;&#10;&#10;\end{document}"/>
  <p:tag name="IGUANATEXSIZE" val="20"/>
  <p:tag name="IGUANATEXCURSOR" val="89"/>
  <p:tag name="TRANSPARENCY" val="True"/>
  <p:tag name="FILENAME" val=""/>
  <p:tag name="LATEXENGINEID" val="0"/>
  <p:tag name="TEMPFOLDER" val="c:\temp\"/>
  <p:tag name="LATEXFORMHEIGHT" val="312"/>
  <p:tag name="LATEXFORMWIDTH" val="384"/>
  <p:tag name="LATEXFORMWRAP" val="True"/>
  <p:tag name="BITMAPVECTOR" val="1"/>
</p:tagLst>
</file>

<file path=ppt/tags/tag10.xml><?xml version="1.0" encoding="utf-8"?>
<p:tagLst xmlns:a="http://schemas.openxmlformats.org/drawingml/2006/main" xmlns:r="http://schemas.openxmlformats.org/officeDocument/2006/relationships" xmlns:p="http://schemas.openxmlformats.org/presentationml/2006/main">
  <p:tag name="ORIGINALHEIGHT" val="10.89293"/>
  <p:tag name="ORIGINALWIDTH" val="10.89289"/>
  <p:tag name="LATEXADDIN" val="\documentclass{article}&#10;\usepackage{amsmath}&#10;\usepackage{braket}&#10;\pagestyle{empty}&#10;\begin{document}&#10;&#10;$\ket{0}$&#10;&#10;\end{document}"/>
  <p:tag name="IGUANATEXSIZE" val="14"/>
  <p:tag name="IGUANATEXCURSOR" val="109"/>
  <p:tag name="TRANSPARENCY" val="True"/>
  <p:tag name="FILENAME" val=""/>
  <p:tag name="LATEXENGINEID" val="0"/>
  <p:tag name="TEMPFOLDER" val="c:\temp\"/>
  <p:tag name="LATEXFORMHEIGHT" val="312"/>
  <p:tag name="LATEXFORMWIDTH" val="384"/>
  <p:tag name="LATEXFORMWRAP" val="True"/>
  <p:tag name="BITMAPVECTOR" val="1"/>
</p:tagLst>
</file>

<file path=ppt/tags/tag100.xml><?xml version="1.0" encoding="utf-8"?>
<p:tagLst xmlns:a="http://schemas.openxmlformats.org/drawingml/2006/main" xmlns:r="http://schemas.openxmlformats.org/officeDocument/2006/relationships" xmlns:p="http://schemas.openxmlformats.org/presentationml/2006/main">
  <p:tag name="ORIGINALHEIGHT" val="6.698274"/>
  <p:tag name="ORIGINALWIDTH" val="4.062891"/>
  <p:tag name="EMFCHILD" val="True"/>
</p:tagLst>
</file>

<file path=ppt/tags/tag101.xml><?xml version="1.0" encoding="utf-8"?>
<p:tagLst xmlns:a="http://schemas.openxmlformats.org/drawingml/2006/main" xmlns:r="http://schemas.openxmlformats.org/officeDocument/2006/relationships" xmlns:p="http://schemas.openxmlformats.org/presentationml/2006/main">
  <p:tag name="ORIGINALHEIGHT" val="10.70624"/>
  <p:tag name="ORIGINALWIDTH" val="0.3843102"/>
  <p:tag name="EMFCHILD" val="True"/>
</p:tagLst>
</file>

<file path=ppt/tags/tag102.xml><?xml version="1.0" encoding="utf-8"?>
<p:tagLst xmlns:a="http://schemas.openxmlformats.org/drawingml/2006/main" xmlns:r="http://schemas.openxmlformats.org/officeDocument/2006/relationships" xmlns:p="http://schemas.openxmlformats.org/presentationml/2006/main">
  <p:tag name="ORIGINALHEIGHT" val="7.137505"/>
  <p:tag name="ORIGINALWIDTH" val="6.753167"/>
  <p:tag name="EMFCHILD" val="True"/>
</p:tagLst>
</file>

<file path=ppt/tags/tag103.xml><?xml version="1.0" encoding="utf-8"?>
<p:tagLst xmlns:a="http://schemas.openxmlformats.org/drawingml/2006/main" xmlns:r="http://schemas.openxmlformats.org/officeDocument/2006/relationships" xmlns:p="http://schemas.openxmlformats.org/presentationml/2006/main">
  <p:tag name="ORIGINALHEIGHT" val="7.137505"/>
  <p:tag name="ORIGINALWIDTH" val="3.349123"/>
  <p:tag name="EMFCHILD" val="True"/>
</p:tagLst>
</file>

<file path=ppt/tags/tag104.xml><?xml version="1.0" encoding="utf-8"?>
<p:tagLst xmlns:a="http://schemas.openxmlformats.org/drawingml/2006/main" xmlns:r="http://schemas.openxmlformats.org/officeDocument/2006/relationships" xmlns:p="http://schemas.openxmlformats.org/presentationml/2006/main">
  <p:tag name="ORIGINALHEIGHT" val="10.70624"/>
  <p:tag name="ORIGINALWIDTH" val="2.251044"/>
  <p:tag name="EMFCHILD" val="True"/>
</p:tagLst>
</file>

<file path=ppt/tags/tag105.xml><?xml version="1.0" encoding="utf-8"?>
<p:tagLst xmlns:a="http://schemas.openxmlformats.org/drawingml/2006/main" xmlns:r="http://schemas.openxmlformats.org/officeDocument/2006/relationships" xmlns:p="http://schemas.openxmlformats.org/presentationml/2006/main">
  <p:tag name="ORIGINALHEIGHT" val="10.70624"/>
  <p:tag name="ORIGINALWIDTH" val="2.360852"/>
  <p:tag name="EMFCHILD" val="True"/>
</p:tagLst>
</file>

<file path=ppt/tags/tag106.xml><?xml version="1.0" encoding="utf-8"?>
<p:tagLst xmlns:a="http://schemas.openxmlformats.org/drawingml/2006/main" xmlns:r="http://schemas.openxmlformats.org/officeDocument/2006/relationships" xmlns:p="http://schemas.openxmlformats.org/presentationml/2006/main">
  <p:tag name="ORIGINALHEIGHT" val="0.3843791"/>
  <p:tag name="ORIGINALWIDTH" val="10.6514"/>
  <p:tag name="EMFCHILD" val="True"/>
</p:tagLst>
</file>

<file path=ppt/tags/tag107.xml><?xml version="1.0" encoding="utf-8"?>
<p:tagLst xmlns:a="http://schemas.openxmlformats.org/drawingml/2006/main" xmlns:r="http://schemas.openxmlformats.org/officeDocument/2006/relationships" xmlns:p="http://schemas.openxmlformats.org/presentationml/2006/main">
  <p:tag name="ORIGINALHEIGHT" val="0.3294579"/>
  <p:tag name="ORIGINALWIDTH" val="4.008039"/>
  <p:tag name="EMFCHILD" val="True"/>
</p:tagLst>
</file>

<file path=ppt/tags/tag108.xml><?xml version="1.0" encoding="utf-8"?>
<p:tagLst xmlns:a="http://schemas.openxmlformats.org/drawingml/2006/main" xmlns:r="http://schemas.openxmlformats.org/officeDocument/2006/relationships" xmlns:p="http://schemas.openxmlformats.org/presentationml/2006/main">
  <p:tag name="ORIGINALHEIGHT" val="4.94135"/>
  <p:tag name="ORIGINALWIDTH" val="2.580501"/>
  <p:tag name="LATEXADDIN" val="\documentclass{article}&#10;\usepackage{amsmath}&#10;\usepackage{braket}&#10;\pagestyle{empty}&#10;\begin{document}&#10;&#10;$\frac{1}{\sqrt{2}}(\ket{-1}+\ket{+1})$&#10;&#10;\end{document}&#10;"/>
  <p:tag name="IGUANATEXSIZE" val="20"/>
  <p:tag name="IGUANATEXCURSOR" val="0"/>
  <p:tag name="TRANSPARENCY" val="True"/>
  <p:tag name="FILENAME" val=""/>
  <p:tag name="LATEXENGINEID" val="0"/>
  <p:tag name="TEMPFOLDER" val="c:\temp\"/>
  <p:tag name="LATEXFORMHEIGHT" val="312"/>
  <p:tag name="LATEXFORMWIDTH" val="384"/>
  <p:tag name="LATEXFORMWRAP" val="True"/>
  <p:tag name="BITMAPVECTOR" val="1"/>
  <p:tag name="EMFCHILD" val="True"/>
</p:tagLst>
</file>

<file path=ppt/tags/tag109.xml><?xml version="1.0" encoding="utf-8"?>
<p:tagLst xmlns:a="http://schemas.openxmlformats.org/drawingml/2006/main" xmlns:r="http://schemas.openxmlformats.org/officeDocument/2006/relationships" xmlns:p="http://schemas.openxmlformats.org/presentationml/2006/main">
  <p:tag name="ORIGINALHEIGHT" val="7.521814"/>
  <p:tag name="ORIGINALWIDTH" val="6.204159"/>
  <p:tag name="EMFCHILD" val="True"/>
</p:tagLst>
</file>

<file path=ppt/tags/tag11.xml><?xml version="1.0" encoding="utf-8"?>
<p:tagLst xmlns:a="http://schemas.openxmlformats.org/drawingml/2006/main" xmlns:r="http://schemas.openxmlformats.org/officeDocument/2006/relationships" xmlns:p="http://schemas.openxmlformats.org/presentationml/2006/main">
  <p:tag name="ORIGINALHEIGHT" val="10.98219"/>
  <p:tag name="ORIGINALWIDTH" val="49.19647"/>
  <p:tag name="LATEXADDIN" val="\documentclass{article}&#10;\usepackage{amsmath}&#10;\usepackage{braket}&#10;\pagestyle{empty}&#10;\begin{document}&#10;&#10;$\ket{+1}+\ket{-1}$&#10;&#10;\end{document}"/>
  <p:tag name="IGUANATEXSIZE" val="14"/>
  <p:tag name="IGUANATEXCURSOR" val="111"/>
  <p:tag name="TRANSPARENCY" val="True"/>
  <p:tag name="FILENAME" val=""/>
  <p:tag name="LATEXENGINEID" val="0"/>
  <p:tag name="TEMPFOLDER" val="c:\temp\"/>
  <p:tag name="LATEXFORMHEIGHT" val="312"/>
  <p:tag name="LATEXFORMWIDTH" val="384"/>
  <p:tag name="LATEXFORMWRAP" val="True"/>
  <p:tag name="BITMAPVECTOR" val="1"/>
</p:tagLst>
</file>

<file path=ppt/tags/tag110.xml><?xml version="1.0" encoding="utf-8"?>
<p:tagLst xmlns:a="http://schemas.openxmlformats.org/drawingml/2006/main" xmlns:r="http://schemas.openxmlformats.org/officeDocument/2006/relationships" xmlns:p="http://schemas.openxmlformats.org/presentationml/2006/main">
  <p:tag name="ORIGINALHEIGHT" val="4.94135"/>
  <p:tag name="ORIGINALWIDTH" val="3.12954"/>
  <p:tag name="EMFCHILD" val="True"/>
</p:tagLst>
</file>

<file path=ppt/tags/tag111.xml><?xml version="1.0" encoding="utf-8"?>
<p:tagLst xmlns:a="http://schemas.openxmlformats.org/drawingml/2006/main" xmlns:r="http://schemas.openxmlformats.org/officeDocument/2006/relationships" xmlns:p="http://schemas.openxmlformats.org/presentationml/2006/main">
  <p:tag name="ORIGINALHEIGHT" val="10.70624"/>
  <p:tag name="ORIGINALWIDTH" val="2.360886"/>
  <p:tag name="EMFCHILD" val="True"/>
</p:tagLst>
</file>

<file path=ppt/tags/tag112.xml><?xml version="1.0" encoding="utf-8"?>
<p:tagLst xmlns:a="http://schemas.openxmlformats.org/drawingml/2006/main" xmlns:r="http://schemas.openxmlformats.org/officeDocument/2006/relationships" xmlns:p="http://schemas.openxmlformats.org/presentationml/2006/main">
  <p:tag name="ORIGINALHEIGHT" val="10.70624"/>
  <p:tag name="ORIGINALWIDTH" val="0.3843447"/>
  <p:tag name="EMFCHILD" val="True"/>
</p:tagLst>
</file>

<file path=ppt/tags/tag113.xml><?xml version="1.0" encoding="utf-8"?>
<p:tagLst xmlns:a="http://schemas.openxmlformats.org/drawingml/2006/main" xmlns:r="http://schemas.openxmlformats.org/officeDocument/2006/relationships" xmlns:p="http://schemas.openxmlformats.org/presentationml/2006/main">
  <p:tag name="ORIGINALHEIGHT" val="0.4392311"/>
  <p:tag name="ORIGINALWIDTH" val="6.259046"/>
  <p:tag name="EMFCHILD" val="True"/>
</p:tagLst>
</file>

<file path=ppt/tags/tag114.xml><?xml version="1.0" encoding="utf-8"?>
<p:tagLst xmlns:a="http://schemas.openxmlformats.org/drawingml/2006/main" xmlns:r="http://schemas.openxmlformats.org/officeDocument/2006/relationships" xmlns:p="http://schemas.openxmlformats.org/presentationml/2006/main">
  <p:tag name="ORIGINALHEIGHT" val="7.137505"/>
  <p:tag name="ORIGINALWIDTH" val="3.294235"/>
  <p:tag name="EMFCHILD" val="True"/>
</p:tagLst>
</file>

<file path=ppt/tags/tag115.xml><?xml version="1.0" encoding="utf-8"?>
<p:tagLst xmlns:a="http://schemas.openxmlformats.org/drawingml/2006/main" xmlns:r="http://schemas.openxmlformats.org/officeDocument/2006/relationships" xmlns:p="http://schemas.openxmlformats.org/presentationml/2006/main">
  <p:tag name="ORIGINALHEIGHT" val="10.70624"/>
  <p:tag name="ORIGINALWIDTH" val="2.251078"/>
  <p:tag name="EMFCHILD" val="True"/>
</p:tagLst>
</file>

<file path=ppt/tags/tag116.xml><?xml version="1.0" encoding="utf-8"?>
<p:tagLst xmlns:a="http://schemas.openxmlformats.org/drawingml/2006/main" xmlns:r="http://schemas.openxmlformats.org/officeDocument/2006/relationships" xmlns:p="http://schemas.openxmlformats.org/presentationml/2006/main">
  <p:tag name="ORIGINALHEIGHT" val="7.137505"/>
  <p:tag name="ORIGINALWIDTH" val="6.753199"/>
  <p:tag name="EMFCHILD" val="True"/>
</p:tagLst>
</file>

<file path=ppt/tags/tag117.xml><?xml version="1.0" encoding="utf-8"?>
<p:tagLst xmlns:a="http://schemas.openxmlformats.org/drawingml/2006/main" xmlns:r="http://schemas.openxmlformats.org/officeDocument/2006/relationships" xmlns:p="http://schemas.openxmlformats.org/presentationml/2006/main">
  <p:tag name="ORIGINALHEIGHT" val="10.70624"/>
  <p:tag name="ORIGINALWIDTH" val="0.3843447"/>
  <p:tag name="EMFCHILD" val="True"/>
</p:tagLst>
</file>

<file path=ppt/tags/tag118.xml><?xml version="1.0" encoding="utf-8"?>
<p:tagLst xmlns:a="http://schemas.openxmlformats.org/drawingml/2006/main" xmlns:r="http://schemas.openxmlformats.org/officeDocument/2006/relationships" xmlns:p="http://schemas.openxmlformats.org/presentationml/2006/main">
  <p:tag name="ORIGINALHEIGHT" val="7.137505"/>
  <p:tag name="ORIGINALWIDTH" val="6.753199"/>
  <p:tag name="EMFCHILD" val="True"/>
</p:tagLst>
</file>

<file path=ppt/tags/tag119.xml><?xml version="1.0" encoding="utf-8"?>
<p:tagLst xmlns:a="http://schemas.openxmlformats.org/drawingml/2006/main" xmlns:r="http://schemas.openxmlformats.org/officeDocument/2006/relationships" xmlns:p="http://schemas.openxmlformats.org/presentationml/2006/main">
  <p:tag name="ORIGINALHEIGHT" val="7.137505"/>
  <p:tag name="ORIGINALWIDTH" val="3.349156"/>
  <p:tag name="EMFCHILD" val="True"/>
</p:tagLst>
</file>

<file path=ppt/tags/tag12.xml><?xml version="1.0" encoding="utf-8"?>
<p:tagLst xmlns:a="http://schemas.openxmlformats.org/drawingml/2006/main" xmlns:r="http://schemas.openxmlformats.org/officeDocument/2006/relationships" xmlns:p="http://schemas.openxmlformats.org/presentationml/2006/main">
  <p:tag name="ORIGINALHEIGHT" val="10.00003"/>
  <p:tag name="ORIGINALWIDTH" val="5.250006"/>
  <p:tag name="LATEXADDIN" val="\documentclass{article}&#10;\usepackage{amsmath}&#10;\usepackage{braket}&#10;\pagestyle{empty}&#10;\begin{document}&#10;&#10;$\hat{y}$&#10;&#10;\end{document}"/>
  <p:tag name="IGUANATEXSIZE" val="20"/>
  <p:tag name="IGUANATEXCURSOR" val="110"/>
  <p:tag name="TRANSPARENCY" val="True"/>
  <p:tag name="FILENAME" val=""/>
  <p:tag name="LATEXENGINEID" val="0"/>
  <p:tag name="TEMPFOLDER" val="c:\temp\"/>
  <p:tag name="LATEXFORMHEIGHT" val="312"/>
  <p:tag name="LATEXFORMWIDTH" val="384"/>
  <p:tag name="LATEXFORMWRAP" val="True"/>
  <p:tag name="BITMAPVECTOR" val="1"/>
</p:tagLst>
</file>

<file path=ppt/tags/tag120.xml><?xml version="1.0" encoding="utf-8"?>
<p:tagLst xmlns:a="http://schemas.openxmlformats.org/drawingml/2006/main" xmlns:r="http://schemas.openxmlformats.org/officeDocument/2006/relationships" xmlns:p="http://schemas.openxmlformats.org/presentationml/2006/main">
  <p:tag name="ORIGINALHEIGHT" val="10.70624"/>
  <p:tag name="ORIGINALWIDTH" val="2.251078"/>
  <p:tag name="EMFCHILD" val="True"/>
</p:tagLst>
</file>

<file path=ppt/tags/tag121.xml><?xml version="1.0" encoding="utf-8"?>
<p:tagLst xmlns:a="http://schemas.openxmlformats.org/drawingml/2006/main" xmlns:r="http://schemas.openxmlformats.org/officeDocument/2006/relationships" xmlns:p="http://schemas.openxmlformats.org/presentationml/2006/main">
  <p:tag name="ORIGINALHEIGHT" val="10.70624"/>
  <p:tag name="ORIGINALWIDTH" val="2.360886"/>
  <p:tag name="EMFCHILD" val="True"/>
</p:tagLst>
</file>

<file path=ppt/tags/tag122.xml><?xml version="1.0" encoding="utf-8"?>
<p:tagLst xmlns:a="http://schemas.openxmlformats.org/drawingml/2006/main" xmlns:r="http://schemas.openxmlformats.org/officeDocument/2006/relationships" xmlns:p="http://schemas.openxmlformats.org/presentationml/2006/main">
  <p:tag name="ORIGINALHEIGHT" val="0.3843791"/>
  <p:tag name="ORIGINALWIDTH" val="10.70632"/>
  <p:tag name="EMFCHILD" val="True"/>
</p:tagLst>
</file>

<file path=ppt/tags/tag123.xml><?xml version="1.0" encoding="utf-8"?>
<p:tagLst xmlns:a="http://schemas.openxmlformats.org/drawingml/2006/main" xmlns:r="http://schemas.openxmlformats.org/officeDocument/2006/relationships" xmlns:p="http://schemas.openxmlformats.org/presentationml/2006/main">
  <p:tag name="ORIGINALHEIGHT" val="0.3294579"/>
  <p:tag name="ORIGINALWIDTH" val="4.062924"/>
  <p:tag name="EMFCHILD" val="True"/>
</p:tagLst>
</file>

<file path=ppt/tags/tag124.xml><?xml version="1.0" encoding="utf-8"?>
<p:tagLst xmlns:a="http://schemas.openxmlformats.org/drawingml/2006/main" xmlns:r="http://schemas.openxmlformats.org/officeDocument/2006/relationships" xmlns:p="http://schemas.openxmlformats.org/presentationml/2006/main">
  <p:tag name="ORIGINALHEIGHT" val="7.402007"/>
  <p:tag name="ORIGINALWIDTH" val="4.499275"/>
  <p:tag name="LATEXADDIN" val="\documentclass{article}&#10;\usepackage{amsmath}&#10;\pagestyle{empty}&#10;\begin{document}&#10;&#10;$2 \phi$&#10;&#10;&#10;\end{document}"/>
  <p:tag name="IGUANATEXSIZE" val="20"/>
  <p:tag name="IGUANATEXCURSOR" val="89"/>
  <p:tag name="TRANSPARENCY" val="True"/>
  <p:tag name="FILENAME" val=""/>
  <p:tag name="LATEXENGINEID" val="0"/>
  <p:tag name="TEMPFOLDER" val="c:\temp\"/>
  <p:tag name="LATEXFORMHEIGHT" val="312"/>
  <p:tag name="LATEXFORMWIDTH" val="384"/>
  <p:tag name="LATEXFORMWRAP" val="True"/>
  <p:tag name="BITMAPVECTOR" val="1"/>
  <p:tag name="EMFCHILD" val="True"/>
</p:tagLst>
</file>

<file path=ppt/tags/tag125.xml><?xml version="1.0" encoding="utf-8"?>
<p:tagLst xmlns:a="http://schemas.openxmlformats.org/drawingml/2006/main" xmlns:r="http://schemas.openxmlformats.org/officeDocument/2006/relationships" xmlns:p="http://schemas.openxmlformats.org/presentationml/2006/main">
  <p:tag name="ORIGINALHEIGHT" val="10.05077"/>
  <p:tag name="ORIGINALWIDTH" val="5.878085"/>
  <p:tag name="EMFCHILD" val="True"/>
</p:tagLst>
</file>

<file path=ppt/tags/tag126.xml><?xml version="1.0" encoding="utf-8"?>
<p:tagLst xmlns:a="http://schemas.openxmlformats.org/drawingml/2006/main" xmlns:r="http://schemas.openxmlformats.org/officeDocument/2006/relationships" xmlns:p="http://schemas.openxmlformats.org/presentationml/2006/main">
  <p:tag name="ORIGINALHEIGHT" val="10.02124"/>
  <p:tag name="ORIGINALWIDTH" val="17.9056"/>
  <p:tag name="LATEXADDIN" val="\documentclass{article}&#10;\usepackage{amsmath}&#10;\pagestyle{empty}&#10;\begin{document}&#10;$\mathcal{E},\mathcal{B}$&#10;&#10;&#10;&#10;\end{document}"/>
  <p:tag name="IGUANATEXSIZE" val="20"/>
  <p:tag name="IGUANATEXCURSOR" val="105"/>
  <p:tag name="TRANSPARENCY" val="True"/>
  <p:tag name="FILENAME" val=""/>
  <p:tag name="LATEXENGINEID" val="0"/>
  <p:tag name="TEMPFOLDER" val="c:\temp\"/>
  <p:tag name="LATEXFORMHEIGHT" val="312"/>
  <p:tag name="LATEXFORMWIDTH" val="384"/>
  <p:tag name="LATEXFORMWRAP" val="True"/>
  <p:tag name="BITMAPVECTOR" val="1"/>
</p:tagLst>
</file>

<file path=ppt/tags/tag127.xml><?xml version="1.0" encoding="utf-8"?>
<p:tagLst xmlns:a="http://schemas.openxmlformats.org/drawingml/2006/main" xmlns:r="http://schemas.openxmlformats.org/officeDocument/2006/relationships" xmlns:p="http://schemas.openxmlformats.org/presentationml/2006/main">
  <p:tag name="ORIGINALHEIGHT" val="8.105416"/>
  <p:tag name="ORIGINALWIDTH" val="5.63696"/>
  <p:tag name="LATEXADDIN" val="\documentclass{article}&#10;\usepackage{amsmath}&#10;\pagestyle{empty}&#10;\begin{document}&#10;$\mathcal{E},\mathcal{B}$&#10;&#10;&#10;&#10;\end{document}"/>
  <p:tag name="IGUANATEXSIZE" val="20"/>
  <p:tag name="IGUANATEXCURSOR" val="105"/>
  <p:tag name="TRANSPARENCY" val="True"/>
  <p:tag name="FILENAME" val=""/>
  <p:tag name="LATEXENGINEID" val="0"/>
  <p:tag name="TEMPFOLDER" val="c:\temp\"/>
  <p:tag name="LATEXFORMHEIGHT" val="312"/>
  <p:tag name="LATEXFORMWIDTH" val="384"/>
  <p:tag name="LATEXFORMWRAP" val="True"/>
  <p:tag name="BITMAPVECTOR" val="1"/>
  <p:tag name="EMFCHILD" val="True"/>
</p:tagLst>
</file>

<file path=ppt/tags/tag128.xml><?xml version="1.0" encoding="utf-8"?>
<p:tagLst xmlns:a="http://schemas.openxmlformats.org/drawingml/2006/main" xmlns:r="http://schemas.openxmlformats.org/officeDocument/2006/relationships" xmlns:p="http://schemas.openxmlformats.org/presentationml/2006/main">
  <p:tag name="ORIGINALHEIGHT" val="3.315852"/>
  <p:tag name="ORIGINALWIDTH" val="1.215824"/>
  <p:tag name="EMFCHILD" val="True"/>
</p:tagLst>
</file>

<file path=ppt/tags/tag129.xml><?xml version="1.0" encoding="utf-8"?>
<p:tagLst xmlns:a="http://schemas.openxmlformats.org/drawingml/2006/main" xmlns:r="http://schemas.openxmlformats.org/officeDocument/2006/relationships" xmlns:p="http://schemas.openxmlformats.org/presentationml/2006/main">
  <p:tag name="ORIGINALHEIGHT" val="8.142271"/>
  <p:tag name="ORIGINALWIDTH" val="6.705389"/>
  <p:tag name="EMFCHILD" val="True"/>
</p:tagLst>
</file>

<file path=ppt/tags/tag13.xml><?xml version="1.0" encoding="utf-8"?>
<p:tagLst xmlns:a="http://schemas.openxmlformats.org/drawingml/2006/main" xmlns:r="http://schemas.openxmlformats.org/officeDocument/2006/relationships" xmlns:p="http://schemas.openxmlformats.org/presentationml/2006/main">
  <p:tag name="ORIGINALHEIGHT" val="10.98219"/>
  <p:tag name="ORIGINALWIDTH" val="10.89292"/>
  <p:tag name="LATEXADDIN" val="\documentclass{article}&#10;\usepackage{amsmath}&#10;\usepackage{braket}&#10;\pagestyle{empty}&#10;\begin{document}&#10;&#10;$\ket{0}$&#10;&#10;\end{document}"/>
  <p:tag name="IGUANATEXSIZE" val="14"/>
  <p:tag name="IGUANATEXCURSOR" val="109"/>
  <p:tag name="TRANSPARENCY" val="True"/>
  <p:tag name="FILENAME" val=""/>
  <p:tag name="LATEXENGINEID" val="0"/>
  <p:tag name="TEMPFOLDER" val="c:\temp\"/>
  <p:tag name="LATEXFORMHEIGHT" val="312"/>
  <p:tag name="LATEXFORMWIDTH" val="384"/>
  <p:tag name="LATEXFORMWRAP" val="True"/>
  <p:tag name="BITMAPVECTOR" val="1"/>
</p:tagLst>
</file>

<file path=ppt/tags/tag14.xml><?xml version="1.0" encoding="utf-8"?>
<p:tagLst xmlns:a="http://schemas.openxmlformats.org/drawingml/2006/main" xmlns:r="http://schemas.openxmlformats.org/officeDocument/2006/relationships" xmlns:p="http://schemas.openxmlformats.org/presentationml/2006/main">
  <p:tag name="ORIGINALHEIGHT" val="10.98219"/>
  <p:tag name="ORIGINALWIDTH" val="49.19647"/>
  <p:tag name="LATEXADDIN" val="\documentclass{article}&#10;\usepackage{amsmath}&#10;\usepackage{braket}&#10;\pagestyle{empty}&#10;\begin{document}&#10;&#10;$\ket{+1}-\ket{-1}$&#10;&#10;\end{document}"/>
  <p:tag name="IGUANATEXSIZE" val="14"/>
  <p:tag name="IGUANATEXCURSOR" val="111"/>
  <p:tag name="TRANSPARENCY" val="True"/>
  <p:tag name="FILENAME" val=""/>
  <p:tag name="LATEXENGINEID" val="0"/>
  <p:tag name="TEMPFOLDER" val="c:\temp\"/>
  <p:tag name="LATEXFORMHEIGHT" val="312"/>
  <p:tag name="LATEXFORMWIDTH" val="384"/>
  <p:tag name="LATEXFORMWRAP" val="True"/>
  <p:tag name="BITMAPVECTOR" val="1"/>
</p:tagLst>
</file>

<file path=ppt/tags/tag15.xml><?xml version="1.0" encoding="utf-8"?>
<p:tagLst xmlns:a="http://schemas.openxmlformats.org/drawingml/2006/main" xmlns:r="http://schemas.openxmlformats.org/officeDocument/2006/relationships" xmlns:p="http://schemas.openxmlformats.org/presentationml/2006/main">
  <p:tag name="OUTPUTDPI" val="1200"/>
  <p:tag name="ORIGINALHEIGHT" val="1629.547"/>
  <p:tag name="ORIGINALWIDTH" val="6215.974"/>
  <p:tag name="LATEXADDIN" val="\documentclass{article}&#10;\usepackage{amsmath}&#10;\usepackage{multirow, bigdelim}&#10;\pagestyle{empty}&#10;\begin{document}&#10;&#10;\begin{tabular}{l r r}&#10;\hline&#10;Parameter  &amp; Uncertainty ($10^{-30} e\cdot cm$) \tabularnewline \hline&#10;Non-reversing Electric Field, $\mathcal{E}^{nr}$ &amp; 1.18 &amp; \rdelim\}{5.4}{.1mm}[\parbox{30mm}{These parameters\\ showed shifts in the EDM channel}]\tabularnewline&#10;$\widetilde N\widetilde E$ and $\widetilde N\widetilde E\widetilde B$ correlated contrast variations, $\mathcal{|C|^{\widetilde N\widetilde E}}$,  $\mathcal{|C|^{\widetilde N\widetilde E\widetilde B}}$ &amp; 1.05 \tabularnewline&#10;Magnetic field gradients, $\frac{\partial\mathcal{B}_z}{\partial z}$, $\frac{\partial\mathcal{B}_z}{\partial y}$ &amp; 0.50  \tabularnewline&#10;STIRAP $\widetilde N\widetilde E$ correlated phase $\omega_{ST}^{\widetilde N\widetilde E}$ &amp; 0.008 \tabularnewline&#10;$\widetilde E$ correlated phases, $\phi^{\widetilde E}$ &amp; 0.008 &#10;\tabularnewline &#10;\vdots&amp;\vdots&amp;\rdelim\}{2}{.1mm}[\parbox{30mm}{40 total parameters were varied during systematic checks}]\tabularnewline &#10;\vdots &amp; \vdots \tabularnewline \hline&#10;Total Systematic &amp; 2.61 \tabularnewline \hline&#10;&#10;&#10;&#10;&#10;&#10;&#10;\end{tabular}&#10;\end{document}"/>
  <p:tag name="IGUANATEXSIZE" val="24"/>
  <p:tag name="IGUANATEXCURSOR" val="190"/>
  <p:tag name="TRANSPARENCY" val="True"/>
  <p:tag name="FILENAME" val=""/>
  <p:tag name="LATEXENGINEID" val="0"/>
  <p:tag name="TEMPFOLDER" val="c:\temp\"/>
  <p:tag name="LATEXFORMHEIGHT" val="499.5"/>
  <p:tag name="LATEXFORMWIDTH" val="541.5"/>
  <p:tag name="LATEXFORMWRAP" val="True"/>
  <p:tag name="BITMAPVECTOR" val="0"/>
</p:tagLst>
</file>

<file path=ppt/tags/tag16.xml><?xml version="1.0" encoding="utf-8"?>
<p:tagLst xmlns:a="http://schemas.openxmlformats.org/drawingml/2006/main" xmlns:r="http://schemas.openxmlformats.org/officeDocument/2006/relationships" xmlns:p="http://schemas.openxmlformats.org/presentationml/2006/main">
  <p:tag name="OUTPUTDPI" val="1200"/>
  <p:tag name="ORIGINALHEIGHT" val="325.4594"/>
  <p:tag name="ORIGINALWIDTH" val="4283.465"/>
  <p:tag name="LATEXADDIN" val="\documentclass{article}&#10;\usepackage{amsmath}&#10;\pagestyle{empty}&#10;\begin{document}&#10;&#10;\noindent$\omega(\widetilde N,\widetilde E, \widetilde B)=\widetilde N \omega^{\widetilde N}+\widetilde E\omega^{\widetilde E}+\widetilde B\omega^{\widetilde B}+\widetilde N\widetilde E\omega^{\widetilde N\widetilde E}+\widetilde N\widetilde B\omega^{\widetilde N\widetilde B}+\widetilde E\widetilde B\omega^{\widetilde E\widetilde B}+\widetilde N\widetilde E\widetilde B\omega^{\widetilde N\widetilde E\widetilde B}\\&#10;\widetilde N,\widetilde E,\widetilde B\in \{+1,-1\}$&#10;&#10;\end{document}"/>
  <p:tag name="IGUANATEXSIZE" val="24"/>
  <p:tag name="IGUANATEXCURSOR" val="551"/>
  <p:tag name="TRANSPARENCY" val="True"/>
  <p:tag name="FILENAME" val=""/>
  <p:tag name="LATEXENGINEID" val="0"/>
  <p:tag name="TEMPFOLDER" val="c:\temp\"/>
  <p:tag name="LATEXFORMHEIGHT" val="312"/>
  <p:tag name="LATEXFORMWIDTH" val="384"/>
  <p:tag name="LATEXFORMWRAP" val="True"/>
  <p:tag name="BITMAPVECTOR" val="0"/>
</p:tagLst>
</file>

<file path=ppt/tags/tag17.xml><?xml version="1.0" encoding="utf-8"?>
<p:tagLst xmlns:a="http://schemas.openxmlformats.org/drawingml/2006/main" xmlns:r="http://schemas.openxmlformats.org/officeDocument/2006/relationships" xmlns:p="http://schemas.openxmlformats.org/presentationml/2006/main">
  <p:tag name="OUTPUTDPI" val="1200"/>
  <p:tag name="ORIGINALHEIGHT" val="917.1354"/>
  <p:tag name="ORIGINALWIDTH" val="4369.704"/>
  <p:tag name="LATEXADDIN" val="\documentclass{article}&#10;\usepackage{amsmath}&#10;\usepackage{multirow, bigdelim}&#10;\pagestyle{empty}&#10;\begin{document}&#10;&#10;\begin{tabular}{l r  r}&#10;\hline&#10;Upgrade &amp; Parameter Improved &amp; Sensitivity Increase\tabularnewline \hline&#10;Noise Suppresion &amp; Timing Jitter &amp; 1.7\tabularnewline Molecular Lens&amp; Mol. Beam Divergence &amp; 4.6\tabularnewline&#10;Optical Cycling &amp; Detection Efficiency &amp; 2.9\tabularnewline&#10;Longer Interaction Region &amp; Increased Precession Time &amp; 2.3\tabularnewline&#10;\hline&#10;Total &amp; &amp; 52\tabularnewline \hline&#10;&#10;&#10;&#10;&#10;&#10;&#10;\end{tabular}&#10;\end{document}"/>
  <p:tag name="IGUANATEXSIZE" val="22"/>
  <p:tag name="IGUANATEXCURSOR" val="479"/>
  <p:tag name="TRANSPARENCY" val="True"/>
  <p:tag name="FILENAME" val=""/>
  <p:tag name="LATEXENGINEID" val="0"/>
  <p:tag name="TEMPFOLDER" val="c:\temp\"/>
  <p:tag name="LATEXFORMHEIGHT" val="312"/>
  <p:tag name="LATEXFORMWIDTH" val="384"/>
  <p:tag name="LATEXFORMWRAP" val="True"/>
  <p:tag name="BITMAPVECTOR" val="0"/>
</p:tagLst>
</file>

<file path=ppt/tags/tag18.xml><?xml version="1.0" encoding="utf-8"?>
<p:tagLst xmlns:a="http://schemas.openxmlformats.org/drawingml/2006/main" xmlns:r="http://schemas.openxmlformats.org/officeDocument/2006/relationships" xmlns:p="http://schemas.openxmlformats.org/presentationml/2006/main">
  <p:tag name="ORIGINALHEIGHT" val="10.98219"/>
  <p:tag name="ORIGINALWIDTH" val="0.357143"/>
  <p:tag name="LATEXADDIN" val="\documentclass{article}&#10;\usepackage{amsmath}&#10;\usepackage{braket}&#10;\pagestyle{empty}&#10;\begin{document}&#10;&#10;$\ket{+1}-\ket{-1}$&#10;&#10;\end{document}"/>
  <p:tag name="IGUANATEXSIZE" val="14"/>
  <p:tag name="IGUANATEXCURSOR" val="111"/>
  <p:tag name="TRANSPARENCY" val="True"/>
  <p:tag name="FILENAME" val=""/>
  <p:tag name="LATEXENGINEID" val="0"/>
  <p:tag name="TEMPFOLDER" val="c:\temp\"/>
  <p:tag name="LATEXFORMHEIGHT" val="312"/>
  <p:tag name="LATEXFORMWIDTH" val="384"/>
  <p:tag name="LATEXFORMWRAP" val="True"/>
  <p:tag name="BITMAPVECTOR" val="1"/>
  <p:tag name="EMFCHILD" val="True"/>
</p:tagLst>
</file>

<file path=ppt/tags/tag19.xml><?xml version="1.0" encoding="utf-8"?>
<p:tagLst xmlns:a="http://schemas.openxmlformats.org/drawingml/2006/main" xmlns:r="http://schemas.openxmlformats.org/officeDocument/2006/relationships" xmlns:p="http://schemas.openxmlformats.org/presentationml/2006/main">
  <p:tag name="ORIGINALHEIGHT" val="7.410753"/>
  <p:tag name="ORIGINALWIDTH" val="6.696458"/>
  <p:tag name="EMFCHILD" val="True"/>
</p:tagLst>
</file>

<file path=ppt/tags/tag2.xml><?xml version="1.0" encoding="utf-8"?>
<p:tagLst xmlns:a="http://schemas.openxmlformats.org/drawingml/2006/main" xmlns:r="http://schemas.openxmlformats.org/officeDocument/2006/relationships" xmlns:p="http://schemas.openxmlformats.org/presentationml/2006/main">
  <p:tag name="ORIGINALHEIGHT" val="14.98874"/>
  <p:tag name="ORIGINALWIDTH" val="70.77116"/>
  <p:tag name="LATEXADDIN" val="\documentclass{article}&#10;\usepackage{amsmath}&#10;\usepackage{braket}&#10;\pagestyle{empty}&#10;\begin{document}&#10;&#10;$\frac{1}{\sqrt{2}}(\ket{-1}+\ket{+1})$&#10;&#10;\end{document}&#10;"/>
  <p:tag name="IGUANATEXSIZE" val="20"/>
  <p:tag name="IGUANATEXCURSOR" val="0"/>
  <p:tag name="TRANSPARENCY" val="True"/>
  <p:tag name="FILENAME" val=""/>
  <p:tag name="LATEXENGINEID" val="0"/>
  <p:tag name="TEMPFOLDER" val="c:\temp\"/>
  <p:tag name="LATEXFORMHEIGHT" val="312"/>
  <p:tag name="LATEXFORMWIDTH" val="384"/>
  <p:tag name="LATEXFORMWRAP" val="True"/>
  <p:tag name="BITMAPVECTOR" val="1"/>
</p:tagLst>
</file>

<file path=ppt/tags/tag20.xml><?xml version="1.0" encoding="utf-8"?>
<p:tagLst xmlns:a="http://schemas.openxmlformats.org/drawingml/2006/main" xmlns:r="http://schemas.openxmlformats.org/officeDocument/2006/relationships" xmlns:p="http://schemas.openxmlformats.org/presentationml/2006/main">
  <p:tag name="ORIGINALHEIGHT" val="7.321439"/>
  <p:tag name="ORIGINALWIDTH" val="3.303601"/>
  <p:tag name="EMFCHILD" val="True"/>
</p:tagLst>
</file>

<file path=ppt/tags/tag21.xml><?xml version="1.0" encoding="utf-8"?>
<p:tagLst xmlns:a="http://schemas.openxmlformats.org/drawingml/2006/main" xmlns:r="http://schemas.openxmlformats.org/officeDocument/2006/relationships" xmlns:p="http://schemas.openxmlformats.org/presentationml/2006/main">
  <p:tag name="ORIGINALHEIGHT" val="10.98219"/>
  <p:tag name="ORIGINALWIDTH" val="2.321429"/>
  <p:tag name="EMFCHILD" val="True"/>
</p:tagLst>
</file>

<file path=ppt/tags/tag22.xml><?xml version="1.0" encoding="utf-8"?>
<p:tagLst xmlns:a="http://schemas.openxmlformats.org/drawingml/2006/main" xmlns:r="http://schemas.openxmlformats.org/officeDocument/2006/relationships" xmlns:p="http://schemas.openxmlformats.org/presentationml/2006/main">
  <p:tag name="ORIGINALHEIGHT" val="0.4464574"/>
  <p:tag name="ORIGINALWIDTH" val="6.160744"/>
  <p:tag name="EMFCHILD" val="True"/>
</p:tagLst>
</file>

<file path=ppt/tags/tag23.xml><?xml version="1.0" encoding="utf-8"?>
<p:tagLst xmlns:a="http://schemas.openxmlformats.org/drawingml/2006/main" xmlns:r="http://schemas.openxmlformats.org/officeDocument/2006/relationships" xmlns:p="http://schemas.openxmlformats.org/presentationml/2006/main">
  <p:tag name="ORIGINALHEIGHT" val="10.98219"/>
  <p:tag name="ORIGINALWIDTH" val="0.357143"/>
  <p:tag name="EMFCHILD" val="True"/>
</p:tagLst>
</file>

<file path=ppt/tags/tag24.xml><?xml version="1.0" encoding="utf-8"?>
<p:tagLst xmlns:a="http://schemas.openxmlformats.org/drawingml/2006/main" xmlns:r="http://schemas.openxmlformats.org/officeDocument/2006/relationships" xmlns:p="http://schemas.openxmlformats.org/presentationml/2006/main">
  <p:tag name="ORIGINALHEIGHT" val="0.4464574"/>
  <p:tag name="ORIGINALWIDTH" val="6.160744"/>
  <p:tag name="EMFCHILD" val="True"/>
</p:tagLst>
</file>

<file path=ppt/tags/tag25.xml><?xml version="1.0" encoding="utf-8"?>
<p:tagLst xmlns:a="http://schemas.openxmlformats.org/drawingml/2006/main" xmlns:r="http://schemas.openxmlformats.org/officeDocument/2006/relationships" xmlns:p="http://schemas.openxmlformats.org/presentationml/2006/main">
  <p:tag name="ORIGINALHEIGHT" val="7.321439"/>
  <p:tag name="ORIGINALWIDTH" val="3.392858"/>
  <p:tag name="EMFCHILD" val="True"/>
</p:tagLst>
</file>

<file path=ppt/tags/tag26.xml><?xml version="1.0" encoding="utf-8"?>
<p:tagLst xmlns:a="http://schemas.openxmlformats.org/drawingml/2006/main" xmlns:r="http://schemas.openxmlformats.org/officeDocument/2006/relationships" xmlns:p="http://schemas.openxmlformats.org/presentationml/2006/main">
  <p:tag name="ORIGINALHEIGHT" val="10.98219"/>
  <p:tag name="ORIGINALWIDTH" val="2.232172"/>
  <p:tag name="EMFCHILD" val="True"/>
</p:tagLst>
</file>

<file path=ppt/tags/tag27.xml><?xml version="1.0" encoding="utf-8"?>
<p:tagLst xmlns:a="http://schemas.openxmlformats.org/drawingml/2006/main" xmlns:r="http://schemas.openxmlformats.org/officeDocument/2006/relationships" xmlns:p="http://schemas.openxmlformats.org/presentationml/2006/main">
  <p:tag name="ORIGINALHEIGHT" val="10.98219"/>
  <p:tag name="ORIGINALWIDTH" val="0.4464568"/>
  <p:tag name="LATEXADDIN" val="\documentclass{article}&#10;\usepackage{amsmath}&#10;\usepackage{braket}&#10;\pagestyle{empty}&#10;\begin{document}&#10;&#10;$\ket{0}$&#10;&#10;\end{document}"/>
  <p:tag name="IGUANATEXSIZE" val="14"/>
  <p:tag name="IGUANATEXCURSOR" val="109"/>
  <p:tag name="TRANSPARENCY" val="True"/>
  <p:tag name="FILENAME" val=""/>
  <p:tag name="LATEXENGINEID" val="0"/>
  <p:tag name="TEMPFOLDER" val="c:\temp\"/>
  <p:tag name="LATEXFORMHEIGHT" val="312"/>
  <p:tag name="LATEXFORMWIDTH" val="384"/>
  <p:tag name="LATEXFORMWRAP" val="True"/>
  <p:tag name="BITMAPVECTOR" val="1"/>
  <p:tag name="EMFCHILD" val="True"/>
</p:tagLst>
</file>

<file path=ppt/tags/tag28.xml><?xml version="1.0" encoding="utf-8"?>
<p:tagLst xmlns:a="http://schemas.openxmlformats.org/drawingml/2006/main" xmlns:r="http://schemas.openxmlformats.org/officeDocument/2006/relationships" xmlns:p="http://schemas.openxmlformats.org/presentationml/2006/main">
  <p:tag name="ORIGINALHEIGHT" val="7.589327"/>
  <p:tag name="ORIGINALWIDTH" val="4.910744"/>
  <p:tag name="EMFCHILD" val="True"/>
</p:tagLst>
</file>

<file path=ppt/tags/tag29.xml><?xml version="1.0" encoding="utf-8"?>
<p:tagLst xmlns:a="http://schemas.openxmlformats.org/drawingml/2006/main" xmlns:r="http://schemas.openxmlformats.org/officeDocument/2006/relationships" xmlns:p="http://schemas.openxmlformats.org/presentationml/2006/main">
  <p:tag name="ORIGINALHEIGHT" val="10.98219"/>
  <p:tag name="ORIGINALWIDTH" val="2.589314"/>
  <p:tag name="EMFCHILD" val="True"/>
</p:tagLst>
</file>

<file path=ppt/tags/tag3.xml><?xml version="1.0" encoding="utf-8"?>
<p:tagLst xmlns:a="http://schemas.openxmlformats.org/drawingml/2006/main" xmlns:r="http://schemas.openxmlformats.org/officeDocument/2006/relationships" xmlns:p="http://schemas.openxmlformats.org/presentationml/2006/main">
  <p:tag name="ORIGINALHEIGHT" val="14.98874"/>
  <p:tag name="ORIGINALWIDTH" val="105.8547"/>
  <p:tag name="LATEXADDIN" val="\documentclass{article}&#10;\usepackage{amsmath}&#10;\usepackage{braket}&#10;\pagestyle{empty}&#10;\begin{document}&#10;&#10;$\frac{1}{\sqrt{2}}(e^{i\phi}\ket{-1}+e^{-i\phi}\ket{+1})$&#10;&#10;\end{document}&#10;"/>
  <p:tag name="IGUANATEXSIZE" val="20"/>
  <p:tag name="IGUANATEXCURSOR" val="144"/>
  <p:tag name="TRANSPARENCY" val="True"/>
  <p:tag name="FILENAME" val=""/>
  <p:tag name="LATEXENGINEID" val="0"/>
  <p:tag name="TEMPFOLDER" val="c:\temp\"/>
  <p:tag name="LATEXFORMHEIGHT" val="312"/>
  <p:tag name="LATEXFORMWIDTH" val="384"/>
  <p:tag name="LATEXFORMWRAP" val="True"/>
  <p:tag name="BITMAPVECTOR" val="1"/>
</p:tagLst>
</file>

<file path=ppt/tags/tag30.xml><?xml version="1.0" encoding="utf-8"?>
<p:tagLst xmlns:a="http://schemas.openxmlformats.org/drawingml/2006/main" xmlns:r="http://schemas.openxmlformats.org/officeDocument/2006/relationships" xmlns:p="http://schemas.openxmlformats.org/presentationml/2006/main">
  <p:tag name="ORIGINALHEIGHT" val="1.687518"/>
  <p:tag name="ORIGINALWIDTH" val="3.062523"/>
  <p:tag name="LATEXADDIN" val="\documentclass{article}&#10;\usepackage{amsmath}&#10;\usepackage{braket}&#10;\pagestyle{empty}&#10;\begin{document}&#10;&#10;$\hat{y}$&#10;&#10;\end{document}"/>
  <p:tag name="IGUANATEXSIZE" val="20"/>
  <p:tag name="IGUANATEXCURSOR" val="110"/>
  <p:tag name="TRANSPARENCY" val="True"/>
  <p:tag name="FILENAME" val=""/>
  <p:tag name="LATEXENGINEID" val="0"/>
  <p:tag name="TEMPFOLDER" val="c:\temp\"/>
  <p:tag name="LATEXFORMHEIGHT" val="312"/>
  <p:tag name="LATEXFORMWIDTH" val="384"/>
  <p:tag name="LATEXFORMWRAP" val="True"/>
  <p:tag name="BITMAPVECTOR" val="1"/>
  <p:tag name="EMFCHILD" val="True"/>
</p:tagLst>
</file>

<file path=ppt/tags/tag31.xml><?xml version="1.0" encoding="utf-8"?>
<p:tagLst xmlns:a="http://schemas.openxmlformats.org/drawingml/2006/main" xmlns:r="http://schemas.openxmlformats.org/officeDocument/2006/relationships" xmlns:p="http://schemas.openxmlformats.org/presentationml/2006/main">
  <p:tag name="ORIGINALHEIGHT" val="7.187512"/>
  <p:tag name="ORIGINALWIDTH" val="5.250006"/>
  <p:tag name="EMFCHILD" val="True"/>
</p:tagLst>
</file>

<file path=ppt/tags/tag32.xml><?xml version="1.0" encoding="utf-8"?>
<p:tagLst xmlns:a="http://schemas.openxmlformats.org/drawingml/2006/main" xmlns:r="http://schemas.openxmlformats.org/officeDocument/2006/relationships" xmlns:p="http://schemas.openxmlformats.org/presentationml/2006/main">
  <p:tag name="ORIGINALHEIGHT" val="10.98219"/>
  <p:tag name="ORIGINALWIDTH" val="0.357143"/>
  <p:tag name="LATEXADDIN" val="\documentclass{article}&#10;\usepackage{amsmath}&#10;\usepackage{braket}&#10;\pagestyle{empty}&#10;\begin{document}&#10;&#10;$\ket{+1}+\ket{-1}$&#10;&#10;\end{document}"/>
  <p:tag name="IGUANATEXSIZE" val="14"/>
  <p:tag name="IGUANATEXCURSOR" val="111"/>
  <p:tag name="TRANSPARENCY" val="True"/>
  <p:tag name="FILENAME" val=""/>
  <p:tag name="LATEXENGINEID" val="0"/>
  <p:tag name="TEMPFOLDER" val="c:\temp\"/>
  <p:tag name="LATEXFORMHEIGHT" val="312"/>
  <p:tag name="LATEXFORMWIDTH" val="384"/>
  <p:tag name="LATEXFORMWRAP" val="True"/>
  <p:tag name="BITMAPVECTOR" val="1"/>
  <p:tag name="EMFCHILD" val="True"/>
</p:tagLst>
</file>

<file path=ppt/tags/tag33.xml><?xml version="1.0" encoding="utf-8"?>
<p:tagLst xmlns:a="http://schemas.openxmlformats.org/drawingml/2006/main" xmlns:r="http://schemas.openxmlformats.org/officeDocument/2006/relationships" xmlns:p="http://schemas.openxmlformats.org/presentationml/2006/main">
  <p:tag name="ORIGINALHEIGHT" val="7.410753"/>
  <p:tag name="ORIGINALWIDTH" val="6.696458"/>
  <p:tag name="EMFCHILD" val="True"/>
</p:tagLst>
</file>

<file path=ppt/tags/tag34.xml><?xml version="1.0" encoding="utf-8"?>
<p:tagLst xmlns:a="http://schemas.openxmlformats.org/drawingml/2006/main" xmlns:r="http://schemas.openxmlformats.org/officeDocument/2006/relationships" xmlns:p="http://schemas.openxmlformats.org/presentationml/2006/main">
  <p:tag name="ORIGINALHEIGHT" val="7.321439"/>
  <p:tag name="ORIGINALWIDTH" val="3.303601"/>
  <p:tag name="EMFCHILD" val="True"/>
</p:tagLst>
</file>

<file path=ppt/tags/tag35.xml><?xml version="1.0" encoding="utf-8"?>
<p:tagLst xmlns:a="http://schemas.openxmlformats.org/drawingml/2006/main" xmlns:r="http://schemas.openxmlformats.org/officeDocument/2006/relationships" xmlns:p="http://schemas.openxmlformats.org/presentationml/2006/main">
  <p:tag name="ORIGINALHEIGHT" val="10.98219"/>
  <p:tag name="ORIGINALWIDTH" val="2.321429"/>
  <p:tag name="EMFCHILD" val="True"/>
</p:tagLst>
</file>

<file path=ppt/tags/tag36.xml><?xml version="1.0" encoding="utf-8"?>
<p:tagLst xmlns:a="http://schemas.openxmlformats.org/drawingml/2006/main" xmlns:r="http://schemas.openxmlformats.org/officeDocument/2006/relationships" xmlns:p="http://schemas.openxmlformats.org/presentationml/2006/main">
  <p:tag name="ORIGINALHEIGHT" val="7.410753"/>
  <p:tag name="ORIGINALWIDTH" val="6.696458"/>
  <p:tag name="EMFCHILD" val="True"/>
</p:tagLst>
</file>

<file path=ppt/tags/tag37.xml><?xml version="1.0" encoding="utf-8"?>
<p:tagLst xmlns:a="http://schemas.openxmlformats.org/drawingml/2006/main" xmlns:r="http://schemas.openxmlformats.org/officeDocument/2006/relationships" xmlns:p="http://schemas.openxmlformats.org/presentationml/2006/main">
  <p:tag name="ORIGINALHEIGHT" val="10.98219"/>
  <p:tag name="ORIGINALWIDTH" val="0.357143"/>
  <p:tag name="EMFCHILD" val="True"/>
</p:tagLst>
</file>

<file path=ppt/tags/tag38.xml><?xml version="1.0" encoding="utf-8"?>
<p:tagLst xmlns:a="http://schemas.openxmlformats.org/drawingml/2006/main" xmlns:r="http://schemas.openxmlformats.org/officeDocument/2006/relationships" xmlns:p="http://schemas.openxmlformats.org/presentationml/2006/main">
  <p:tag name="ORIGINALHEIGHT" val="0.4464574"/>
  <p:tag name="ORIGINALWIDTH" val="6.160744"/>
  <p:tag name="EMFCHILD" val="True"/>
</p:tagLst>
</file>

<file path=ppt/tags/tag39.xml><?xml version="1.0" encoding="utf-8"?>
<p:tagLst xmlns:a="http://schemas.openxmlformats.org/drawingml/2006/main" xmlns:r="http://schemas.openxmlformats.org/officeDocument/2006/relationships" xmlns:p="http://schemas.openxmlformats.org/presentationml/2006/main">
  <p:tag name="ORIGINALHEIGHT" val="7.321439"/>
  <p:tag name="ORIGINALWIDTH" val="3.392858"/>
  <p:tag name="EMFCHILD" val="True"/>
</p:tagLst>
</file>

<file path=ppt/tags/tag4.xml><?xml version="1.0" encoding="utf-8"?>
<p:tagLst xmlns:a="http://schemas.openxmlformats.org/drawingml/2006/main" xmlns:r="http://schemas.openxmlformats.org/officeDocument/2006/relationships" xmlns:p="http://schemas.openxmlformats.org/presentationml/2006/main">
  <p:tag name="ORIGINALHEIGHT" val="8.187509"/>
  <p:tag name="ORIGINALWIDTH" val="6.25"/>
  <p:tag name="LATEXADDIN" val="\documentclass{article}&#10;\usepackage{amsmath}&#10;\usepackage{braket}&#10;\pagestyle{empty}&#10;\begin{document}&#10;&#10;$\hat{x}$&#10;&#10;\end{document}"/>
  <p:tag name="IGUANATEXSIZE" val="20"/>
  <p:tag name="IGUANATEXCURSOR" val="101"/>
  <p:tag name="TRANSPARENCY" val="True"/>
  <p:tag name="FILENAME" val=""/>
  <p:tag name="LATEXENGINEID" val="0"/>
  <p:tag name="TEMPFOLDER" val="c:\temp\"/>
  <p:tag name="LATEXFORMHEIGHT" val="312"/>
  <p:tag name="LATEXFORMWIDTH" val="384"/>
  <p:tag name="LATEXFORMWRAP" val="True"/>
  <p:tag name="BITMAPVECTOR" val="1"/>
</p:tagLst>
</file>

<file path=ppt/tags/tag40.xml><?xml version="1.0" encoding="utf-8"?>
<p:tagLst xmlns:a="http://schemas.openxmlformats.org/drawingml/2006/main" xmlns:r="http://schemas.openxmlformats.org/officeDocument/2006/relationships" xmlns:p="http://schemas.openxmlformats.org/presentationml/2006/main">
  <p:tag name="ORIGINALHEIGHT" val="10.98219"/>
  <p:tag name="ORIGINALWIDTH" val="2.232172"/>
  <p:tag name="EMFCHILD" val="True"/>
</p:tagLst>
</file>

<file path=ppt/tags/tag41.xml><?xml version="1.0" encoding="utf-8"?>
<p:tagLst xmlns:a="http://schemas.openxmlformats.org/drawingml/2006/main" xmlns:r="http://schemas.openxmlformats.org/officeDocument/2006/relationships" xmlns:p="http://schemas.openxmlformats.org/presentationml/2006/main">
  <p:tag name="ORIGINALHEIGHT" val="10.89293"/>
  <p:tag name="ORIGINALWIDTH" val="0.4464559"/>
  <p:tag name="LATEXADDIN" val="\documentclass{article}&#10;\usepackage{amsmath}&#10;\usepackage{braket}&#10;\pagestyle{empty}&#10;\begin{document}&#10;&#10;$\ket{0}$&#10;&#10;\end{document}"/>
  <p:tag name="IGUANATEXSIZE" val="14"/>
  <p:tag name="IGUANATEXCURSOR" val="109"/>
  <p:tag name="TRANSPARENCY" val="True"/>
  <p:tag name="FILENAME" val=""/>
  <p:tag name="LATEXENGINEID" val="0"/>
  <p:tag name="TEMPFOLDER" val="c:\temp\"/>
  <p:tag name="LATEXFORMHEIGHT" val="312"/>
  <p:tag name="LATEXFORMWIDTH" val="384"/>
  <p:tag name="LATEXFORMWRAP" val="True"/>
  <p:tag name="BITMAPVECTOR" val="1"/>
  <p:tag name="EMFCHILD" val="True"/>
</p:tagLst>
</file>

<file path=ppt/tags/tag42.xml><?xml version="1.0" encoding="utf-8"?>
<p:tagLst xmlns:a="http://schemas.openxmlformats.org/drawingml/2006/main" xmlns:r="http://schemas.openxmlformats.org/officeDocument/2006/relationships" xmlns:p="http://schemas.openxmlformats.org/presentationml/2006/main">
  <p:tag name="ORIGINALHEIGHT" val="7.500068"/>
  <p:tag name="ORIGINALWIDTH" val="4.910733"/>
  <p:tag name="EMFCHILD" val="True"/>
</p:tagLst>
</file>

<file path=ppt/tags/tag43.xml><?xml version="1.0" encoding="utf-8"?>
<p:tagLst xmlns:a="http://schemas.openxmlformats.org/drawingml/2006/main" xmlns:r="http://schemas.openxmlformats.org/officeDocument/2006/relationships" xmlns:p="http://schemas.openxmlformats.org/presentationml/2006/main">
  <p:tag name="ORIGINALHEIGHT" val="10.89293"/>
  <p:tag name="ORIGINALWIDTH" val="2.589309"/>
  <p:tag name="EMFCHILD" val="True"/>
</p:tagLst>
</file>

<file path=ppt/tags/tag44.xml><?xml version="1.0" encoding="utf-8"?>
<p:tagLst xmlns:a="http://schemas.openxmlformats.org/drawingml/2006/main" xmlns:r="http://schemas.openxmlformats.org/officeDocument/2006/relationships" xmlns:p="http://schemas.openxmlformats.org/presentationml/2006/main">
  <p:tag name="ORIGINALHEIGHT" val="10.98219"/>
  <p:tag name="ORIGINALWIDTH" val="0.357143"/>
  <p:tag name="LATEXADDIN" val="\documentclass{article}&#10;\usepackage{amsmath}&#10;\usepackage{braket}&#10;\pagestyle{empty}&#10;\begin{document}&#10;&#10;$\ket{+1}-\ket{-1}$&#10;&#10;\end{document}"/>
  <p:tag name="IGUANATEXSIZE" val="14"/>
  <p:tag name="IGUANATEXCURSOR" val="111"/>
  <p:tag name="TRANSPARENCY" val="True"/>
  <p:tag name="FILENAME" val=""/>
  <p:tag name="LATEXENGINEID" val="0"/>
  <p:tag name="TEMPFOLDER" val="c:\temp\"/>
  <p:tag name="LATEXFORMHEIGHT" val="312"/>
  <p:tag name="LATEXFORMWIDTH" val="384"/>
  <p:tag name="LATEXFORMWRAP" val="True"/>
  <p:tag name="BITMAPVECTOR" val="1"/>
  <p:tag name="EMFCHILD" val="True"/>
</p:tagLst>
</file>

<file path=ppt/tags/tag45.xml><?xml version="1.0" encoding="utf-8"?>
<p:tagLst xmlns:a="http://schemas.openxmlformats.org/drawingml/2006/main" xmlns:r="http://schemas.openxmlformats.org/officeDocument/2006/relationships" xmlns:p="http://schemas.openxmlformats.org/presentationml/2006/main">
  <p:tag name="ORIGINALHEIGHT" val="7.410753"/>
  <p:tag name="ORIGINALWIDTH" val="6.696458"/>
  <p:tag name="EMFCHILD" val="True"/>
</p:tagLst>
</file>

<file path=ppt/tags/tag46.xml><?xml version="1.0" encoding="utf-8"?>
<p:tagLst xmlns:a="http://schemas.openxmlformats.org/drawingml/2006/main" xmlns:r="http://schemas.openxmlformats.org/officeDocument/2006/relationships" xmlns:p="http://schemas.openxmlformats.org/presentationml/2006/main">
  <p:tag name="ORIGINALHEIGHT" val="7.321439"/>
  <p:tag name="ORIGINALWIDTH" val="3.303601"/>
  <p:tag name="EMFCHILD" val="True"/>
</p:tagLst>
</file>

<file path=ppt/tags/tag47.xml><?xml version="1.0" encoding="utf-8"?>
<p:tagLst xmlns:a="http://schemas.openxmlformats.org/drawingml/2006/main" xmlns:r="http://schemas.openxmlformats.org/officeDocument/2006/relationships" xmlns:p="http://schemas.openxmlformats.org/presentationml/2006/main">
  <p:tag name="ORIGINALHEIGHT" val="10.98219"/>
  <p:tag name="ORIGINALWIDTH" val="2.321429"/>
  <p:tag name="EMFCHILD" val="True"/>
</p:tagLst>
</file>

<file path=ppt/tags/tag48.xml><?xml version="1.0" encoding="utf-8"?>
<p:tagLst xmlns:a="http://schemas.openxmlformats.org/drawingml/2006/main" xmlns:r="http://schemas.openxmlformats.org/officeDocument/2006/relationships" xmlns:p="http://schemas.openxmlformats.org/presentationml/2006/main">
  <p:tag name="ORIGINALHEIGHT" val="0.4464574"/>
  <p:tag name="ORIGINALWIDTH" val="6.160744"/>
  <p:tag name="EMFCHILD" val="True"/>
</p:tagLst>
</file>

<file path=ppt/tags/tag49.xml><?xml version="1.0" encoding="utf-8"?>
<p:tagLst xmlns:a="http://schemas.openxmlformats.org/drawingml/2006/main" xmlns:r="http://schemas.openxmlformats.org/officeDocument/2006/relationships" xmlns:p="http://schemas.openxmlformats.org/presentationml/2006/main">
  <p:tag name="ORIGINALHEIGHT" val="10.98219"/>
  <p:tag name="ORIGINALWIDTH" val="0.357143"/>
  <p:tag name="EMFCHILD" val="True"/>
</p:tagLst>
</file>

<file path=ppt/tags/tag5.xml><?xml version="1.0" encoding="utf-8"?>
<p:tagLst xmlns:a="http://schemas.openxmlformats.org/drawingml/2006/main" xmlns:r="http://schemas.openxmlformats.org/officeDocument/2006/relationships" xmlns:p="http://schemas.openxmlformats.org/presentationml/2006/main">
  <p:tag name="ORIGINALHEIGHT" val="10.98219"/>
  <p:tag name="ORIGINALWIDTH" val="49.19647"/>
  <p:tag name="LATEXADDIN" val="\documentclass{article}&#10;\usepackage{amsmath}&#10;\usepackage{braket}&#10;\pagestyle{empty}&#10;\begin{document}&#10;&#10;$\ket{+1}-\ket{-1}$&#10;&#10;\end{document}"/>
  <p:tag name="IGUANATEXSIZE" val="14"/>
  <p:tag name="IGUANATEXCURSOR" val="111"/>
  <p:tag name="TRANSPARENCY" val="True"/>
  <p:tag name="FILENAME" val=""/>
  <p:tag name="LATEXENGINEID" val="0"/>
  <p:tag name="TEMPFOLDER" val="c:\temp\"/>
  <p:tag name="LATEXFORMHEIGHT" val="312"/>
  <p:tag name="LATEXFORMWIDTH" val="384"/>
  <p:tag name="LATEXFORMWRAP" val="True"/>
  <p:tag name="BITMAPVECTOR" val="1"/>
</p:tagLst>
</file>

<file path=ppt/tags/tag50.xml><?xml version="1.0" encoding="utf-8"?>
<p:tagLst xmlns:a="http://schemas.openxmlformats.org/drawingml/2006/main" xmlns:r="http://schemas.openxmlformats.org/officeDocument/2006/relationships" xmlns:p="http://schemas.openxmlformats.org/presentationml/2006/main">
  <p:tag name="ORIGINALHEIGHT" val="0.4464574"/>
  <p:tag name="ORIGINALWIDTH" val="6.160744"/>
  <p:tag name="EMFCHILD" val="True"/>
</p:tagLst>
</file>

<file path=ppt/tags/tag51.xml><?xml version="1.0" encoding="utf-8"?>
<p:tagLst xmlns:a="http://schemas.openxmlformats.org/drawingml/2006/main" xmlns:r="http://schemas.openxmlformats.org/officeDocument/2006/relationships" xmlns:p="http://schemas.openxmlformats.org/presentationml/2006/main">
  <p:tag name="ORIGINALHEIGHT" val="7.321439"/>
  <p:tag name="ORIGINALWIDTH" val="3.392858"/>
  <p:tag name="EMFCHILD" val="True"/>
</p:tagLst>
</file>

<file path=ppt/tags/tag52.xml><?xml version="1.0" encoding="utf-8"?>
<p:tagLst xmlns:a="http://schemas.openxmlformats.org/drawingml/2006/main" xmlns:r="http://schemas.openxmlformats.org/officeDocument/2006/relationships" xmlns:p="http://schemas.openxmlformats.org/presentationml/2006/main">
  <p:tag name="ORIGINALHEIGHT" val="10.98219"/>
  <p:tag name="ORIGINALWIDTH" val="2.232172"/>
  <p:tag name="EMFCHILD" val="True"/>
</p:tagLst>
</file>

<file path=ppt/tags/tag53.xml><?xml version="1.0" encoding="utf-8"?>
<p:tagLst xmlns:a="http://schemas.openxmlformats.org/drawingml/2006/main" xmlns:r="http://schemas.openxmlformats.org/officeDocument/2006/relationships" xmlns:p="http://schemas.openxmlformats.org/presentationml/2006/main">
  <p:tag name="ORIGINALHEIGHT" val="10.98219"/>
  <p:tag name="ORIGINALWIDTH" val="0.357143"/>
  <p:tag name="LATEXADDIN" val="\documentclass{article}&#10;\usepackage{amsmath}&#10;\usepackage{braket}&#10;\pagestyle{empty}&#10;\begin{document}&#10;&#10;$\ket{+1}+\ket{-1}$&#10;&#10;\end{document}"/>
  <p:tag name="IGUANATEXSIZE" val="14"/>
  <p:tag name="IGUANATEXCURSOR" val="120"/>
  <p:tag name="TRANSPARENCY" val="True"/>
  <p:tag name="FILENAME" val=""/>
  <p:tag name="LATEXENGINEID" val="0"/>
  <p:tag name="TEMPFOLDER" val="c:\temp\"/>
  <p:tag name="LATEXFORMHEIGHT" val="312"/>
  <p:tag name="LATEXFORMWIDTH" val="384"/>
  <p:tag name="LATEXFORMWRAP" val="True"/>
  <p:tag name="BITMAPVECTOR" val="1"/>
  <p:tag name="EMFCHILD" val="True"/>
</p:tagLst>
</file>

<file path=ppt/tags/tag54.xml><?xml version="1.0" encoding="utf-8"?>
<p:tagLst xmlns:a="http://schemas.openxmlformats.org/drawingml/2006/main" xmlns:r="http://schemas.openxmlformats.org/officeDocument/2006/relationships" xmlns:p="http://schemas.openxmlformats.org/presentationml/2006/main">
  <p:tag name="ORIGINALHEIGHT" val="7.410753"/>
  <p:tag name="ORIGINALWIDTH" val="6.696458"/>
  <p:tag name="EMFCHILD" val="True"/>
</p:tagLst>
</file>

<file path=ppt/tags/tag55.xml><?xml version="1.0" encoding="utf-8"?>
<p:tagLst xmlns:a="http://schemas.openxmlformats.org/drawingml/2006/main" xmlns:r="http://schemas.openxmlformats.org/officeDocument/2006/relationships" xmlns:p="http://schemas.openxmlformats.org/presentationml/2006/main">
  <p:tag name="ORIGINALHEIGHT" val="7.321439"/>
  <p:tag name="ORIGINALWIDTH" val="3.303601"/>
  <p:tag name="EMFCHILD" val="True"/>
</p:tagLst>
</file>

<file path=ppt/tags/tag56.xml><?xml version="1.0" encoding="utf-8"?>
<p:tagLst xmlns:a="http://schemas.openxmlformats.org/drawingml/2006/main" xmlns:r="http://schemas.openxmlformats.org/officeDocument/2006/relationships" xmlns:p="http://schemas.openxmlformats.org/presentationml/2006/main">
  <p:tag name="ORIGINALHEIGHT" val="10.98219"/>
  <p:tag name="ORIGINALWIDTH" val="2.321429"/>
  <p:tag name="EMFCHILD" val="True"/>
</p:tagLst>
</file>

<file path=ppt/tags/tag57.xml><?xml version="1.0" encoding="utf-8"?>
<p:tagLst xmlns:a="http://schemas.openxmlformats.org/drawingml/2006/main" xmlns:r="http://schemas.openxmlformats.org/officeDocument/2006/relationships" xmlns:p="http://schemas.openxmlformats.org/presentationml/2006/main">
  <p:tag name="ORIGINALHEIGHT" val="7.410753"/>
  <p:tag name="ORIGINALWIDTH" val="6.696458"/>
  <p:tag name="EMFCHILD" val="True"/>
</p:tagLst>
</file>

<file path=ppt/tags/tag58.xml><?xml version="1.0" encoding="utf-8"?>
<p:tagLst xmlns:a="http://schemas.openxmlformats.org/drawingml/2006/main" xmlns:r="http://schemas.openxmlformats.org/officeDocument/2006/relationships" xmlns:p="http://schemas.openxmlformats.org/presentationml/2006/main">
  <p:tag name="ORIGINALHEIGHT" val="10.98219"/>
  <p:tag name="ORIGINALWIDTH" val="0.357143"/>
  <p:tag name="EMFCHILD" val="True"/>
</p:tagLst>
</file>

<file path=ppt/tags/tag59.xml><?xml version="1.0" encoding="utf-8"?>
<p:tagLst xmlns:a="http://schemas.openxmlformats.org/drawingml/2006/main" xmlns:r="http://schemas.openxmlformats.org/officeDocument/2006/relationships" xmlns:p="http://schemas.openxmlformats.org/presentationml/2006/main">
  <p:tag name="ORIGINALHEIGHT" val="0.4464574"/>
  <p:tag name="ORIGINALWIDTH" val="6.160744"/>
  <p:tag name="EMFCHILD" val="True"/>
</p:tagLst>
</file>

<file path=ppt/tags/tag6.xml><?xml version="1.0" encoding="utf-8"?>
<p:tagLst xmlns:a="http://schemas.openxmlformats.org/drawingml/2006/main" xmlns:r="http://schemas.openxmlformats.org/officeDocument/2006/relationships" xmlns:p="http://schemas.openxmlformats.org/presentationml/2006/main">
  <p:tag name="ORIGINALHEIGHT" val="10.98219"/>
  <p:tag name="ORIGINALWIDTH" val="10.89289"/>
  <p:tag name="LATEXADDIN" val="\documentclass{article}&#10;\usepackage{amsmath}&#10;\usepackage{braket}&#10;\pagestyle{empty}&#10;\begin{document}&#10;&#10;$\ket{0}$&#10;&#10;\end{document}"/>
  <p:tag name="IGUANATEXSIZE" val="14"/>
  <p:tag name="IGUANATEXCURSOR" val="109"/>
  <p:tag name="TRANSPARENCY" val="True"/>
  <p:tag name="FILENAME" val=""/>
  <p:tag name="LATEXENGINEID" val="0"/>
  <p:tag name="TEMPFOLDER" val="c:\temp\"/>
  <p:tag name="LATEXFORMHEIGHT" val="312"/>
  <p:tag name="LATEXFORMWIDTH" val="384"/>
  <p:tag name="LATEXFORMWRAP" val="True"/>
  <p:tag name="BITMAPVECTOR" val="1"/>
</p:tagLst>
</file>

<file path=ppt/tags/tag60.xml><?xml version="1.0" encoding="utf-8"?>
<p:tagLst xmlns:a="http://schemas.openxmlformats.org/drawingml/2006/main" xmlns:r="http://schemas.openxmlformats.org/officeDocument/2006/relationships" xmlns:p="http://schemas.openxmlformats.org/presentationml/2006/main">
  <p:tag name="ORIGINALHEIGHT" val="7.321439"/>
  <p:tag name="ORIGINALWIDTH" val="3.392858"/>
  <p:tag name="EMFCHILD" val="True"/>
</p:tagLst>
</file>

<file path=ppt/tags/tag61.xml><?xml version="1.0" encoding="utf-8"?>
<p:tagLst xmlns:a="http://schemas.openxmlformats.org/drawingml/2006/main" xmlns:r="http://schemas.openxmlformats.org/officeDocument/2006/relationships" xmlns:p="http://schemas.openxmlformats.org/presentationml/2006/main">
  <p:tag name="ORIGINALHEIGHT" val="10.98219"/>
  <p:tag name="ORIGINALWIDTH" val="2.232172"/>
  <p:tag name="EMFCHILD" val="True"/>
</p:tagLst>
</file>

<file path=ppt/tags/tag62.xml><?xml version="1.0" encoding="utf-8"?>
<p:tagLst xmlns:a="http://schemas.openxmlformats.org/drawingml/2006/main" xmlns:r="http://schemas.openxmlformats.org/officeDocument/2006/relationships" xmlns:p="http://schemas.openxmlformats.org/presentationml/2006/main">
  <p:tag name="ORIGINALHEIGHT" val="10.89282"/>
  <p:tag name="ORIGINALWIDTH" val="0.357143"/>
  <p:tag name="LATEXADDIN" val="\documentclass{article}&#10;\usepackage{amsmath}&#10;\usepackage{braket}&#10;\pagestyle{empty}&#10;\begin{document}&#10;&#10;$\ket{+1}+\ket{-1}$&#10;&#10;\end{document}"/>
  <p:tag name="IGUANATEXSIZE" val="14"/>
  <p:tag name="IGUANATEXCURSOR" val="120"/>
  <p:tag name="TRANSPARENCY" val="True"/>
  <p:tag name="FILENAME" val=""/>
  <p:tag name="LATEXENGINEID" val="0"/>
  <p:tag name="TEMPFOLDER" val="c:\temp\"/>
  <p:tag name="LATEXFORMHEIGHT" val="312"/>
  <p:tag name="LATEXFORMWIDTH" val="384"/>
  <p:tag name="LATEXFORMWRAP" val="True"/>
  <p:tag name="BITMAPVECTOR" val="1"/>
  <p:tag name="EMFCHILD" val="True"/>
</p:tagLst>
</file>

<file path=ppt/tags/tag63.xml><?xml version="1.0" encoding="utf-8"?>
<p:tagLst xmlns:a="http://schemas.openxmlformats.org/drawingml/2006/main" xmlns:r="http://schemas.openxmlformats.org/officeDocument/2006/relationships" xmlns:p="http://schemas.openxmlformats.org/presentationml/2006/main">
  <p:tag name="ORIGINALHEIGHT" val="7.321383"/>
  <p:tag name="ORIGINALWIDTH" val="6.696458"/>
  <p:tag name="EMFCHILD" val="True"/>
</p:tagLst>
</file>

<file path=ppt/tags/tag64.xml><?xml version="1.0" encoding="utf-8"?>
<p:tagLst xmlns:a="http://schemas.openxmlformats.org/drawingml/2006/main" xmlns:r="http://schemas.openxmlformats.org/officeDocument/2006/relationships" xmlns:p="http://schemas.openxmlformats.org/presentationml/2006/main">
  <p:tag name="ORIGINALHEIGHT" val="7.321383"/>
  <p:tag name="ORIGINALWIDTH" val="3.303601"/>
  <p:tag name="EMFCHILD" val="True"/>
</p:tagLst>
</file>

<file path=ppt/tags/tag65.xml><?xml version="1.0" encoding="utf-8"?>
<p:tagLst xmlns:a="http://schemas.openxmlformats.org/drawingml/2006/main" xmlns:r="http://schemas.openxmlformats.org/officeDocument/2006/relationships" xmlns:p="http://schemas.openxmlformats.org/presentationml/2006/main">
  <p:tag name="ORIGINALHEIGHT" val="10.89282"/>
  <p:tag name="ORIGINALWIDTH" val="2.232172"/>
  <p:tag name="EMFCHILD" val="True"/>
</p:tagLst>
</file>

<file path=ppt/tags/tag66.xml><?xml version="1.0" encoding="utf-8"?>
<p:tagLst xmlns:a="http://schemas.openxmlformats.org/drawingml/2006/main" xmlns:r="http://schemas.openxmlformats.org/officeDocument/2006/relationships" xmlns:p="http://schemas.openxmlformats.org/presentationml/2006/main">
  <p:tag name="ORIGINALHEIGHT" val="7.321383"/>
  <p:tag name="ORIGINALWIDTH" val="6.696458"/>
  <p:tag name="EMFCHILD" val="True"/>
</p:tagLst>
</file>

<file path=ppt/tags/tag67.xml><?xml version="1.0" encoding="utf-8"?>
<p:tagLst xmlns:a="http://schemas.openxmlformats.org/drawingml/2006/main" xmlns:r="http://schemas.openxmlformats.org/officeDocument/2006/relationships" xmlns:p="http://schemas.openxmlformats.org/presentationml/2006/main">
  <p:tag name="ORIGINALHEIGHT" val="10.89282"/>
  <p:tag name="ORIGINALWIDTH" val="0.4464568"/>
  <p:tag name="EMFCHILD" val="True"/>
</p:tagLst>
</file>

<file path=ppt/tags/tag68.xml><?xml version="1.0" encoding="utf-8"?>
<p:tagLst xmlns:a="http://schemas.openxmlformats.org/drawingml/2006/main" xmlns:r="http://schemas.openxmlformats.org/officeDocument/2006/relationships" xmlns:p="http://schemas.openxmlformats.org/presentationml/2006/main">
  <p:tag name="ORIGINALHEIGHT" val="0.4464011"/>
  <p:tag name="ORIGINALWIDTH" val="6.160744"/>
  <p:tag name="EMFCHILD" val="True"/>
</p:tagLst>
</file>

<file path=ppt/tags/tag69.xml><?xml version="1.0" encoding="utf-8"?>
<p:tagLst xmlns:a="http://schemas.openxmlformats.org/drawingml/2006/main" xmlns:r="http://schemas.openxmlformats.org/officeDocument/2006/relationships" xmlns:p="http://schemas.openxmlformats.org/presentationml/2006/main">
  <p:tag name="ORIGINALHEIGHT" val="7.321383"/>
  <p:tag name="ORIGINALWIDTH" val="3.392858"/>
  <p:tag name="EMFCHILD" val="True"/>
</p:tagLst>
</file>

<file path=ppt/tags/tag7.xml><?xml version="1.0" encoding="utf-8"?>
<p:tagLst xmlns:a="http://schemas.openxmlformats.org/drawingml/2006/main" xmlns:r="http://schemas.openxmlformats.org/officeDocument/2006/relationships" xmlns:p="http://schemas.openxmlformats.org/presentationml/2006/main">
  <p:tag name="ORIGINALHEIGHT" val="10.89282"/>
  <p:tag name="ORIGINALWIDTH" val="49.28578"/>
  <p:tag name="LATEXADDIN" val="\documentclass{article}&#10;\usepackage{amsmath}&#10;\usepackage{braket}&#10;\pagestyle{empty}&#10;\begin{document}&#10;&#10;$\ket{+1}+\ket{-1}$&#10;&#10;\end{document}"/>
  <p:tag name="IGUANATEXSIZE" val="14"/>
  <p:tag name="IGUANATEXCURSOR" val="120"/>
  <p:tag name="TRANSPARENCY" val="True"/>
  <p:tag name="FILENAME" val=""/>
  <p:tag name="LATEXENGINEID" val="0"/>
  <p:tag name="TEMPFOLDER" val="c:\temp\"/>
  <p:tag name="LATEXFORMHEIGHT" val="312"/>
  <p:tag name="LATEXFORMWIDTH" val="384"/>
  <p:tag name="LATEXFORMWRAP" val="True"/>
  <p:tag name="BITMAPVECTOR" val="1"/>
</p:tagLst>
</file>

<file path=ppt/tags/tag70.xml><?xml version="1.0" encoding="utf-8"?>
<p:tagLst xmlns:a="http://schemas.openxmlformats.org/drawingml/2006/main" xmlns:r="http://schemas.openxmlformats.org/officeDocument/2006/relationships" xmlns:p="http://schemas.openxmlformats.org/presentationml/2006/main">
  <p:tag name="ORIGINALHEIGHT" val="10.89282"/>
  <p:tag name="ORIGINALWIDTH" val="2.232172"/>
  <p:tag name="EMFCHILD" val="True"/>
</p:tagLst>
</file>

<file path=ppt/tags/tag71.xml><?xml version="1.0" encoding="utf-8"?>
<p:tagLst xmlns:a="http://schemas.openxmlformats.org/drawingml/2006/main" xmlns:r="http://schemas.openxmlformats.org/officeDocument/2006/relationships" xmlns:p="http://schemas.openxmlformats.org/presentationml/2006/main">
  <p:tag name="ORIGINALHEIGHT" val="10.98219"/>
  <p:tag name="ORIGINALWIDTH" val="0.4464559"/>
  <p:tag name="LATEXADDIN" val="\documentclass{article}&#10;\usepackage{amsmath}&#10;\usepackage{braket}&#10;\pagestyle{empty}&#10;\begin{document}&#10;&#10;$\ket{0}$&#10;&#10;\end{document}"/>
  <p:tag name="IGUANATEXSIZE" val="14"/>
  <p:tag name="IGUANATEXCURSOR" val="109"/>
  <p:tag name="TRANSPARENCY" val="True"/>
  <p:tag name="FILENAME" val=""/>
  <p:tag name="LATEXENGINEID" val="0"/>
  <p:tag name="TEMPFOLDER" val="c:\temp\"/>
  <p:tag name="LATEXFORMHEIGHT" val="312"/>
  <p:tag name="LATEXFORMWIDTH" val="384"/>
  <p:tag name="LATEXFORMWRAP" val="True"/>
  <p:tag name="BITMAPVECTOR" val="1"/>
  <p:tag name="EMFCHILD" val="True"/>
</p:tagLst>
</file>

<file path=ppt/tags/tag72.xml><?xml version="1.0" encoding="utf-8"?>
<p:tagLst xmlns:a="http://schemas.openxmlformats.org/drawingml/2006/main" xmlns:r="http://schemas.openxmlformats.org/officeDocument/2006/relationships" xmlns:p="http://schemas.openxmlformats.org/presentationml/2006/main">
  <p:tag name="ORIGINALHEIGHT" val="7.589325"/>
  <p:tag name="ORIGINALWIDTH" val="4.910733"/>
  <p:tag name="EMFCHILD" val="True"/>
</p:tagLst>
</file>

<file path=ppt/tags/tag73.xml><?xml version="1.0" encoding="utf-8"?>
<p:tagLst xmlns:a="http://schemas.openxmlformats.org/drawingml/2006/main" xmlns:r="http://schemas.openxmlformats.org/officeDocument/2006/relationships" xmlns:p="http://schemas.openxmlformats.org/presentationml/2006/main">
  <p:tag name="ORIGINALHEIGHT" val="10.98219"/>
  <p:tag name="ORIGINALWIDTH" val="2.589309"/>
  <p:tag name="EMFCHILD" val="True"/>
</p:tagLst>
</file>

<file path=ppt/tags/tag74.xml><?xml version="1.0" encoding="utf-8"?>
<p:tagLst xmlns:a="http://schemas.openxmlformats.org/drawingml/2006/main" xmlns:r="http://schemas.openxmlformats.org/officeDocument/2006/relationships" xmlns:p="http://schemas.openxmlformats.org/presentationml/2006/main">
  <p:tag name="ORIGINALHEIGHT" val="10.98219"/>
  <p:tag name="ORIGINALWIDTH" val="0.357143"/>
  <p:tag name="LATEXADDIN" val="\documentclass{article}&#10;\usepackage{amsmath}&#10;\usepackage{braket}&#10;\pagestyle{empty}&#10;\begin{document}&#10;&#10;$\ket{+1}-\ket{-1}$&#10;&#10;\end{document}"/>
  <p:tag name="IGUANATEXSIZE" val="14"/>
  <p:tag name="IGUANATEXCURSOR" val="111"/>
  <p:tag name="TRANSPARENCY" val="True"/>
  <p:tag name="FILENAME" val=""/>
  <p:tag name="LATEXENGINEID" val="0"/>
  <p:tag name="TEMPFOLDER" val="c:\temp\"/>
  <p:tag name="LATEXFORMHEIGHT" val="312"/>
  <p:tag name="LATEXFORMWIDTH" val="384"/>
  <p:tag name="LATEXFORMWRAP" val="True"/>
  <p:tag name="BITMAPVECTOR" val="1"/>
  <p:tag name="EMFCHILD" val="True"/>
</p:tagLst>
</file>

<file path=ppt/tags/tag75.xml><?xml version="1.0" encoding="utf-8"?>
<p:tagLst xmlns:a="http://schemas.openxmlformats.org/drawingml/2006/main" xmlns:r="http://schemas.openxmlformats.org/officeDocument/2006/relationships" xmlns:p="http://schemas.openxmlformats.org/presentationml/2006/main">
  <p:tag name="ORIGINALHEIGHT" val="7.410753"/>
  <p:tag name="ORIGINALWIDTH" val="6.696458"/>
  <p:tag name="EMFCHILD" val="True"/>
</p:tagLst>
</file>

<file path=ppt/tags/tag76.xml><?xml version="1.0" encoding="utf-8"?>
<p:tagLst xmlns:a="http://schemas.openxmlformats.org/drawingml/2006/main" xmlns:r="http://schemas.openxmlformats.org/officeDocument/2006/relationships" xmlns:p="http://schemas.openxmlformats.org/presentationml/2006/main">
  <p:tag name="ORIGINALHEIGHT" val="7.321439"/>
  <p:tag name="ORIGINALWIDTH" val="3.303601"/>
  <p:tag name="EMFCHILD" val="True"/>
</p:tagLst>
</file>

<file path=ppt/tags/tag77.xml><?xml version="1.0" encoding="utf-8"?>
<p:tagLst xmlns:a="http://schemas.openxmlformats.org/drawingml/2006/main" xmlns:r="http://schemas.openxmlformats.org/officeDocument/2006/relationships" xmlns:p="http://schemas.openxmlformats.org/presentationml/2006/main">
  <p:tag name="ORIGINALHEIGHT" val="10.98219"/>
  <p:tag name="ORIGINALWIDTH" val="2.321429"/>
  <p:tag name="EMFCHILD" val="True"/>
</p:tagLst>
</file>

<file path=ppt/tags/tag78.xml><?xml version="1.0" encoding="utf-8"?>
<p:tagLst xmlns:a="http://schemas.openxmlformats.org/drawingml/2006/main" xmlns:r="http://schemas.openxmlformats.org/officeDocument/2006/relationships" xmlns:p="http://schemas.openxmlformats.org/presentationml/2006/main">
  <p:tag name="ORIGINALHEIGHT" val="0.4464574"/>
  <p:tag name="ORIGINALWIDTH" val="6.160744"/>
  <p:tag name="EMFCHILD" val="True"/>
</p:tagLst>
</file>

<file path=ppt/tags/tag79.xml><?xml version="1.0" encoding="utf-8"?>
<p:tagLst xmlns:a="http://schemas.openxmlformats.org/drawingml/2006/main" xmlns:r="http://schemas.openxmlformats.org/officeDocument/2006/relationships" xmlns:p="http://schemas.openxmlformats.org/presentationml/2006/main">
  <p:tag name="ORIGINALHEIGHT" val="10.98219"/>
  <p:tag name="ORIGINALWIDTH" val="0.357143"/>
  <p:tag name="EMFCHILD" val="True"/>
</p:tagLst>
</file>

<file path=ppt/tags/tag8.xml><?xml version="1.0" encoding="utf-8"?>
<p:tagLst xmlns:a="http://schemas.openxmlformats.org/drawingml/2006/main" xmlns:r="http://schemas.openxmlformats.org/officeDocument/2006/relationships" xmlns:p="http://schemas.openxmlformats.org/presentationml/2006/main">
  <p:tag name="ORIGINALHEIGHT" val="10.98219"/>
  <p:tag name="ORIGINALWIDTH" val="49.19647"/>
  <p:tag name="LATEXADDIN" val="\documentclass{article}&#10;\usepackage{amsmath}&#10;\usepackage{braket}&#10;\pagestyle{empty}&#10;\begin{document}&#10;&#10;$\ket{+1}+\ket{-1}$&#10;&#10;\end{document}"/>
  <p:tag name="IGUANATEXSIZE" val="14"/>
  <p:tag name="IGUANATEXCURSOR" val="120"/>
  <p:tag name="TRANSPARENCY" val="True"/>
  <p:tag name="FILENAME" val=""/>
  <p:tag name="LATEXENGINEID" val="0"/>
  <p:tag name="TEMPFOLDER" val="c:\temp\"/>
  <p:tag name="LATEXFORMHEIGHT" val="312"/>
  <p:tag name="LATEXFORMWIDTH" val="384"/>
  <p:tag name="LATEXFORMWRAP" val="True"/>
  <p:tag name="BITMAPVECTOR" val="1"/>
</p:tagLst>
</file>

<file path=ppt/tags/tag80.xml><?xml version="1.0" encoding="utf-8"?>
<p:tagLst xmlns:a="http://schemas.openxmlformats.org/drawingml/2006/main" xmlns:r="http://schemas.openxmlformats.org/officeDocument/2006/relationships" xmlns:p="http://schemas.openxmlformats.org/presentationml/2006/main">
  <p:tag name="ORIGINALHEIGHT" val="0.4464574"/>
  <p:tag name="ORIGINALWIDTH" val="6.160744"/>
  <p:tag name="EMFCHILD" val="True"/>
</p:tagLst>
</file>

<file path=ppt/tags/tag81.xml><?xml version="1.0" encoding="utf-8"?>
<p:tagLst xmlns:a="http://schemas.openxmlformats.org/drawingml/2006/main" xmlns:r="http://schemas.openxmlformats.org/officeDocument/2006/relationships" xmlns:p="http://schemas.openxmlformats.org/presentationml/2006/main">
  <p:tag name="ORIGINALHEIGHT" val="7.321439"/>
  <p:tag name="ORIGINALWIDTH" val="3.392858"/>
  <p:tag name="EMFCHILD" val="True"/>
</p:tagLst>
</file>

<file path=ppt/tags/tag82.xml><?xml version="1.0" encoding="utf-8"?>
<p:tagLst xmlns:a="http://schemas.openxmlformats.org/drawingml/2006/main" xmlns:r="http://schemas.openxmlformats.org/officeDocument/2006/relationships" xmlns:p="http://schemas.openxmlformats.org/presentationml/2006/main">
  <p:tag name="ORIGINALHEIGHT" val="10.98219"/>
  <p:tag name="ORIGINALWIDTH" val="2.232172"/>
  <p:tag name="EMFCHILD" val="True"/>
</p:tagLst>
</file>

<file path=ppt/tags/tag83.xml><?xml version="1.0" encoding="utf-8"?>
<p:tagLst xmlns:a="http://schemas.openxmlformats.org/drawingml/2006/main" xmlns:r="http://schemas.openxmlformats.org/officeDocument/2006/relationships" xmlns:p="http://schemas.openxmlformats.org/presentationml/2006/main">
  <p:tag name="ORIGINALHEIGHT" val="1.749997"/>
  <p:tag name="ORIGINALWIDTH" val="3.375"/>
  <p:tag name="LATEXADDIN" val="\documentclass{article}&#10;\usepackage{amsmath}&#10;\usepackage{braket}&#10;\pagestyle{empty}&#10;\begin{document}&#10;&#10;$\hat{x}$&#10;&#10;\end{document}"/>
  <p:tag name="IGUANATEXSIZE" val="20"/>
  <p:tag name="IGUANATEXCURSOR" val="101"/>
  <p:tag name="TRANSPARENCY" val="True"/>
  <p:tag name="FILENAME" val=""/>
  <p:tag name="LATEXENGINEID" val="0"/>
  <p:tag name="TEMPFOLDER" val="c:\temp\"/>
  <p:tag name="LATEXFORMHEIGHT" val="312"/>
  <p:tag name="LATEXFORMWIDTH" val="384"/>
  <p:tag name="LATEXFORMWRAP" val="True"/>
  <p:tag name="BITMAPVECTOR" val="1"/>
  <p:tag name="EMFCHILD" val="True"/>
</p:tagLst>
</file>

<file path=ppt/tags/tag84.xml><?xml version="1.0" encoding="utf-8"?>
<p:tagLst xmlns:a="http://schemas.openxmlformats.org/drawingml/2006/main" xmlns:r="http://schemas.openxmlformats.org/officeDocument/2006/relationships" xmlns:p="http://schemas.openxmlformats.org/presentationml/2006/main">
  <p:tag name="ORIGINALHEIGHT" val="5.249992"/>
  <p:tag name="ORIGINALWIDTH" val="6.25"/>
  <p:tag name="EMFCHILD" val="True"/>
</p:tagLst>
</file>

<file path=ppt/tags/tag85.xml><?xml version="1.0" encoding="utf-8"?>
<p:tagLst xmlns:a="http://schemas.openxmlformats.org/drawingml/2006/main" xmlns:r="http://schemas.openxmlformats.org/officeDocument/2006/relationships" xmlns:p="http://schemas.openxmlformats.org/presentationml/2006/main">
  <p:tag name="ORIGINALHEIGHT" val="4.94135"/>
  <p:tag name="ORIGINALWIDTH" val="2.525581"/>
  <p:tag name="LATEXADDIN" val="\documentclass{article}&#10;\usepackage{amsmath}&#10;\usepackage{braket}&#10;\pagestyle{empty}&#10;\begin{document}&#10;&#10;$\frac{1}{\sqrt{2}}(e^{i\phi}\ket{-1}+e^{-i\phi}\ket{+1})$&#10;&#10;\end{document}&#10;"/>
  <p:tag name="IGUANATEXSIZE" val="20"/>
  <p:tag name="IGUANATEXCURSOR" val="144"/>
  <p:tag name="TRANSPARENCY" val="True"/>
  <p:tag name="FILENAME" val=""/>
  <p:tag name="LATEXENGINEID" val="0"/>
  <p:tag name="TEMPFOLDER" val="c:\temp\"/>
  <p:tag name="LATEXFORMHEIGHT" val="312"/>
  <p:tag name="LATEXFORMWIDTH" val="384"/>
  <p:tag name="LATEXFORMWRAP" val="True"/>
  <p:tag name="BITMAPVECTOR" val="1"/>
  <p:tag name="EMFCHILD" val="True"/>
</p:tagLst>
</file>

<file path=ppt/tags/tag86.xml><?xml version="1.0" encoding="utf-8"?>
<p:tagLst xmlns:a="http://schemas.openxmlformats.org/drawingml/2006/main" xmlns:r="http://schemas.openxmlformats.org/officeDocument/2006/relationships" xmlns:p="http://schemas.openxmlformats.org/presentationml/2006/main">
  <p:tag name="ORIGINALHEIGHT" val="7.521814"/>
  <p:tag name="ORIGINALWIDTH" val="6.149241"/>
  <p:tag name="EMFCHILD" val="True"/>
</p:tagLst>
</file>

<file path=ppt/tags/tag87.xml><?xml version="1.0" encoding="utf-8"?>
<p:tagLst xmlns:a="http://schemas.openxmlformats.org/drawingml/2006/main" xmlns:r="http://schemas.openxmlformats.org/officeDocument/2006/relationships" xmlns:p="http://schemas.openxmlformats.org/presentationml/2006/main">
  <p:tag name="ORIGINALHEIGHT" val="4.94135"/>
  <p:tag name="ORIGINALWIDTH" val="3.129507"/>
  <p:tag name="EMFCHILD" val="True"/>
</p:tagLst>
</file>

<file path=ppt/tags/tag88.xml><?xml version="1.0" encoding="utf-8"?>
<p:tagLst xmlns:a="http://schemas.openxmlformats.org/drawingml/2006/main" xmlns:r="http://schemas.openxmlformats.org/officeDocument/2006/relationships" xmlns:p="http://schemas.openxmlformats.org/presentationml/2006/main">
  <p:tag name="ORIGINALHEIGHT" val="10.70624"/>
  <p:tag name="ORIGINALWIDTH" val="2.360852"/>
  <p:tag name="EMFCHILD" val="True"/>
</p:tagLst>
</file>

<file path=ppt/tags/tag89.xml><?xml version="1.0" encoding="utf-8"?>
<p:tagLst xmlns:a="http://schemas.openxmlformats.org/drawingml/2006/main" xmlns:r="http://schemas.openxmlformats.org/officeDocument/2006/relationships" xmlns:p="http://schemas.openxmlformats.org/presentationml/2006/main">
  <p:tag name="ORIGINALHEIGHT" val="4.831542"/>
  <p:tag name="ORIGINALWIDTH" val="3.898162"/>
  <p:tag name="EMFCHILD" val="True"/>
</p:tagLst>
</file>

<file path=ppt/tags/tag9.xml><?xml version="1.0" encoding="utf-8"?>
<p:tagLst xmlns:a="http://schemas.openxmlformats.org/drawingml/2006/main" xmlns:r="http://schemas.openxmlformats.org/officeDocument/2006/relationships" xmlns:p="http://schemas.openxmlformats.org/presentationml/2006/main">
  <p:tag name="ORIGINALHEIGHT" val="10.98219"/>
  <p:tag name="ORIGINALWIDTH" val="49.19647"/>
  <p:tag name="LATEXADDIN" val="\documentclass{article}&#10;\usepackage{amsmath}&#10;\usepackage{braket}&#10;\pagestyle{empty}&#10;\begin{document}&#10;&#10;$\ket{+1}-\ket{-1}$&#10;&#10;\end{document}"/>
  <p:tag name="IGUANATEXSIZE" val="14"/>
  <p:tag name="IGUANATEXCURSOR" val="111"/>
  <p:tag name="TRANSPARENCY" val="True"/>
  <p:tag name="FILENAME" val=""/>
  <p:tag name="LATEXENGINEID" val="0"/>
  <p:tag name="TEMPFOLDER" val="c:\temp\"/>
  <p:tag name="LATEXFORMHEIGHT" val="312"/>
  <p:tag name="LATEXFORMWIDTH" val="384"/>
  <p:tag name="LATEXFORMWRAP" val="True"/>
  <p:tag name="BITMAPVECTOR" val="1"/>
</p:tagLst>
</file>

<file path=ppt/tags/tag90.xml><?xml version="1.0" encoding="utf-8"?>
<p:tagLst xmlns:a="http://schemas.openxmlformats.org/drawingml/2006/main" xmlns:r="http://schemas.openxmlformats.org/officeDocument/2006/relationships" xmlns:p="http://schemas.openxmlformats.org/presentationml/2006/main">
  <p:tag name="ORIGINALHEIGHT" val="5.051157"/>
  <p:tag name="ORIGINALWIDTH" val="2.196157"/>
  <p:tag name="EMFCHILD" val="True"/>
</p:tagLst>
</file>

<file path=ppt/tags/tag91.xml><?xml version="1.0" encoding="utf-8"?>
<p:tagLst xmlns:a="http://schemas.openxmlformats.org/drawingml/2006/main" xmlns:r="http://schemas.openxmlformats.org/officeDocument/2006/relationships" xmlns:p="http://schemas.openxmlformats.org/presentationml/2006/main">
  <p:tag name="ORIGINALHEIGHT" val="6.698274"/>
  <p:tag name="ORIGINALWIDTH" val="4.117778"/>
  <p:tag name="EMFCHILD" val="True"/>
</p:tagLst>
</file>

<file path=ppt/tags/tag92.xml><?xml version="1.0" encoding="utf-8"?>
<p:tagLst xmlns:a="http://schemas.openxmlformats.org/drawingml/2006/main" xmlns:r="http://schemas.openxmlformats.org/officeDocument/2006/relationships" xmlns:p="http://schemas.openxmlformats.org/presentationml/2006/main">
  <p:tag name="ORIGINALHEIGHT" val="10.70624"/>
  <p:tag name="ORIGINALWIDTH" val="0.4392315"/>
  <p:tag name="EMFCHILD" val="True"/>
</p:tagLst>
</file>

<file path=ppt/tags/tag93.xml><?xml version="1.0" encoding="utf-8"?>
<p:tagLst xmlns:a="http://schemas.openxmlformats.org/drawingml/2006/main" xmlns:r="http://schemas.openxmlformats.org/officeDocument/2006/relationships" xmlns:p="http://schemas.openxmlformats.org/presentationml/2006/main">
  <p:tag name="ORIGINALHEIGHT" val="0.4392311"/>
  <p:tag name="ORIGINALWIDTH" val="6.204127"/>
  <p:tag name="EMFCHILD" val="True"/>
</p:tagLst>
</file>

<file path=ppt/tags/tag94.xml><?xml version="1.0" encoding="utf-8"?>
<p:tagLst xmlns:a="http://schemas.openxmlformats.org/drawingml/2006/main" xmlns:r="http://schemas.openxmlformats.org/officeDocument/2006/relationships" xmlns:p="http://schemas.openxmlformats.org/presentationml/2006/main">
  <p:tag name="ORIGINALHEIGHT" val="7.137505"/>
  <p:tag name="ORIGINALWIDTH" val="3.349123"/>
  <p:tag name="EMFCHILD" val="True"/>
</p:tagLst>
</file>

<file path=ppt/tags/tag95.xml><?xml version="1.0" encoding="utf-8"?>
<p:tagLst xmlns:a="http://schemas.openxmlformats.org/drawingml/2006/main" xmlns:r="http://schemas.openxmlformats.org/officeDocument/2006/relationships" xmlns:p="http://schemas.openxmlformats.org/presentationml/2006/main">
  <p:tag name="ORIGINALHEIGHT" val="10.70624"/>
  <p:tag name="ORIGINALWIDTH" val="2.251044"/>
  <p:tag name="EMFCHILD" val="True"/>
</p:tagLst>
</file>

<file path=ppt/tags/tag96.xml><?xml version="1.0" encoding="utf-8"?>
<p:tagLst xmlns:a="http://schemas.openxmlformats.org/drawingml/2006/main" xmlns:r="http://schemas.openxmlformats.org/officeDocument/2006/relationships" xmlns:p="http://schemas.openxmlformats.org/presentationml/2006/main">
  <p:tag name="ORIGINALHEIGHT" val="7.137505"/>
  <p:tag name="ORIGINALWIDTH" val="6.69828"/>
  <p:tag name="EMFCHILD" val="True"/>
</p:tagLst>
</file>

<file path=ppt/tags/tag97.xml><?xml version="1.0" encoding="utf-8"?>
<p:tagLst xmlns:a="http://schemas.openxmlformats.org/drawingml/2006/main" xmlns:r="http://schemas.openxmlformats.org/officeDocument/2006/relationships" xmlns:p="http://schemas.openxmlformats.org/presentationml/2006/main">
  <p:tag name="ORIGINALHEIGHT" val="4.831542"/>
  <p:tag name="ORIGINALWIDTH" val="3.843276"/>
  <p:tag name="EMFCHILD" val="True"/>
</p:tagLst>
</file>

<file path=ppt/tags/tag98.xml><?xml version="1.0" encoding="utf-8"?>
<p:tagLst xmlns:a="http://schemas.openxmlformats.org/drawingml/2006/main" xmlns:r="http://schemas.openxmlformats.org/officeDocument/2006/relationships" xmlns:p="http://schemas.openxmlformats.org/presentationml/2006/main">
  <p:tag name="ORIGINALHEIGHT" val="0.3294233"/>
  <p:tag name="ORIGINALWIDTH" val="4.831546"/>
  <p:tag name="EMFCHILD" val="True"/>
</p:tagLst>
</file>

<file path=ppt/tags/tag99.xml><?xml version="1.0" encoding="utf-8"?>
<p:tagLst xmlns:a="http://schemas.openxmlformats.org/drawingml/2006/main" xmlns:r="http://schemas.openxmlformats.org/officeDocument/2006/relationships" xmlns:p="http://schemas.openxmlformats.org/presentationml/2006/main">
  <p:tag name="ORIGINALHEIGHT" val="5.051157"/>
  <p:tag name="ORIGINALWIDTH" val="2.141236"/>
  <p:tag name="EMFCHILD" val="True"/>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40137</TotalTime>
  <Words>1186</Words>
  <Application>Microsoft Office PowerPoint</Application>
  <PresentationFormat>Custom</PresentationFormat>
  <Paragraphs>102</Paragraphs>
  <Slides>1</Slides>
  <Notes>1</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vt:i4>
      </vt:variant>
    </vt:vector>
  </HeadingPairs>
  <TitlesOfParts>
    <vt:vector size="10" baseType="lpstr">
      <vt:lpstr>Adobe Heiti Std R</vt:lpstr>
      <vt:lpstr>Adobe Kaiti Std R</vt:lpstr>
      <vt:lpstr>Arial</vt:lpstr>
      <vt:lpstr>Calibri</vt:lpstr>
      <vt:lpstr>Cambria Math</vt:lpstr>
      <vt:lpstr>Franklin Gothic Book</vt:lpstr>
      <vt:lpstr>Myriad Pro</vt:lpstr>
      <vt:lpstr>Times New Roman</vt:lpstr>
      <vt:lpstr>Office Theme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Adam</dc:creator>
  <cp:lastModifiedBy>ACME</cp:lastModifiedBy>
  <cp:revision>1107</cp:revision>
  <cp:lastPrinted>2017-06-02T19:33:31Z</cp:lastPrinted>
  <dcterms:created xsi:type="dcterms:W3CDTF">2013-05-26T20:46:56Z</dcterms:created>
  <dcterms:modified xsi:type="dcterms:W3CDTF">2019-03-29T18:18:20Z</dcterms:modified>
</cp:coreProperties>
</file>