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webextensions/webextension2.xml" ContentType="application/vnd.ms-office.webextension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048" r:id="rId3"/>
  </p:sldMasterIdLst>
  <p:notesMasterIdLst>
    <p:notesMasterId r:id="rId26"/>
  </p:notesMasterIdLst>
  <p:handoutMasterIdLst>
    <p:handoutMasterId r:id="rId27"/>
  </p:handoutMasterIdLst>
  <p:sldIdLst>
    <p:sldId id="358" r:id="rId4"/>
    <p:sldId id="366" r:id="rId5"/>
    <p:sldId id="506" r:id="rId6"/>
    <p:sldId id="507" r:id="rId7"/>
    <p:sldId id="519" r:id="rId8"/>
    <p:sldId id="577" r:id="rId9"/>
    <p:sldId id="573" r:id="rId10"/>
    <p:sldId id="578" r:id="rId11"/>
    <p:sldId id="571" r:id="rId12"/>
    <p:sldId id="585" r:id="rId13"/>
    <p:sldId id="587" r:id="rId14"/>
    <p:sldId id="586" r:id="rId15"/>
    <p:sldId id="524" r:id="rId16"/>
    <p:sldId id="583" r:id="rId17"/>
    <p:sldId id="582" r:id="rId18"/>
    <p:sldId id="580" r:id="rId19"/>
    <p:sldId id="581" r:id="rId20"/>
    <p:sldId id="584" r:id="rId21"/>
    <p:sldId id="514" r:id="rId22"/>
    <p:sldId id="370" r:id="rId23"/>
    <p:sldId id="576" r:id="rId24"/>
    <p:sldId id="261" r:id="rId25"/>
  </p:sldIdLst>
  <p:sldSz cx="9144000" cy="6858000" type="screen4x3"/>
  <p:notesSz cx="9144000" cy="6858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Fan, Xing" initials="FX" lastIdx="4" clrIdx="0">
    <p:extLst>
      <p:ext uri="{19B8F6BF-5375-455C-9EA6-DF929625EA0E}">
        <p15:presenceInfo xmlns:p15="http://schemas.microsoft.com/office/powerpoint/2012/main" userId="S::xingfan@g.harvard.edu::780a2a2e-8d1e-4d3c-8652-acbecb6a068e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A00"/>
    <a:srgbClr val="00FDFF"/>
    <a:srgbClr val="0432FF"/>
    <a:srgbClr val="F0B400"/>
    <a:srgbClr val="FFFBEC"/>
    <a:srgbClr val="E0A800"/>
    <a:srgbClr val="B928B6"/>
    <a:srgbClr val="E3BDFF"/>
    <a:srgbClr val="E60306"/>
    <a:srgbClr val="DAA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846"/>
    <p:restoredTop sz="94922"/>
  </p:normalViewPr>
  <p:slideViewPr>
    <p:cSldViewPr snapToGrid="0" snapToObjects="1">
      <p:cViewPr>
        <p:scale>
          <a:sx n="88" d="100"/>
          <a:sy n="88" d="100"/>
        </p:scale>
        <p:origin x="984" y="8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1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customXml" Target="../customXml/item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commentAuthors" Target="commentAuthor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handoutMaster" Target="handoutMasters/handout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0E732741-8ED5-9145-BA3A-85553549DC8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C95888C-A69B-6644-8681-112BC5F07DD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5DCD5E-D7A4-8F42-99BB-CF2462DBC3FA}" type="datetimeFigureOut">
              <a:rPr lang="en-US" smtClean="0"/>
              <a:t>6/6/24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F929351-843A-9949-B16B-D29A50D7735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BCD2977-3445-EB47-89D9-72D5CCA6D0A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FE28C7-3AB0-EC43-96B6-55EC4A9A99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426135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B9841C-CC36-DE4B-B434-BA02B1F71C2F}" type="datetimeFigureOut">
              <a:rPr lang="en-US" smtClean="0"/>
              <a:t>6/6/24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857250"/>
            <a:ext cx="30861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C95AE6-B48E-694C-B2B9-B502945F13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59077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C95AE6-B48E-694C-B2B9-B502945F134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58806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C95AE6-B48E-694C-B2B9-B502945F134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9754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08E3D0-9D88-9A48-83AF-3B6E371F1007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01538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9378CF-D68D-BE4B-8AD9-C3B6A9CAC8D7}" type="datetime1">
              <a:rPr lang="en-US" smtClean="0"/>
              <a:t>6/6/24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D0F8A-8ACD-B64C-8359-C035F7DCBE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81455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399DDC-E9E8-1F40-AE63-98D8646DCE5B}" type="datetime1">
              <a:rPr lang="en-US" smtClean="0"/>
              <a:t>6/6/24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D0F8A-8ACD-B64C-8359-C035F7DCBE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996655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399DDC-E9E8-1F40-AE63-98D8646DCE5B}" type="datetime1">
              <a:rPr lang="en-US" smtClean="0"/>
              <a:t>6/6/24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D0F8A-8ACD-B64C-8359-C035F7DCBE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5547600"/>
      </p:ext>
    </p:extLst>
  </p:cSld>
  <p:clrMapOvr>
    <a:masterClrMapping/>
  </p:clrMapOvr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E60306"/>
          </a:solidFill>
          <a:ln>
            <a:noFill/>
          </a:ln>
        </p:spPr>
        <p:txBody>
          <a:bodyPr anchor="ctr"/>
          <a:lstStyle>
            <a:lvl1pPr algn="ctr">
              <a:defRPr b="1">
                <a:ln>
                  <a:noFill/>
                </a:ln>
                <a:gradFill flip="none" rotWithShape="1">
                  <a:gsLst>
                    <a:gs pos="0">
                      <a:schemeClr val="bg1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1"/>
                  <a:tileRect/>
                </a:gradFill>
                <a:effectLst>
                  <a:glow rad="63500">
                    <a:schemeClr val="accent4">
                      <a:satMod val="175000"/>
                      <a:alpha val="30155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Microsoft Himalaya" pitchFamily="2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ea typeface="Microsoft Himalaya" pitchFamily="2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ea typeface="Microsoft Himalaya" pitchFamily="2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ea typeface="Microsoft Himalaya" pitchFamily="2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ea typeface="Microsoft Himalaya" pitchFamily="2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399DDC-E9E8-1F40-AE63-98D8646DCE5B}" type="datetime1">
              <a:rPr lang="en-US" smtClean="0"/>
              <a:t>6/6/24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D0F8A-8ACD-B64C-8359-C035F7DCBE77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A998E29-592F-F019-7564-AE207A256F26}"/>
              </a:ext>
            </a:extLst>
          </p:cNvPr>
          <p:cNvSpPr txBox="1"/>
          <p:nvPr userDrawn="1"/>
        </p:nvSpPr>
        <p:spPr>
          <a:xfrm>
            <a:off x="182880" y="356616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endParaRPr lang="en-US" dirty="0">
              <a:latin typeface="Arial" panose="020B0604020202020204" pitchFamily="34" charset="0"/>
              <a:ea typeface="MS Gothic" panose="020B0609070205080204" pitchFamily="49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1438434"/>
      </p:ext>
    </p:extLst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9B12C-2F4E-8549-BE1A-D67E06FD67E0}" type="datetime1">
              <a:rPr lang="en-US" smtClean="0"/>
              <a:t>6/6/24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D0F8A-8ACD-B64C-8359-C035F7DCBE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49874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399DDC-E9E8-1F40-AE63-98D8646DCE5B}" type="datetime1">
              <a:rPr lang="en-US" smtClean="0"/>
              <a:t>6/6/24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D0F8A-8ACD-B64C-8359-C035F7DCBE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8384601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399DDC-E9E8-1F40-AE63-98D8646DCE5B}" type="datetime1">
              <a:rPr lang="en-US" smtClean="0"/>
              <a:t>6/6/24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D0F8A-8ACD-B64C-8359-C035F7DCBE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1574844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5AE3D-EC30-8A49-9CCA-92A1FB3EFA3B}" type="datetime1">
              <a:rPr lang="en-US" smtClean="0"/>
              <a:t>6/6/24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D0F8A-8ACD-B64C-8359-C035F7DCBE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30006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5239F-1589-7A4E-8127-E94B09F245A9}" type="datetime1">
              <a:rPr lang="en-US" smtClean="0"/>
              <a:t>6/6/24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D0F8A-8ACD-B64C-8359-C035F7DCBE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77261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399DDC-E9E8-1F40-AE63-98D8646DCE5B}" type="datetime1">
              <a:rPr lang="en-US" smtClean="0"/>
              <a:t>6/6/24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D0F8A-8ACD-B64C-8359-C035F7DCBE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487555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399DDC-E9E8-1F40-AE63-98D8646DCE5B}" type="datetime1">
              <a:rPr lang="en-US" smtClean="0"/>
              <a:t>6/6/24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D0F8A-8ACD-B64C-8359-C035F7DCBE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931807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399DDC-E9E8-1F40-AE63-98D8646DCE5B}" type="datetime1">
              <a:rPr lang="en-US" smtClean="0"/>
              <a:t>6/6/24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CD0F8A-8ACD-B64C-8359-C035F7DCBE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53163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9" r:id="rId1"/>
    <p:sldLayoutId id="2147484050" r:id="rId2"/>
    <p:sldLayoutId id="2147484051" r:id="rId3"/>
    <p:sldLayoutId id="2147484052" r:id="rId4"/>
    <p:sldLayoutId id="2147484053" r:id="rId5"/>
    <p:sldLayoutId id="2147484054" r:id="rId6"/>
    <p:sldLayoutId id="2147484055" r:id="rId7"/>
    <p:sldLayoutId id="2147484056" r:id="rId8"/>
    <p:sldLayoutId id="2147484057" r:id="rId9"/>
    <p:sldLayoutId id="2147484058" r:id="rId10"/>
    <p:sldLayoutId id="21474840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.pn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jpg"/><Relationship Id="rId4" Type="http://schemas.openxmlformats.org/officeDocument/2006/relationships/image" Target="../media/image2.png"/><Relationship Id="rId9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13" Type="http://schemas.openxmlformats.org/officeDocument/2006/relationships/image" Target="../media/image39.png"/><Relationship Id="rId18" Type="http://schemas.openxmlformats.org/officeDocument/2006/relationships/image" Target="../media/image44.png"/><Relationship Id="rId26" Type="http://schemas.openxmlformats.org/officeDocument/2006/relationships/image" Target="../media/image52.png"/><Relationship Id="rId3" Type="http://schemas.openxmlformats.org/officeDocument/2006/relationships/image" Target="../media/image2.png"/><Relationship Id="rId21" Type="http://schemas.openxmlformats.org/officeDocument/2006/relationships/image" Target="../media/image47.png"/><Relationship Id="rId7" Type="http://schemas.openxmlformats.org/officeDocument/2006/relationships/image" Target="../media/image5.jpeg"/><Relationship Id="rId12" Type="http://schemas.openxmlformats.org/officeDocument/2006/relationships/image" Target="../media/image38.png"/><Relationship Id="rId17" Type="http://schemas.openxmlformats.org/officeDocument/2006/relationships/image" Target="../media/image43.png"/><Relationship Id="rId25" Type="http://schemas.openxmlformats.org/officeDocument/2006/relationships/image" Target="../media/image51.png"/><Relationship Id="rId2" Type="http://schemas.openxmlformats.org/officeDocument/2006/relationships/image" Target="../media/image1.png"/><Relationship Id="rId16" Type="http://schemas.openxmlformats.org/officeDocument/2006/relationships/image" Target="../media/image42.png"/><Relationship Id="rId20" Type="http://schemas.openxmlformats.org/officeDocument/2006/relationships/image" Target="../media/image46.png"/><Relationship Id="rId29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11" Type="http://schemas.openxmlformats.org/officeDocument/2006/relationships/image" Target="../media/image37.png"/><Relationship Id="rId24" Type="http://schemas.openxmlformats.org/officeDocument/2006/relationships/image" Target="../media/image50.png"/><Relationship Id="rId5" Type="http://schemas.openxmlformats.org/officeDocument/2006/relationships/image" Target="../media/image3.png"/><Relationship Id="rId15" Type="http://schemas.openxmlformats.org/officeDocument/2006/relationships/image" Target="../media/image41.png"/><Relationship Id="rId23" Type="http://schemas.openxmlformats.org/officeDocument/2006/relationships/image" Target="../media/image49.png"/><Relationship Id="rId28" Type="http://schemas.openxmlformats.org/officeDocument/2006/relationships/image" Target="../media/image54.jpeg"/><Relationship Id="rId10" Type="http://schemas.openxmlformats.org/officeDocument/2006/relationships/image" Target="../media/image36.png"/><Relationship Id="rId19" Type="http://schemas.openxmlformats.org/officeDocument/2006/relationships/image" Target="../media/image45.png"/><Relationship Id="rId4" Type="http://schemas.openxmlformats.org/officeDocument/2006/relationships/image" Target="../media/image34.png"/><Relationship Id="rId9" Type="http://schemas.openxmlformats.org/officeDocument/2006/relationships/image" Target="../media/image7.jpeg"/><Relationship Id="rId14" Type="http://schemas.openxmlformats.org/officeDocument/2006/relationships/image" Target="../media/image40.png"/><Relationship Id="rId22" Type="http://schemas.openxmlformats.org/officeDocument/2006/relationships/image" Target="../media/image48.png"/><Relationship Id="rId27" Type="http://schemas.openxmlformats.org/officeDocument/2006/relationships/image" Target="../media/image53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4.gi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30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0.png"/><Relationship Id="rId4" Type="http://schemas.openxmlformats.org/officeDocument/2006/relationships/image" Target="../media/image9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86834D2-B0B9-D3F3-4F77-28A7E86A1744}"/>
              </a:ext>
            </a:extLst>
          </p:cNvPr>
          <p:cNvSpPr txBox="1"/>
          <p:nvPr/>
        </p:nvSpPr>
        <p:spPr>
          <a:xfrm>
            <a:off x="119147" y="512464"/>
            <a:ext cx="8979273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ACADEMY ENGRAVED LET PLAIN:1.0" panose="02000000000000000000" pitchFamily="2" charset="0"/>
                <a:cs typeface="Times New Roman" panose="02020603050405020304" pitchFamily="18" charset="0"/>
              </a:rPr>
              <a:t>Magnetic Field Control and Monitoring for</a:t>
            </a:r>
          </a:p>
          <a:p>
            <a:endParaRPr lang="en-US" b="1" dirty="0">
              <a:latin typeface="ACADEMY ENGRAVED LET PLAIN:1.0" panose="02000000000000000000" pitchFamily="2" charset="0"/>
              <a:cs typeface="Times New Roman" panose="02020603050405020304" pitchFamily="18" charset="0"/>
            </a:endParaRPr>
          </a:p>
          <a:p>
            <a:r>
              <a:rPr lang="en-US" sz="4800" b="1" dirty="0">
                <a:latin typeface="ACADEMY ENGRAVED LET PLAIN:1.0" panose="02000000000000000000" pitchFamily="2" charset="0"/>
                <a:cs typeface="Times New Roman" panose="02020603050405020304" pitchFamily="18" charset="0"/>
              </a:rPr>
              <a:t>The ACME III Electron </a:t>
            </a:r>
            <a:br>
              <a:rPr lang="en-US" sz="4800" b="1" dirty="0">
                <a:latin typeface="ACADEMY ENGRAVED LET PLAIN:1.0" panose="02000000000000000000" pitchFamily="2" charset="0"/>
                <a:cs typeface="Times New Roman" panose="02020603050405020304" pitchFamily="18" charset="0"/>
              </a:rPr>
            </a:br>
            <a:r>
              <a:rPr lang="en-US" sz="4800" b="1" dirty="0">
                <a:latin typeface="ACADEMY ENGRAVED LET PLAIN:1.0" panose="02000000000000000000" pitchFamily="2" charset="0"/>
                <a:cs typeface="Times New Roman" panose="02020603050405020304" pitchFamily="18" charset="0"/>
              </a:rPr>
              <a:t>Electric Dipole Moment Search</a:t>
            </a:r>
          </a:p>
          <a:p>
            <a:pPr algn="l"/>
            <a:endParaRPr lang="en-US" sz="3600" b="1" dirty="0">
              <a:latin typeface="ACADEMY ENGRAVED LET PLAIN:1.0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58CBDCD-3B74-82A2-816B-2DF136243FEF}"/>
              </a:ext>
            </a:extLst>
          </p:cNvPr>
          <p:cNvSpPr txBox="1"/>
          <p:nvPr/>
        </p:nvSpPr>
        <p:spPr>
          <a:xfrm>
            <a:off x="45575" y="3489675"/>
            <a:ext cx="90528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u="sng" dirty="0">
                <a:effectLst/>
              </a:rPr>
              <a:t>Xing Fan</a:t>
            </a:r>
            <a:r>
              <a:rPr lang="en-US" sz="1600" dirty="0">
                <a:effectLst/>
              </a:rPr>
              <a:t>, </a:t>
            </a:r>
            <a:r>
              <a:rPr lang="en-US" sz="1600" dirty="0" err="1">
                <a:effectLst/>
              </a:rPr>
              <a:t>Siyuan</a:t>
            </a:r>
            <a:r>
              <a:rPr lang="en-US" sz="1600" dirty="0">
                <a:effectLst/>
              </a:rPr>
              <a:t> Liu, Maya Watts, Ayami </a:t>
            </a:r>
            <a:r>
              <a:rPr lang="en-US" sz="1600" dirty="0" err="1">
                <a:effectLst/>
              </a:rPr>
              <a:t>Hiramoto</a:t>
            </a:r>
            <a:r>
              <a:rPr lang="en-US" sz="1600" dirty="0">
                <a:effectLst/>
              </a:rPr>
              <a:t>, Daniel G. Ang, David DeMille, Collin Diver, </a:t>
            </a:r>
            <a:br>
              <a:rPr lang="en-US" sz="1600" dirty="0">
                <a:effectLst/>
              </a:rPr>
            </a:br>
            <a:r>
              <a:rPr lang="en-US" sz="1600" dirty="0">
                <a:effectLst/>
              </a:rPr>
              <a:t>John M. Doyle, Gerald Gabrielse, Zhen Han, </a:t>
            </a:r>
            <a:r>
              <a:rPr lang="en-US" sz="1600" dirty="0" err="1">
                <a:effectLst/>
              </a:rPr>
              <a:t>Peiran</a:t>
            </a:r>
            <a:r>
              <a:rPr lang="en-US" sz="1600" dirty="0">
                <a:effectLst/>
              </a:rPr>
              <a:t> Hu , Nick R Hutzler, Zack </a:t>
            </a:r>
            <a:r>
              <a:rPr lang="en-US" sz="1600" dirty="0" err="1">
                <a:effectLst/>
              </a:rPr>
              <a:t>Lasner</a:t>
            </a:r>
            <a:r>
              <a:rPr lang="en-US" sz="1600" dirty="0">
                <a:effectLst/>
              </a:rPr>
              <a:t>, </a:t>
            </a:r>
            <a:br>
              <a:rPr lang="en-US" sz="1600" dirty="0">
                <a:effectLst/>
              </a:rPr>
            </a:br>
            <a:r>
              <a:rPr lang="en-US" sz="1600" dirty="0">
                <a:effectLst/>
              </a:rPr>
              <a:t>Takahiko Masuda, Cole </a:t>
            </a:r>
            <a:r>
              <a:rPr lang="en-US" sz="1600" dirty="0" err="1">
                <a:effectLst/>
              </a:rPr>
              <a:t>Meisenhelder</a:t>
            </a:r>
            <a:r>
              <a:rPr lang="en-US" sz="1600" dirty="0">
                <a:effectLst/>
              </a:rPr>
              <a:t>, </a:t>
            </a:r>
            <a:r>
              <a:rPr lang="en-US" sz="1600" dirty="0" err="1">
                <a:effectLst/>
              </a:rPr>
              <a:t>Cris</a:t>
            </a:r>
            <a:r>
              <a:rPr lang="en-US" sz="1600" dirty="0">
                <a:effectLst/>
              </a:rPr>
              <a:t> D Panda, Satoshi </a:t>
            </a:r>
            <a:r>
              <a:rPr lang="en-US" sz="1600" dirty="0" err="1">
                <a:effectLst/>
              </a:rPr>
              <a:t>Uetake</a:t>
            </a:r>
            <a:r>
              <a:rPr lang="en-US" sz="1600" dirty="0">
                <a:effectLst/>
              </a:rPr>
              <a:t>, Xing Wu, Koji Yoshimura</a:t>
            </a:r>
            <a:endParaRPr lang="en-US" sz="1600" dirty="0">
              <a:latin typeface="Arial" panose="020B0604020202020204" pitchFamily="34" charset="0"/>
              <a:ea typeface="MS Gothic" panose="020B0609070205080204" pitchFamily="49" charset="-128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B75EBA7-4838-2C20-7F0F-614A3EAF62AA}"/>
              </a:ext>
            </a:extLst>
          </p:cNvPr>
          <p:cNvSpPr txBox="1"/>
          <p:nvPr/>
        </p:nvSpPr>
        <p:spPr>
          <a:xfrm>
            <a:off x="2951113" y="4654257"/>
            <a:ext cx="32593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latin typeface="Arial" panose="020B0604020202020204" pitchFamily="34" charset="0"/>
                <a:ea typeface="MS Gothic" panose="020B0609070205080204" pitchFamily="49" charset="-128"/>
                <a:cs typeface="Arial" panose="020B0604020202020204" pitchFamily="34" charset="0"/>
              </a:rPr>
              <a:t>X05.00005</a:t>
            </a:r>
          </a:p>
          <a:p>
            <a:pPr algn="ctr"/>
            <a:r>
              <a:rPr lang="en-US" sz="1400" dirty="0">
                <a:latin typeface="Arial" panose="020B0604020202020204" pitchFamily="34" charset="0"/>
                <a:ea typeface="MS Gothic" panose="020B0609070205080204" pitchFamily="49" charset="-128"/>
                <a:cs typeface="Arial" panose="020B0604020202020204" pitchFamily="34" charset="0"/>
              </a:rPr>
              <a:t>2024 Jun 4 DAMOP, Fort Worth, Texas</a:t>
            </a:r>
          </a:p>
        </p:txBody>
      </p:sp>
      <p:pic>
        <p:nvPicPr>
          <p:cNvPr id="4" name="図 6">
            <a:extLst>
              <a:ext uri="{FF2B5EF4-FFF2-40B4-BE49-F238E27FC236}">
                <a16:creationId xmlns:a16="http://schemas.microsoft.com/office/drawing/2014/main" id="{690F2534-2569-A5E2-D0A0-97BDA536536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95601" y="5157839"/>
            <a:ext cx="961644" cy="1017255"/>
          </a:xfrm>
          <a:prstGeom prst="rect">
            <a:avLst/>
          </a:prstGeom>
        </p:spPr>
      </p:pic>
      <p:pic>
        <p:nvPicPr>
          <p:cNvPr id="6" name="図 7">
            <a:extLst>
              <a:ext uri="{FF2B5EF4-FFF2-40B4-BE49-F238E27FC236}">
                <a16:creationId xmlns:a16="http://schemas.microsoft.com/office/drawing/2014/main" id="{4DD8B1D0-E965-6FE4-46B4-F6766F32BFC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53639" y="5175205"/>
            <a:ext cx="961643" cy="936000"/>
          </a:xfrm>
          <a:prstGeom prst="rect">
            <a:avLst/>
          </a:prstGeom>
        </p:spPr>
      </p:pic>
      <p:pic>
        <p:nvPicPr>
          <p:cNvPr id="8" name="図 9">
            <a:extLst>
              <a:ext uri="{FF2B5EF4-FFF2-40B4-BE49-F238E27FC236}">
                <a16:creationId xmlns:a16="http://schemas.microsoft.com/office/drawing/2014/main" id="{7FE11D04-7560-8D57-1FCD-C407D2C3396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67048" y="5170209"/>
            <a:ext cx="961643" cy="1017255"/>
          </a:xfrm>
          <a:prstGeom prst="rect">
            <a:avLst/>
          </a:prstGeom>
        </p:spPr>
      </p:pic>
      <p:pic>
        <p:nvPicPr>
          <p:cNvPr id="9" name="Picture 2" descr="Gordon and Betty Moore Foundation - Wikipedia">
            <a:extLst>
              <a:ext uri="{FF2B5EF4-FFF2-40B4-BE49-F238E27FC236}">
                <a16:creationId xmlns:a16="http://schemas.microsoft.com/office/drawing/2014/main" id="{EC9291AD-5EC4-E904-6840-968B31B7A9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05012" y="6288511"/>
            <a:ext cx="1118488" cy="434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Sloan Foundation awards early-career fellowships to four Brown ...">
            <a:extLst>
              <a:ext uri="{FF2B5EF4-FFF2-40B4-BE49-F238E27FC236}">
                <a16:creationId xmlns:a16="http://schemas.microsoft.com/office/drawing/2014/main" id="{16FE2B2D-F3D8-E5A5-7303-F6A29BE31D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533262" y="6250808"/>
            <a:ext cx="1563624" cy="5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National Science Foundation - Wikipedia">
            <a:extLst>
              <a:ext uri="{FF2B5EF4-FFF2-40B4-BE49-F238E27FC236}">
                <a16:creationId xmlns:a16="http://schemas.microsoft.com/office/drawing/2014/main" id="{2B9EBC95-CD9F-8842-1485-487702F055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66856" y="6127194"/>
            <a:ext cx="753704" cy="757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科研費ロゴタイプSサイズ">
            <a:extLst>
              <a:ext uri="{FF2B5EF4-FFF2-40B4-BE49-F238E27FC236}">
                <a16:creationId xmlns:a16="http://schemas.microsoft.com/office/drawing/2014/main" id="{5A726EB8-2B67-D8BE-E9DC-E9469EFFDF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7738" y="6278311"/>
            <a:ext cx="1127655" cy="481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858A86B-AC14-3438-8DA1-D225F997181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086761" y="5193563"/>
            <a:ext cx="926725" cy="926725"/>
          </a:xfrm>
          <a:prstGeom prst="rect">
            <a:avLst/>
          </a:prstGeom>
        </p:spPr>
      </p:pic>
      <p:pic>
        <p:nvPicPr>
          <p:cNvPr id="1026" name="Picture 2" descr="Caltech Exchange | St John's College ...">
            <a:extLst>
              <a:ext uri="{FF2B5EF4-FFF2-40B4-BE49-F238E27FC236}">
                <a16:creationId xmlns:a16="http://schemas.microsoft.com/office/drawing/2014/main" id="{04EB354A-A7ED-F607-D083-84C4140E40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7416" y="5151672"/>
            <a:ext cx="925865" cy="916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3411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split orient="vert"/>
      </p:transition>
    </mc:Choice>
    <mc:Fallback xmlns="">
      <p:transition>
        <p:split orient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2EA98D-AAD9-F44A-99AA-296B5D62C0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791645"/>
          </a:xfrm>
        </p:spPr>
        <p:txBody>
          <a:bodyPr/>
          <a:lstStyle/>
          <a:p>
            <a:r>
              <a:rPr lang="en-US" dirty="0"/>
              <a:t>Degaussing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0298E1-162B-9177-C5A1-171A29D544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D0F8A-8ACD-B64C-8359-C035F7DCBE77}" type="slidenum">
              <a:rPr lang="en-US" smtClean="0"/>
              <a:t>10</a:t>
            </a:fld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49AD759-59EF-1725-E310-1A4538B846FB}"/>
              </a:ext>
            </a:extLst>
          </p:cNvPr>
          <p:cNvSpPr/>
          <p:nvPr/>
        </p:nvSpPr>
        <p:spPr>
          <a:xfrm>
            <a:off x="1078804" y="2568036"/>
            <a:ext cx="1833283" cy="1696472"/>
          </a:xfrm>
          <a:prstGeom prst="rect">
            <a:avLst/>
          </a:prstGeom>
          <a:noFill/>
          <a:ln w="1270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E98A9E92-CE1E-CFE0-F887-E9FEE840FD99}"/>
              </a:ext>
            </a:extLst>
          </p:cNvPr>
          <p:cNvCxnSpPr/>
          <p:nvPr/>
        </p:nvCxnSpPr>
        <p:spPr>
          <a:xfrm flipV="1">
            <a:off x="1078804" y="2841658"/>
            <a:ext cx="0" cy="21889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8446F0FE-3DB0-F090-3785-44E3E232085E}"/>
              </a:ext>
            </a:extLst>
          </p:cNvPr>
          <p:cNvCxnSpPr/>
          <p:nvPr/>
        </p:nvCxnSpPr>
        <p:spPr>
          <a:xfrm flipV="1">
            <a:off x="1084505" y="3170007"/>
            <a:ext cx="0" cy="21889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0151F0D1-EF2A-F4B0-ED94-D6A6A624F47F}"/>
              </a:ext>
            </a:extLst>
          </p:cNvPr>
          <p:cNvCxnSpPr/>
          <p:nvPr/>
        </p:nvCxnSpPr>
        <p:spPr>
          <a:xfrm flipV="1">
            <a:off x="1078804" y="3497216"/>
            <a:ext cx="0" cy="21889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28BE0BEE-7D7A-6B8E-1DBC-D046A7B2CA7D}"/>
              </a:ext>
            </a:extLst>
          </p:cNvPr>
          <p:cNvCxnSpPr/>
          <p:nvPr/>
        </p:nvCxnSpPr>
        <p:spPr>
          <a:xfrm flipV="1">
            <a:off x="1084505" y="2532690"/>
            <a:ext cx="0" cy="21889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A3E394F3-E333-B106-438B-0289040433FE}"/>
              </a:ext>
            </a:extLst>
          </p:cNvPr>
          <p:cNvCxnSpPr/>
          <p:nvPr/>
        </p:nvCxnSpPr>
        <p:spPr>
          <a:xfrm flipV="1">
            <a:off x="2910946" y="2819996"/>
            <a:ext cx="0" cy="21889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73B5AFEF-3C28-E23F-DC2B-4A0628C89CDA}"/>
              </a:ext>
            </a:extLst>
          </p:cNvPr>
          <p:cNvCxnSpPr/>
          <p:nvPr/>
        </p:nvCxnSpPr>
        <p:spPr>
          <a:xfrm flipV="1">
            <a:off x="2916647" y="3148345"/>
            <a:ext cx="0" cy="21889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430A690F-DE1A-C5EC-112D-D6F735F68B23}"/>
              </a:ext>
            </a:extLst>
          </p:cNvPr>
          <p:cNvCxnSpPr/>
          <p:nvPr/>
        </p:nvCxnSpPr>
        <p:spPr>
          <a:xfrm flipV="1">
            <a:off x="2910946" y="3475554"/>
            <a:ext cx="0" cy="21889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797F2B42-ECB4-19FA-C504-1FD4157F3524}"/>
              </a:ext>
            </a:extLst>
          </p:cNvPr>
          <p:cNvCxnSpPr/>
          <p:nvPr/>
        </p:nvCxnSpPr>
        <p:spPr>
          <a:xfrm flipV="1">
            <a:off x="2916647" y="2511028"/>
            <a:ext cx="0" cy="21889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43B8EABE-61A3-F290-BEFA-7DF4D6A6944D}"/>
              </a:ext>
            </a:extLst>
          </p:cNvPr>
          <p:cNvCxnSpPr/>
          <p:nvPr/>
        </p:nvCxnSpPr>
        <p:spPr>
          <a:xfrm flipV="1">
            <a:off x="1078804" y="4106032"/>
            <a:ext cx="0" cy="21889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EC4323D9-B5C5-A473-2520-2DCC9CAA1C91}"/>
              </a:ext>
            </a:extLst>
          </p:cNvPr>
          <p:cNvCxnSpPr/>
          <p:nvPr/>
        </p:nvCxnSpPr>
        <p:spPr>
          <a:xfrm flipV="1">
            <a:off x="1084505" y="3797063"/>
            <a:ext cx="0" cy="21889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4B3E7BD7-3D6B-04A4-0883-368B7ACA508D}"/>
              </a:ext>
            </a:extLst>
          </p:cNvPr>
          <p:cNvCxnSpPr/>
          <p:nvPr/>
        </p:nvCxnSpPr>
        <p:spPr>
          <a:xfrm flipV="1">
            <a:off x="2910946" y="4084369"/>
            <a:ext cx="0" cy="21889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642CCEEC-AFDE-B6EA-BED2-C19C37A8D767}"/>
              </a:ext>
            </a:extLst>
          </p:cNvPr>
          <p:cNvCxnSpPr/>
          <p:nvPr/>
        </p:nvCxnSpPr>
        <p:spPr>
          <a:xfrm flipV="1">
            <a:off x="2916647" y="3775401"/>
            <a:ext cx="0" cy="21889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0A5C60C1-3E3B-03B6-7232-6CE668257463}"/>
              </a:ext>
            </a:extLst>
          </p:cNvPr>
          <p:cNvSpPr txBox="1"/>
          <p:nvPr/>
        </p:nvSpPr>
        <p:spPr>
          <a:xfrm>
            <a:off x="1033509" y="1259702"/>
            <a:ext cx="18774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u="sng" dirty="0">
                <a:latin typeface="Arial" panose="020B0604020202020204" pitchFamily="34" charset="0"/>
                <a:ea typeface="MS Gothic" panose="020B0609070205080204" pitchFamily="49" charset="-128"/>
                <a:cs typeface="Arial" panose="020B0604020202020204" pitchFamily="34" charset="0"/>
              </a:rPr>
              <a:t>after assembling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7C295D71-89B8-DB09-B708-EB017CE1FDBC}"/>
              </a:ext>
            </a:extLst>
          </p:cNvPr>
          <p:cNvSpPr/>
          <p:nvPr/>
        </p:nvSpPr>
        <p:spPr>
          <a:xfrm>
            <a:off x="217596" y="1760898"/>
            <a:ext cx="3572549" cy="3305941"/>
          </a:xfrm>
          <a:prstGeom prst="rect">
            <a:avLst/>
          </a:prstGeom>
          <a:noFill/>
          <a:ln w="1270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BFA7F69E-6F67-1CC5-5275-2DBE0149544C}"/>
              </a:ext>
            </a:extLst>
          </p:cNvPr>
          <p:cNvSpPr/>
          <p:nvPr/>
        </p:nvSpPr>
        <p:spPr>
          <a:xfrm>
            <a:off x="653391" y="2147004"/>
            <a:ext cx="2684109" cy="2483803"/>
          </a:xfrm>
          <a:prstGeom prst="rect">
            <a:avLst/>
          </a:prstGeom>
          <a:noFill/>
          <a:ln w="1270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42C15DF0-F568-4966-7552-99607D4CE673}"/>
              </a:ext>
            </a:extLst>
          </p:cNvPr>
          <p:cNvSpPr/>
          <p:nvPr/>
        </p:nvSpPr>
        <p:spPr>
          <a:xfrm>
            <a:off x="6134517" y="2568036"/>
            <a:ext cx="1833283" cy="1696472"/>
          </a:xfrm>
          <a:prstGeom prst="rect">
            <a:avLst/>
          </a:prstGeom>
          <a:noFill/>
          <a:ln w="1270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6F80E074-5A93-A97C-E7D9-E5EC1F434AEE}"/>
              </a:ext>
            </a:extLst>
          </p:cNvPr>
          <p:cNvCxnSpPr/>
          <p:nvPr/>
        </p:nvCxnSpPr>
        <p:spPr>
          <a:xfrm flipV="1">
            <a:off x="6134517" y="2889326"/>
            <a:ext cx="0" cy="123563"/>
          </a:xfrm>
          <a:prstGeom prst="straightConnector1">
            <a:avLst/>
          </a:prstGeom>
          <a:ln w="158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1E893B9B-563C-13A5-11A6-C44548E18523}"/>
              </a:ext>
            </a:extLst>
          </p:cNvPr>
          <p:cNvCxnSpPr/>
          <p:nvPr/>
        </p:nvCxnSpPr>
        <p:spPr>
          <a:xfrm flipV="1">
            <a:off x="6140218" y="3217675"/>
            <a:ext cx="0" cy="123563"/>
          </a:xfrm>
          <a:prstGeom prst="straightConnector1">
            <a:avLst/>
          </a:prstGeom>
          <a:ln w="158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DEF23974-DD66-78AC-5738-D0B10559B336}"/>
              </a:ext>
            </a:extLst>
          </p:cNvPr>
          <p:cNvCxnSpPr/>
          <p:nvPr/>
        </p:nvCxnSpPr>
        <p:spPr>
          <a:xfrm flipV="1">
            <a:off x="6134517" y="3544884"/>
            <a:ext cx="0" cy="123563"/>
          </a:xfrm>
          <a:prstGeom prst="straightConnector1">
            <a:avLst/>
          </a:prstGeom>
          <a:ln w="158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CBF9533C-BE63-959F-FC4F-56639A4632A5}"/>
              </a:ext>
            </a:extLst>
          </p:cNvPr>
          <p:cNvCxnSpPr/>
          <p:nvPr/>
        </p:nvCxnSpPr>
        <p:spPr>
          <a:xfrm flipV="1">
            <a:off x="6140218" y="2580358"/>
            <a:ext cx="0" cy="123563"/>
          </a:xfrm>
          <a:prstGeom prst="straightConnector1">
            <a:avLst/>
          </a:prstGeom>
          <a:ln w="158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5457B6B3-DF05-93F4-E1FE-E93AE4481E35}"/>
              </a:ext>
            </a:extLst>
          </p:cNvPr>
          <p:cNvCxnSpPr/>
          <p:nvPr/>
        </p:nvCxnSpPr>
        <p:spPr>
          <a:xfrm flipV="1">
            <a:off x="7966659" y="2867664"/>
            <a:ext cx="0" cy="123563"/>
          </a:xfrm>
          <a:prstGeom prst="straightConnector1">
            <a:avLst/>
          </a:prstGeom>
          <a:ln w="158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0C9E1073-39D1-13E6-B356-61BB1EE6038C}"/>
              </a:ext>
            </a:extLst>
          </p:cNvPr>
          <p:cNvCxnSpPr/>
          <p:nvPr/>
        </p:nvCxnSpPr>
        <p:spPr>
          <a:xfrm flipV="1">
            <a:off x="7972360" y="3196013"/>
            <a:ext cx="0" cy="123563"/>
          </a:xfrm>
          <a:prstGeom prst="straightConnector1">
            <a:avLst/>
          </a:prstGeom>
          <a:ln w="158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912E4196-F5BC-57AC-B8B1-FC8DC28DFDE0}"/>
              </a:ext>
            </a:extLst>
          </p:cNvPr>
          <p:cNvCxnSpPr/>
          <p:nvPr/>
        </p:nvCxnSpPr>
        <p:spPr>
          <a:xfrm flipV="1">
            <a:off x="7966659" y="3523222"/>
            <a:ext cx="0" cy="123563"/>
          </a:xfrm>
          <a:prstGeom prst="straightConnector1">
            <a:avLst/>
          </a:prstGeom>
          <a:ln w="158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25E250B7-5826-EAE0-9732-F6248CCAAB87}"/>
              </a:ext>
            </a:extLst>
          </p:cNvPr>
          <p:cNvCxnSpPr/>
          <p:nvPr/>
        </p:nvCxnSpPr>
        <p:spPr>
          <a:xfrm flipV="1">
            <a:off x="7972360" y="2558696"/>
            <a:ext cx="0" cy="123563"/>
          </a:xfrm>
          <a:prstGeom prst="straightConnector1">
            <a:avLst/>
          </a:prstGeom>
          <a:ln w="158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D0EBFD4C-B6C8-62E6-A317-546A7D239561}"/>
              </a:ext>
            </a:extLst>
          </p:cNvPr>
          <p:cNvCxnSpPr/>
          <p:nvPr/>
        </p:nvCxnSpPr>
        <p:spPr>
          <a:xfrm flipV="1">
            <a:off x="6134517" y="4153700"/>
            <a:ext cx="0" cy="123563"/>
          </a:xfrm>
          <a:prstGeom prst="straightConnector1">
            <a:avLst/>
          </a:prstGeom>
          <a:ln w="158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795E84E2-7D60-751E-1B3D-923DEFBBB816}"/>
              </a:ext>
            </a:extLst>
          </p:cNvPr>
          <p:cNvCxnSpPr/>
          <p:nvPr/>
        </p:nvCxnSpPr>
        <p:spPr>
          <a:xfrm flipV="1">
            <a:off x="6140218" y="3844731"/>
            <a:ext cx="0" cy="123563"/>
          </a:xfrm>
          <a:prstGeom prst="straightConnector1">
            <a:avLst/>
          </a:prstGeom>
          <a:ln w="158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4F62831F-C73B-190B-4B01-84F6257605C4}"/>
              </a:ext>
            </a:extLst>
          </p:cNvPr>
          <p:cNvCxnSpPr/>
          <p:nvPr/>
        </p:nvCxnSpPr>
        <p:spPr>
          <a:xfrm flipV="1">
            <a:off x="7966659" y="4132037"/>
            <a:ext cx="0" cy="123563"/>
          </a:xfrm>
          <a:prstGeom prst="straightConnector1">
            <a:avLst/>
          </a:prstGeom>
          <a:ln w="158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AFCB7B2A-7AA7-0BEF-ED58-0D10B5430D19}"/>
              </a:ext>
            </a:extLst>
          </p:cNvPr>
          <p:cNvCxnSpPr/>
          <p:nvPr/>
        </p:nvCxnSpPr>
        <p:spPr>
          <a:xfrm flipV="1">
            <a:off x="7972360" y="3823069"/>
            <a:ext cx="0" cy="123563"/>
          </a:xfrm>
          <a:prstGeom prst="straightConnector1">
            <a:avLst/>
          </a:prstGeom>
          <a:ln w="158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Rectangle 56">
            <a:extLst>
              <a:ext uri="{FF2B5EF4-FFF2-40B4-BE49-F238E27FC236}">
                <a16:creationId xmlns:a16="http://schemas.microsoft.com/office/drawing/2014/main" id="{9AB543E6-9C7D-BC69-E5A1-9118F8075124}"/>
              </a:ext>
            </a:extLst>
          </p:cNvPr>
          <p:cNvSpPr/>
          <p:nvPr/>
        </p:nvSpPr>
        <p:spPr>
          <a:xfrm>
            <a:off x="5273309" y="1760898"/>
            <a:ext cx="3572549" cy="3305941"/>
          </a:xfrm>
          <a:prstGeom prst="rect">
            <a:avLst/>
          </a:prstGeom>
          <a:noFill/>
          <a:ln w="1270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3BB693FB-2925-C1B9-C46A-A9FC4F34F0FB}"/>
              </a:ext>
            </a:extLst>
          </p:cNvPr>
          <p:cNvSpPr/>
          <p:nvPr/>
        </p:nvSpPr>
        <p:spPr>
          <a:xfrm>
            <a:off x="5709104" y="2147004"/>
            <a:ext cx="2684109" cy="2483803"/>
          </a:xfrm>
          <a:prstGeom prst="rect">
            <a:avLst/>
          </a:prstGeom>
          <a:noFill/>
          <a:ln w="1270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ight Arrow 59">
            <a:extLst>
              <a:ext uri="{FF2B5EF4-FFF2-40B4-BE49-F238E27FC236}">
                <a16:creationId xmlns:a16="http://schemas.microsoft.com/office/drawing/2014/main" id="{BBDB03CC-5BE3-2671-B287-3771829790A6}"/>
              </a:ext>
            </a:extLst>
          </p:cNvPr>
          <p:cNvSpPr/>
          <p:nvPr/>
        </p:nvSpPr>
        <p:spPr>
          <a:xfrm>
            <a:off x="4175393" y="2894703"/>
            <a:ext cx="936434" cy="1095034"/>
          </a:xfrm>
          <a:prstGeom prst="rightArrow">
            <a:avLst/>
          </a:prstGeom>
          <a:solidFill>
            <a:srgbClr val="FFC000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23AA8281-FD5A-381A-F233-D4CFE4B27C2A}"/>
              </a:ext>
            </a:extLst>
          </p:cNvPr>
          <p:cNvSpPr txBox="1"/>
          <p:nvPr/>
        </p:nvSpPr>
        <p:spPr>
          <a:xfrm>
            <a:off x="779095" y="5318799"/>
            <a:ext cx="2505814" cy="646331"/>
          </a:xfrm>
          <a:prstGeom prst="rect">
            <a:avLst/>
          </a:prstGeom>
          <a:noFill/>
          <a:ln w="38100">
            <a:noFill/>
          </a:ln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latin typeface="Arial" panose="020B0604020202020204" pitchFamily="34" charset="0"/>
                <a:ea typeface="MS Gothic" panose="020B0609070205080204" pitchFamily="49" charset="-128"/>
                <a:cs typeface="Arial" panose="020B0604020202020204" pitchFamily="34" charset="0"/>
              </a:rPr>
              <a:t>large magnetization</a:t>
            </a:r>
          </a:p>
          <a:p>
            <a:pPr algn="l"/>
            <a:r>
              <a:rPr lang="en-US" dirty="0">
                <a:latin typeface="Arial" panose="020B0604020202020204" pitchFamily="34" charset="0"/>
                <a:ea typeface="MS Gothic" panose="020B0609070205080204" pitchFamily="49" charset="-128"/>
                <a:cs typeface="Arial" panose="020B0604020202020204" pitchFamily="34" charset="0"/>
              </a:rPr>
              <a:t>→large residual B field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D6FE2DB5-C448-52FB-1BAD-54DA2D86DEC2}"/>
              </a:ext>
            </a:extLst>
          </p:cNvPr>
          <p:cNvSpPr txBox="1"/>
          <p:nvPr/>
        </p:nvSpPr>
        <p:spPr>
          <a:xfrm>
            <a:off x="5859093" y="5374184"/>
            <a:ext cx="23006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latin typeface="Arial" panose="020B0604020202020204" pitchFamily="34" charset="0"/>
                <a:ea typeface="MS Gothic" panose="020B0609070205080204" pitchFamily="49" charset="-128"/>
                <a:cs typeface="Arial" panose="020B0604020202020204" pitchFamily="34" charset="0"/>
              </a:rPr>
              <a:t>small residual B field</a:t>
            </a:r>
          </a:p>
        </p:txBody>
      </p:sp>
    </p:spTree>
    <p:extLst>
      <p:ext uri="{BB962C8B-B14F-4D97-AF65-F5344CB8AC3E}">
        <p14:creationId xmlns:p14="http://schemas.microsoft.com/office/powerpoint/2010/main" val="1152543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57" grpId="0" animBg="1"/>
      <p:bldP spid="58" grpId="0" animBg="1"/>
      <p:bldP spid="60" grpId="0" animBg="1"/>
      <p:bldP spid="6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35753E-2DC7-0354-382E-1B7E4255A7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800533"/>
          </a:xfrm>
        </p:spPr>
        <p:txBody>
          <a:bodyPr/>
          <a:lstStyle/>
          <a:p>
            <a:r>
              <a:rPr lang="en-US" dirty="0"/>
              <a:t>Degaussing Coil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EEB9CA-F932-F121-28D2-625C4243E8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D0F8A-8ACD-B64C-8359-C035F7DCBE77}" type="slidenum">
              <a:rPr lang="en-US" smtClean="0"/>
              <a:t>11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E8A48B9-7096-EA42-173D-CCCA7CE57842}"/>
              </a:ext>
            </a:extLst>
          </p:cNvPr>
          <p:cNvSpPr/>
          <p:nvPr/>
        </p:nvSpPr>
        <p:spPr>
          <a:xfrm>
            <a:off x="556078" y="2297865"/>
            <a:ext cx="2975061" cy="2406026"/>
          </a:xfrm>
          <a:prstGeom prst="rect">
            <a:avLst/>
          </a:prstGeom>
          <a:noFill/>
          <a:ln w="76200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B8835BA6-E414-4B39-10FE-F800D31AB1B5}"/>
              </a:ext>
            </a:extLst>
          </p:cNvPr>
          <p:cNvCxnSpPr/>
          <p:nvPr/>
        </p:nvCxnSpPr>
        <p:spPr>
          <a:xfrm flipV="1">
            <a:off x="556078" y="3163086"/>
            <a:ext cx="0" cy="497521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3034FA68-FA13-96EF-674B-0B632DBADA51}"/>
              </a:ext>
            </a:extLst>
          </p:cNvPr>
          <p:cNvSpPr txBox="1"/>
          <p:nvPr/>
        </p:nvSpPr>
        <p:spPr>
          <a:xfrm>
            <a:off x="2133433" y="1736398"/>
            <a:ext cx="16884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C000"/>
                </a:solidFill>
              </a:rPr>
              <a:t>degaussing coils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05964EF9-AE5C-DB42-6279-733B3160B779}"/>
              </a:ext>
            </a:extLst>
          </p:cNvPr>
          <p:cNvCxnSpPr>
            <a:cxnSpLocks/>
          </p:cNvCxnSpPr>
          <p:nvPr/>
        </p:nvCxnSpPr>
        <p:spPr>
          <a:xfrm>
            <a:off x="1815300" y="2297865"/>
            <a:ext cx="456617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268C1421-2613-1BBD-343B-1F546E43D86B}"/>
              </a:ext>
            </a:extLst>
          </p:cNvPr>
          <p:cNvCxnSpPr>
            <a:cxnSpLocks/>
          </p:cNvCxnSpPr>
          <p:nvPr/>
        </p:nvCxnSpPr>
        <p:spPr>
          <a:xfrm>
            <a:off x="3530024" y="3078403"/>
            <a:ext cx="0" cy="582205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046FF710-6E6F-A145-F7E0-4FE743BFD501}"/>
              </a:ext>
            </a:extLst>
          </p:cNvPr>
          <p:cNvCxnSpPr>
            <a:cxnSpLocks/>
          </p:cNvCxnSpPr>
          <p:nvPr/>
        </p:nvCxnSpPr>
        <p:spPr>
          <a:xfrm flipH="1">
            <a:off x="1815300" y="4698389"/>
            <a:ext cx="463157" cy="492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7C79B42B-AD46-9041-8671-DCEF9468D7B8}"/>
              </a:ext>
            </a:extLst>
          </p:cNvPr>
          <p:cNvSpPr txBox="1"/>
          <p:nvPr/>
        </p:nvSpPr>
        <p:spPr>
          <a:xfrm>
            <a:off x="643533" y="2310413"/>
            <a:ext cx="7393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shield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8166DEB6-AC63-ACE8-A0CA-7BE414AC6428}"/>
              </a:ext>
            </a:extLst>
          </p:cNvPr>
          <p:cNvSpPr/>
          <p:nvPr/>
        </p:nvSpPr>
        <p:spPr>
          <a:xfrm>
            <a:off x="3289953" y="3961872"/>
            <a:ext cx="481473" cy="156136"/>
          </a:xfrm>
          <a:prstGeom prst="ellipse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D15C7434-DD98-B1D8-344B-04EFA02D3AFA}"/>
              </a:ext>
            </a:extLst>
          </p:cNvPr>
          <p:cNvSpPr/>
          <p:nvPr/>
        </p:nvSpPr>
        <p:spPr>
          <a:xfrm>
            <a:off x="3495277" y="3870918"/>
            <a:ext cx="75855" cy="147742"/>
          </a:xfrm>
          <a:prstGeom prst="rect">
            <a:avLst/>
          </a:prstGeom>
          <a:solidFill>
            <a:schemeClr val="bg2">
              <a:lumMod val="9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19CAA256-7272-119F-529E-3A5F3EA8DA26}"/>
              </a:ext>
            </a:extLst>
          </p:cNvPr>
          <p:cNvSpPr/>
          <p:nvPr/>
        </p:nvSpPr>
        <p:spPr>
          <a:xfrm rot="10800000">
            <a:off x="315791" y="2692293"/>
            <a:ext cx="481473" cy="156136"/>
          </a:xfrm>
          <a:prstGeom prst="ellipse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42E31291-B30B-E636-0130-238AF8F5C5BF}"/>
              </a:ext>
            </a:extLst>
          </p:cNvPr>
          <p:cNvSpPr/>
          <p:nvPr/>
        </p:nvSpPr>
        <p:spPr>
          <a:xfrm rot="10800000">
            <a:off x="516085" y="2791641"/>
            <a:ext cx="75855" cy="147742"/>
          </a:xfrm>
          <a:prstGeom prst="rect">
            <a:avLst/>
          </a:prstGeom>
          <a:solidFill>
            <a:schemeClr val="bg2">
              <a:lumMod val="9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569D5563-15F6-BE27-9456-BC2963B657E5}"/>
              </a:ext>
            </a:extLst>
          </p:cNvPr>
          <p:cNvSpPr/>
          <p:nvPr/>
        </p:nvSpPr>
        <p:spPr>
          <a:xfrm rot="5400000">
            <a:off x="1261774" y="4620321"/>
            <a:ext cx="481473" cy="156136"/>
          </a:xfrm>
          <a:prstGeom prst="ellipse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AD8076DD-B1F9-94D0-50EF-4F3922163DB0}"/>
              </a:ext>
            </a:extLst>
          </p:cNvPr>
          <p:cNvSpPr/>
          <p:nvPr/>
        </p:nvSpPr>
        <p:spPr>
          <a:xfrm rot="5400000">
            <a:off x="1559734" y="4627033"/>
            <a:ext cx="75855" cy="147742"/>
          </a:xfrm>
          <a:prstGeom prst="rect">
            <a:avLst/>
          </a:prstGeom>
          <a:solidFill>
            <a:schemeClr val="bg2">
              <a:lumMod val="9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8C0F95A8-7731-7BB1-8401-D97845878AB6}"/>
              </a:ext>
            </a:extLst>
          </p:cNvPr>
          <p:cNvSpPr/>
          <p:nvPr/>
        </p:nvSpPr>
        <p:spPr>
          <a:xfrm rot="16200000">
            <a:off x="2769721" y="2219796"/>
            <a:ext cx="481473" cy="156136"/>
          </a:xfrm>
          <a:prstGeom prst="ellipse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3241EF50-BA85-C016-9482-68CB6C483541}"/>
              </a:ext>
            </a:extLst>
          </p:cNvPr>
          <p:cNvSpPr/>
          <p:nvPr/>
        </p:nvSpPr>
        <p:spPr>
          <a:xfrm rot="16200000">
            <a:off x="2877379" y="2221478"/>
            <a:ext cx="75855" cy="147742"/>
          </a:xfrm>
          <a:prstGeom prst="rect">
            <a:avLst/>
          </a:prstGeom>
          <a:solidFill>
            <a:schemeClr val="bg2">
              <a:lumMod val="9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3146CE20-9695-20F7-7356-FCFBA97B88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0360" y="2159640"/>
            <a:ext cx="4701455" cy="2723722"/>
          </a:xfrm>
          <a:prstGeom prst="rect">
            <a:avLst/>
          </a:prstGeom>
        </p:spPr>
      </p:pic>
      <p:sp>
        <p:nvSpPr>
          <p:cNvPr id="39" name="Triangle 38">
            <a:extLst>
              <a:ext uri="{FF2B5EF4-FFF2-40B4-BE49-F238E27FC236}">
                <a16:creationId xmlns:a16="http://schemas.microsoft.com/office/drawing/2014/main" id="{2EF0A03B-F800-1033-9189-1E8177B16615}"/>
              </a:ext>
            </a:extLst>
          </p:cNvPr>
          <p:cNvSpPr/>
          <p:nvPr/>
        </p:nvSpPr>
        <p:spPr>
          <a:xfrm rot="16200000">
            <a:off x="3430979" y="4022817"/>
            <a:ext cx="171302" cy="162988"/>
          </a:xfrm>
          <a:prstGeom prst="triangle">
            <a:avLst/>
          </a:prstGeom>
          <a:solidFill>
            <a:srgbClr val="FF0000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riangle 39">
            <a:extLst>
              <a:ext uri="{FF2B5EF4-FFF2-40B4-BE49-F238E27FC236}">
                <a16:creationId xmlns:a16="http://schemas.microsoft.com/office/drawing/2014/main" id="{A21FCFA9-3BF8-F429-BC30-A2980E1913D3}"/>
              </a:ext>
            </a:extLst>
          </p:cNvPr>
          <p:cNvSpPr/>
          <p:nvPr/>
        </p:nvSpPr>
        <p:spPr>
          <a:xfrm>
            <a:off x="1338880" y="4634945"/>
            <a:ext cx="171302" cy="162988"/>
          </a:xfrm>
          <a:prstGeom prst="triangle">
            <a:avLst/>
          </a:prstGeom>
          <a:solidFill>
            <a:srgbClr val="FF0000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riangle 40">
            <a:extLst>
              <a:ext uri="{FF2B5EF4-FFF2-40B4-BE49-F238E27FC236}">
                <a16:creationId xmlns:a16="http://schemas.microsoft.com/office/drawing/2014/main" id="{287E1B1B-CA19-AB48-E6F8-8260C4B0AB54}"/>
              </a:ext>
            </a:extLst>
          </p:cNvPr>
          <p:cNvSpPr/>
          <p:nvPr/>
        </p:nvSpPr>
        <p:spPr>
          <a:xfrm rot="5400000">
            <a:off x="490897" y="2605751"/>
            <a:ext cx="171302" cy="162988"/>
          </a:xfrm>
          <a:prstGeom prst="triangle">
            <a:avLst/>
          </a:prstGeom>
          <a:solidFill>
            <a:srgbClr val="FF0000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riangle 41">
            <a:extLst>
              <a:ext uri="{FF2B5EF4-FFF2-40B4-BE49-F238E27FC236}">
                <a16:creationId xmlns:a16="http://schemas.microsoft.com/office/drawing/2014/main" id="{241FEC5E-F311-B74C-AD90-175572E8AF2B}"/>
              </a:ext>
            </a:extLst>
          </p:cNvPr>
          <p:cNvSpPr/>
          <p:nvPr/>
        </p:nvSpPr>
        <p:spPr>
          <a:xfrm rot="10800000">
            <a:off x="3000884" y="2235155"/>
            <a:ext cx="171302" cy="162988"/>
          </a:xfrm>
          <a:prstGeom prst="triangle">
            <a:avLst/>
          </a:prstGeom>
          <a:solidFill>
            <a:srgbClr val="FF0000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1087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11EF7CD9-6A7D-C452-2CD4-3377407493B5}"/>
              </a:ext>
            </a:extLst>
          </p:cNvPr>
          <p:cNvGrpSpPr/>
          <p:nvPr/>
        </p:nvGrpSpPr>
        <p:grpSpPr>
          <a:xfrm>
            <a:off x="618431" y="1239180"/>
            <a:ext cx="5839519" cy="4379640"/>
            <a:chOff x="981609" y="1504939"/>
            <a:chExt cx="6423471" cy="4817604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365D82E2-3CA7-4EFA-4D27-522DCC9E3E6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81609" y="1504939"/>
              <a:ext cx="6423471" cy="4817604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01D38514-F05D-9A52-EB76-79B6FEAE64BC}"/>
                </a:ext>
              </a:extLst>
            </p:cNvPr>
            <p:cNvSpPr txBox="1"/>
            <p:nvPr/>
          </p:nvSpPr>
          <p:spPr>
            <a:xfrm>
              <a:off x="2009553" y="3093689"/>
              <a:ext cx="189026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dirty="0">
                  <a:solidFill>
                    <a:srgbClr val="FFC000"/>
                  </a:solidFill>
                  <a:latin typeface="Arial" panose="020B0604020202020204" pitchFamily="34" charset="0"/>
                  <a:ea typeface="MS Gothic" panose="020B0609070205080204" pitchFamily="49" charset="-128"/>
                  <a:cs typeface="Arial" panose="020B0604020202020204" pitchFamily="34" charset="0"/>
                </a:rPr>
                <a:t>degaussing coils</a:t>
              </a:r>
            </a:p>
          </p:txBody>
        </p: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7913B2A4-8570-758B-1F2A-34BCC0EBF0FD}"/>
                </a:ext>
              </a:extLst>
            </p:cNvPr>
            <p:cNvCxnSpPr/>
            <p:nvPr/>
          </p:nvCxnSpPr>
          <p:spPr>
            <a:xfrm>
              <a:off x="3104707" y="3533336"/>
              <a:ext cx="191386" cy="380405"/>
            </a:xfrm>
            <a:prstGeom prst="straightConnector1">
              <a:avLst/>
            </a:prstGeom>
            <a:ln w="3810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ACFF42D2-6C33-B2A7-506D-90532EE6D9BE}"/>
                </a:ext>
              </a:extLst>
            </p:cNvPr>
            <p:cNvCxnSpPr>
              <a:cxnSpLocks/>
            </p:cNvCxnSpPr>
            <p:nvPr/>
          </p:nvCxnSpPr>
          <p:spPr>
            <a:xfrm>
              <a:off x="3423684" y="3478860"/>
              <a:ext cx="476130" cy="190202"/>
            </a:xfrm>
            <a:prstGeom prst="straightConnector1">
              <a:avLst/>
            </a:prstGeom>
            <a:ln w="3810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E30F58B-CB06-79BC-143B-582C78E3B4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714527"/>
          </a:xfrm>
        </p:spPr>
        <p:txBody>
          <a:bodyPr/>
          <a:lstStyle/>
          <a:p>
            <a:r>
              <a:rPr lang="en-US" dirty="0"/>
              <a:t>Degaussing Coil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DFC3DE-9139-A749-4167-ADE5BB2113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D0F8A-8ACD-B64C-8359-C035F7DCBE77}" type="slidenum">
              <a:rPr lang="en-US" smtClean="0"/>
              <a:t>12</a:t>
            </a:fld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A4A2C4F-1B3E-82D7-4A09-7347E0629F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4766" y="3226341"/>
            <a:ext cx="2919234" cy="169121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0F88BAA-BA60-FCF7-523F-E68770DB952A}"/>
              </a:ext>
            </a:extLst>
          </p:cNvPr>
          <p:cNvSpPr txBox="1"/>
          <p:nvPr/>
        </p:nvSpPr>
        <p:spPr>
          <a:xfrm>
            <a:off x="1815930" y="4997322"/>
            <a:ext cx="5670720" cy="1569660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3200" dirty="0">
                <a:latin typeface="Arial" panose="020B0604020202020204" pitchFamily="34" charset="0"/>
                <a:ea typeface="MS Gothic" panose="020B0609070205080204" pitchFamily="49" charset="-128"/>
                <a:cs typeface="Arial" panose="020B0604020202020204" pitchFamily="34" charset="0"/>
              </a:rPr>
              <a:t>degaussing freq &lt;1Hz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3200" dirty="0">
                <a:latin typeface="Arial" panose="020B0604020202020204" pitchFamily="34" charset="0"/>
                <a:ea typeface="MS Gothic" panose="020B0609070205080204" pitchFamily="49" charset="-128"/>
                <a:cs typeface="Arial" panose="020B0604020202020204" pitchFamily="34" charset="0"/>
              </a:rPr>
              <a:t>current offset in degaussing</a:t>
            </a:r>
            <a:br>
              <a:rPr lang="en-US" sz="3200" dirty="0">
                <a:latin typeface="Arial" panose="020B0604020202020204" pitchFamily="34" charset="0"/>
                <a:ea typeface="MS Gothic" panose="020B0609070205080204" pitchFamily="49" charset="-128"/>
                <a:cs typeface="Arial" panose="020B0604020202020204" pitchFamily="34" charset="0"/>
              </a:rPr>
            </a:br>
            <a:r>
              <a:rPr lang="en-US" sz="3200" dirty="0">
                <a:latin typeface="Arial" panose="020B0604020202020204" pitchFamily="34" charset="0"/>
                <a:ea typeface="MS Gothic" panose="020B0609070205080204" pitchFamily="49" charset="-128"/>
                <a:cs typeface="Arial" panose="020B0604020202020204" pitchFamily="34" charset="0"/>
              </a:rPr>
              <a:t>is very important! (&lt;1mA)</a:t>
            </a:r>
          </a:p>
        </p:txBody>
      </p:sp>
    </p:spTree>
    <p:extLst>
      <p:ext uri="{BB962C8B-B14F-4D97-AF65-F5344CB8AC3E}">
        <p14:creationId xmlns:p14="http://schemas.microsoft.com/office/powerpoint/2010/main" val="1546378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8DB261-408B-0BB7-3DD3-DD34F89CE6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71F76D-4E20-3175-BB24-306F067AB3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315" y="280349"/>
            <a:ext cx="8675370" cy="905377"/>
          </a:xfrm>
        </p:spPr>
        <p:txBody>
          <a:bodyPr>
            <a:normAutofit fontScale="90000"/>
          </a:bodyPr>
          <a:lstStyle/>
          <a:p>
            <a:r>
              <a:rPr lang="en-US" dirty="0"/>
              <a:t>Low Fringe-Field Magnetic Field Coil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8E5C02-ACF1-4723-8D71-5F5C55B591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D0F8A-8ACD-B64C-8359-C035F7DCBE77}" type="slidenum">
              <a:rPr lang="en-US" smtClean="0"/>
              <a:t>13</a:t>
            </a:fld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E1684DA-231B-D123-C2D8-69614E433A7A}"/>
              </a:ext>
            </a:extLst>
          </p:cNvPr>
          <p:cNvSpPr txBox="1"/>
          <p:nvPr/>
        </p:nvSpPr>
        <p:spPr>
          <a:xfrm>
            <a:off x="5628016" y="1870375"/>
            <a:ext cx="336529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ea typeface="MS Gothic" panose="020B0609070205080204" pitchFamily="49" charset="-128"/>
                <a:cs typeface="Arial" panose="020B0604020202020204" pitchFamily="34" charset="0"/>
              </a:rPr>
              <a:t>0.33% homogeneity </a:t>
            </a:r>
            <a:br>
              <a:rPr lang="en-US" sz="2000" dirty="0">
                <a:latin typeface="Arial" panose="020B0604020202020204" pitchFamily="34" charset="0"/>
                <a:ea typeface="MS Gothic" panose="020B0609070205080204" pitchFamily="49" charset="-128"/>
                <a:cs typeface="Arial" panose="020B0604020202020204" pitchFamily="34" charset="0"/>
              </a:rPr>
            </a:br>
            <a:r>
              <a:rPr lang="en-US" sz="2000" dirty="0">
                <a:latin typeface="Arial" panose="020B0604020202020204" pitchFamily="34" charset="0"/>
                <a:ea typeface="MS Gothic" panose="020B0609070205080204" pitchFamily="49" charset="-128"/>
                <a:cs typeface="Arial" panose="020B0604020202020204" pitchFamily="34" charset="0"/>
              </a:rPr>
              <a:t>over 100cm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ea typeface="MS Gothic" panose="020B0609070205080204" pitchFamily="49" charset="-128"/>
                <a:cs typeface="Arial" panose="020B0604020202020204" pitchFamily="34" charset="0"/>
              </a:rPr>
              <a:t>8 sub-coils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ea typeface="MS Gothic" panose="020B0609070205080204" pitchFamily="49" charset="-128"/>
                <a:cs typeface="Arial" panose="020B0604020202020204" pitchFamily="34" charset="0"/>
              </a:rPr>
              <a:t>able to cancel up to </a:t>
            </a:r>
            <a:br>
              <a:rPr lang="en-US" sz="2000" dirty="0">
                <a:latin typeface="Arial" panose="020B0604020202020204" pitchFamily="34" charset="0"/>
                <a:ea typeface="MS Gothic" panose="020B0609070205080204" pitchFamily="49" charset="-128"/>
                <a:cs typeface="Arial" panose="020B0604020202020204" pitchFamily="34" charset="0"/>
              </a:rPr>
            </a:br>
            <a:r>
              <a:rPr lang="en-US" sz="2000" dirty="0">
                <a:latin typeface="Arial" panose="020B0604020202020204" pitchFamily="34" charset="0"/>
                <a:ea typeface="MS Gothic" panose="020B0609070205080204" pitchFamily="49" charset="-128"/>
                <a:cs typeface="Arial" panose="020B0604020202020204" pitchFamily="34" charset="0"/>
              </a:rPr>
              <a:t>linear order gradient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724986C-095B-D22F-CAC8-34FA7C870C75}"/>
              </a:ext>
            </a:extLst>
          </p:cNvPr>
          <p:cNvGrpSpPr/>
          <p:nvPr/>
        </p:nvGrpSpPr>
        <p:grpSpPr>
          <a:xfrm>
            <a:off x="-368879" y="1227930"/>
            <a:ext cx="5708616" cy="5667768"/>
            <a:chOff x="522868" y="1923205"/>
            <a:chExt cx="4288968" cy="4258277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D6B45139-75CC-E8F7-F15C-B19CFC991B8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2868" y="1923205"/>
              <a:ext cx="4288968" cy="4258277"/>
            </a:xfrm>
            <a:prstGeom prst="rect">
              <a:avLst/>
            </a:prstGeom>
          </p:spPr>
        </p:pic>
        <p:sp>
          <p:nvSpPr>
            <p:cNvPr id="21" name="Right Arrow 20">
              <a:extLst>
                <a:ext uri="{FF2B5EF4-FFF2-40B4-BE49-F238E27FC236}">
                  <a16:creationId xmlns:a16="http://schemas.microsoft.com/office/drawing/2014/main" id="{9F2F6DC5-87EB-152A-4F9F-6F02AC83DF43}"/>
                </a:ext>
              </a:extLst>
            </p:cNvPr>
            <p:cNvSpPr/>
            <p:nvPr/>
          </p:nvSpPr>
          <p:spPr>
            <a:xfrm>
              <a:off x="2248082" y="4225086"/>
              <a:ext cx="963511" cy="427687"/>
            </a:xfrm>
            <a:prstGeom prst="rightArrow">
              <a:avLst/>
            </a:prstGeom>
            <a:solidFill>
              <a:schemeClr val="tx1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/>
                <a:t>B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08B66B26-97E8-5789-4739-577003727AA7}"/>
              </a:ext>
            </a:extLst>
          </p:cNvPr>
          <p:cNvGrpSpPr/>
          <p:nvPr/>
        </p:nvGrpSpPr>
        <p:grpSpPr>
          <a:xfrm>
            <a:off x="5655933" y="4281721"/>
            <a:ext cx="3337379" cy="2398308"/>
            <a:chOff x="5499672" y="4484133"/>
            <a:chExt cx="3033981" cy="2180280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74D57F8C-8D75-FB72-7C88-3B665DF022D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99672" y="4484133"/>
              <a:ext cx="2828323" cy="2180280"/>
            </a:xfrm>
            <a:prstGeom prst="rect">
              <a:avLst/>
            </a:prstGeom>
          </p:spPr>
        </p:pic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8F80F206-1BAF-F3CC-EF0D-231D8E571396}"/>
                </a:ext>
              </a:extLst>
            </p:cNvPr>
            <p:cNvCxnSpPr>
              <a:cxnSpLocks/>
            </p:cNvCxnSpPr>
            <p:nvPr/>
          </p:nvCxnSpPr>
          <p:spPr>
            <a:xfrm>
              <a:off x="5499672" y="4876800"/>
              <a:ext cx="2717228" cy="1304682"/>
            </a:xfrm>
            <a:prstGeom prst="straightConnector1">
              <a:avLst/>
            </a:prstGeom>
            <a:ln w="38100">
              <a:solidFill>
                <a:srgbClr val="FFC000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77B19748-B674-C45C-DA13-4D822523C967}"/>
                </a:ext>
              </a:extLst>
            </p:cNvPr>
            <p:cNvSpPr txBox="1"/>
            <p:nvPr/>
          </p:nvSpPr>
          <p:spPr>
            <a:xfrm>
              <a:off x="7900146" y="5747458"/>
              <a:ext cx="63350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dirty="0" err="1">
                  <a:solidFill>
                    <a:srgbClr val="FFC000"/>
                  </a:solidFill>
                  <a:latin typeface="Arial" panose="020B0604020202020204" pitchFamily="34" charset="0"/>
                  <a:ea typeface="MS Gothic" panose="020B0609070205080204" pitchFamily="49" charset="-128"/>
                  <a:cs typeface="Arial" panose="020B0604020202020204" pitchFamily="34" charset="0"/>
                </a:rPr>
                <a:t>ThO</a:t>
              </a:r>
              <a:endParaRPr lang="en-US" dirty="0">
                <a:solidFill>
                  <a:srgbClr val="FFC000"/>
                </a:solidFill>
                <a:latin typeface="Arial" panose="020B0604020202020204" pitchFamily="34" charset="0"/>
                <a:ea typeface="MS Gothic" panose="020B0609070205080204" pitchFamily="49" charset="-128"/>
                <a:cs typeface="Arial" panose="020B0604020202020204" pitchFamily="34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D97AF4C4-BE36-6DCF-61FA-BFFA98612DDF}"/>
              </a:ext>
            </a:extLst>
          </p:cNvPr>
          <p:cNvSpPr txBox="1"/>
          <p:nvPr/>
        </p:nvSpPr>
        <p:spPr>
          <a:xfrm>
            <a:off x="371579" y="1418252"/>
            <a:ext cx="5112297" cy="523220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pPr algn="l"/>
            <a:r>
              <a:rPr lang="en-US" sz="2800" dirty="0" err="1">
                <a:latin typeface="Arial" panose="020B0604020202020204" pitchFamily="34" charset="0"/>
                <a:ea typeface="MS Gothic" panose="020B0609070205080204" pitchFamily="49" charset="-128"/>
                <a:cs typeface="Arial" panose="020B0604020202020204" pitchFamily="34" charset="0"/>
              </a:rPr>
              <a:t>cosθ</a:t>
            </a:r>
            <a:r>
              <a:rPr lang="en-US" sz="2800" dirty="0">
                <a:latin typeface="Arial" panose="020B0604020202020204" pitchFamily="34" charset="0"/>
                <a:ea typeface="MS Gothic" panose="020B0609070205080204" pitchFamily="49" charset="-128"/>
                <a:cs typeface="Arial" panose="020B0604020202020204" pitchFamily="34" charset="0"/>
              </a:rPr>
              <a:t> coil + artificial return yoke</a:t>
            </a:r>
          </a:p>
        </p:txBody>
      </p:sp>
    </p:spTree>
    <p:extLst>
      <p:ext uri="{BB962C8B-B14F-4D97-AF65-F5344CB8AC3E}">
        <p14:creationId xmlns:p14="http://schemas.microsoft.com/office/powerpoint/2010/main" val="11443561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E49A29-227D-92F6-260D-B9EA3E3566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D0F8A-8ACD-B64C-8359-C035F7DCBE77}" type="slidenum">
              <a:rPr lang="en-US" smtClean="0"/>
              <a:t>14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E284010-6540-998B-A7C4-990CCE8D740F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69796" y="682639"/>
            <a:ext cx="2439483" cy="2644055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83A66758-CBE8-16F8-E6FC-BA397508DEAA}"/>
              </a:ext>
            </a:extLst>
          </p:cNvPr>
          <p:cNvGrpSpPr/>
          <p:nvPr/>
        </p:nvGrpSpPr>
        <p:grpSpPr>
          <a:xfrm>
            <a:off x="-310148" y="3165326"/>
            <a:ext cx="9426570" cy="3511317"/>
            <a:chOff x="-20588" y="2807517"/>
            <a:chExt cx="9426570" cy="3511317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8B706830-477B-54C5-1CC1-F58E98AB6C2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752061" y="3002718"/>
              <a:ext cx="7772400" cy="3316116"/>
            </a:xfrm>
            <a:prstGeom prst="rect">
              <a:avLst/>
            </a:prstGeom>
          </p:spPr>
        </p:pic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7AAF76B4-138A-2208-A58C-1735A19C5F7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-20588" y="4589065"/>
              <a:ext cx="9219427" cy="267810"/>
            </a:xfrm>
            <a:prstGeom prst="straightConnector1">
              <a:avLst/>
            </a:prstGeom>
            <a:ln w="28575">
              <a:solidFill>
                <a:srgbClr val="FFC000"/>
              </a:solidFill>
              <a:prstDash val="dash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81B7AA07-C2E8-CFC1-521B-B40C750BEA5E}"/>
                </a:ext>
              </a:extLst>
            </p:cNvPr>
            <p:cNvSpPr txBox="1"/>
            <p:nvPr/>
          </p:nvSpPr>
          <p:spPr>
            <a:xfrm flipH="1">
              <a:off x="8623395" y="3981831"/>
              <a:ext cx="78258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2400" dirty="0" err="1">
                  <a:solidFill>
                    <a:srgbClr val="FFC000"/>
                  </a:solidFill>
                  <a:latin typeface="Arial" panose="020B0604020202020204" pitchFamily="34" charset="0"/>
                  <a:ea typeface="MS Gothic" panose="020B0609070205080204" pitchFamily="49" charset="-128"/>
                  <a:cs typeface="Arial" panose="020B0604020202020204" pitchFamily="34" charset="0"/>
                </a:rPr>
                <a:t>ThO</a:t>
              </a:r>
              <a:endParaRPr lang="en-US" sz="2400" dirty="0">
                <a:solidFill>
                  <a:srgbClr val="FFC000"/>
                </a:solidFill>
                <a:latin typeface="Arial" panose="020B0604020202020204" pitchFamily="34" charset="0"/>
                <a:ea typeface="MS Gothic" panose="020B0609070205080204" pitchFamily="49" charset="-128"/>
                <a:cs typeface="Arial" panose="020B0604020202020204" pitchFamily="34" charset="0"/>
              </a:endParaRPr>
            </a:p>
          </p:txBody>
        </p: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9392E036-1910-8686-7C07-39E368DA4CF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923495" y="4865575"/>
              <a:ext cx="598465" cy="245789"/>
            </a:xfrm>
            <a:prstGeom prst="straightConnector1">
              <a:avLst/>
            </a:prstGeom>
            <a:ln w="444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2C17A2E0-92D8-5C99-569F-568148BC9BA0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430845" y="4650025"/>
              <a:ext cx="546964" cy="135782"/>
            </a:xfrm>
            <a:prstGeom prst="straightConnector1">
              <a:avLst/>
            </a:prstGeom>
            <a:ln w="444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8AD1D321-0694-F4D4-5123-609CF80C4260}"/>
                </a:ext>
              </a:extLst>
            </p:cNvPr>
            <p:cNvSpPr txBox="1"/>
            <p:nvPr/>
          </p:nvSpPr>
          <p:spPr>
            <a:xfrm>
              <a:off x="3331189" y="4987516"/>
              <a:ext cx="801822" cy="461665"/>
            </a:xfrm>
            <a:prstGeom prst="rect">
              <a:avLst/>
            </a:prstGeom>
            <a:noFill/>
            <a:effectLst>
              <a:glow rad="139700">
                <a:schemeClr val="bg1">
                  <a:alpha val="40000"/>
                </a:schemeClr>
              </a:glow>
            </a:effectLst>
          </p:spPr>
          <p:txBody>
            <a:bodyPr wrap="none" rtlCol="0">
              <a:spAutoFit/>
            </a:bodyPr>
            <a:lstStyle/>
            <a:p>
              <a:pPr algn="l"/>
              <a:r>
                <a:rPr lang="en-US" sz="2400" dirty="0">
                  <a:solidFill>
                    <a:srgbClr val="FF0000"/>
                  </a:solidFill>
                  <a:effectLst>
                    <a:glow rad="38100">
                      <a:schemeClr val="bg1">
                        <a:lumMod val="85000"/>
                        <a:alpha val="66941"/>
                      </a:schemeClr>
                    </a:glow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 panose="020B0604020202020204" pitchFamily="34" charset="0"/>
                  <a:ea typeface="MS Gothic" panose="020B0609070205080204" pitchFamily="49" charset="-128"/>
                  <a:cs typeface="Arial" panose="020B0604020202020204" pitchFamily="34" charset="0"/>
                </a:rPr>
                <a:t>prep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5FA39216-33F2-6F2A-723D-8B99A79F5D85}"/>
                </a:ext>
              </a:extLst>
            </p:cNvPr>
            <p:cNvSpPr txBox="1"/>
            <p:nvPr/>
          </p:nvSpPr>
          <p:spPr>
            <a:xfrm>
              <a:off x="7977809" y="4753017"/>
              <a:ext cx="1401897" cy="461665"/>
            </a:xfrm>
            <a:prstGeom prst="rect">
              <a:avLst/>
            </a:prstGeom>
            <a:noFill/>
            <a:effectLst>
              <a:glow rad="228600">
                <a:schemeClr val="bg1">
                  <a:alpha val="40000"/>
                </a:schemeClr>
              </a:glow>
            </a:effectLst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2400" dirty="0">
                  <a:solidFill>
                    <a:srgbClr val="FF0000"/>
                  </a:solidFill>
                  <a:effectLst>
                    <a:glow rad="38100">
                      <a:schemeClr val="bg1">
                        <a:lumMod val="85000"/>
                        <a:alpha val="66941"/>
                      </a:schemeClr>
                    </a:glow>
                  </a:effectLst>
                  <a:latin typeface="Arial" panose="020B0604020202020204" pitchFamily="34" charset="0"/>
                  <a:ea typeface="MS Gothic" panose="020B0609070205080204" pitchFamily="49" charset="-128"/>
                  <a:cs typeface="Arial" panose="020B0604020202020204" pitchFamily="34" charset="0"/>
                </a:rPr>
                <a:t>readout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D2EE2E10-6B21-D0EA-EBF4-AE2C9757FFDE}"/>
                </a:ext>
              </a:extLst>
            </p:cNvPr>
            <p:cNvSpPr txBox="1"/>
            <p:nvPr/>
          </p:nvSpPr>
          <p:spPr>
            <a:xfrm>
              <a:off x="4500357" y="3229892"/>
              <a:ext cx="217239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l"/>
              <a:r>
                <a:rPr lang="en-US" dirty="0">
                  <a:latin typeface="Arial" panose="020B0604020202020204" pitchFamily="34" charset="0"/>
                  <a:ea typeface="MS Gothic" panose="020B0609070205080204" pitchFamily="49" charset="-128"/>
                  <a:cs typeface="Arial" panose="020B0604020202020204" pitchFamily="34" charset="0"/>
                </a:rPr>
                <a:t>Aluminum chamber</a:t>
              </a:r>
            </a:p>
          </p:txBody>
        </p:sp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A705E36E-8A80-87F3-7803-143F4EAAA51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048917" y="2807517"/>
              <a:ext cx="182016" cy="1182613"/>
            </a:xfrm>
            <a:prstGeom prst="straightConnector1">
              <a:avLst/>
            </a:prstGeom>
            <a:ln w="44450">
              <a:solidFill>
                <a:srgbClr val="00B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975F5D96-26DE-3B3B-8440-023F435BDF85}"/>
              </a:ext>
            </a:extLst>
          </p:cNvPr>
          <p:cNvSpPr txBox="1"/>
          <p:nvPr/>
        </p:nvSpPr>
        <p:spPr>
          <a:xfrm>
            <a:off x="5688222" y="181357"/>
            <a:ext cx="3005951" cy="6463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rtlCol="0">
            <a:spAutoFit/>
          </a:bodyPr>
          <a:lstStyle/>
          <a:p>
            <a:pPr algn="l"/>
            <a:r>
              <a:rPr lang="en-US" u="sng" dirty="0">
                <a:latin typeface="Arial" panose="020B0604020202020204" pitchFamily="34" charset="0"/>
                <a:ea typeface="MS Gothic" panose="020B0609070205080204" pitchFamily="49" charset="-128"/>
                <a:cs typeface="Arial" panose="020B0604020202020204" pitchFamily="34" charset="0"/>
              </a:rPr>
              <a:t>fluorescence collection lens</a:t>
            </a:r>
          </a:p>
          <a:p>
            <a:r>
              <a:rPr lang="en-US" dirty="0">
                <a:latin typeface="Arial" panose="020B0604020202020204" pitchFamily="34" charset="0"/>
                <a:ea typeface="MS Gothic" panose="020B0609070205080204" pitchFamily="49" charset="-128"/>
                <a:cs typeface="Arial" panose="020B0604020202020204" pitchFamily="34" charset="0"/>
              </a:rPr>
              <a:t>&gt;30% solid angle!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219B1078-3642-C71F-F1E8-1D0CD3089F42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095083" y="47539"/>
            <a:ext cx="3475109" cy="3199307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46214D4F-0E3D-596F-3E9E-2BD32A01834C}"/>
              </a:ext>
            </a:extLst>
          </p:cNvPr>
          <p:cNvSpPr txBox="1"/>
          <p:nvPr/>
        </p:nvSpPr>
        <p:spPr>
          <a:xfrm>
            <a:off x="21452" y="1532172"/>
            <a:ext cx="2828018" cy="1477328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l"/>
            <a:r>
              <a:rPr lang="en-US" u="sng" dirty="0">
                <a:latin typeface="Arial" panose="020B0604020202020204" pitchFamily="34" charset="0"/>
                <a:ea typeface="MS Gothic" panose="020B0609070205080204" pitchFamily="49" charset="-128"/>
                <a:cs typeface="Arial" panose="020B0604020202020204" pitchFamily="34" charset="0"/>
              </a:rPr>
              <a:t>E-field plates</a:t>
            </a:r>
          </a:p>
          <a:p>
            <a:pPr marL="285750" indent="-285750" algn="l">
              <a:buFont typeface="Wingdings" pitchFamily="2" charset="2"/>
              <a:buChar char="ü"/>
            </a:pPr>
            <a:r>
              <a:rPr lang="en-US" dirty="0">
                <a:latin typeface="Arial" panose="020B0604020202020204" pitchFamily="34" charset="0"/>
                <a:ea typeface="MS Gothic" panose="020B0609070205080204" pitchFamily="49" charset="-128"/>
                <a:cs typeface="Arial" panose="020B0604020202020204" pitchFamily="34" charset="0"/>
              </a:rPr>
              <a:t>ITO-coated fused silica</a:t>
            </a:r>
          </a:p>
          <a:p>
            <a:pPr marL="285750" indent="-285750" algn="l">
              <a:buFont typeface="Wingdings" pitchFamily="2" charset="2"/>
              <a:buChar char="ü"/>
            </a:pPr>
            <a:r>
              <a:rPr lang="en-US" dirty="0">
                <a:latin typeface="Arial" panose="020B0604020202020204" pitchFamily="34" charset="0"/>
                <a:ea typeface="MS Gothic" panose="020B0609070205080204" pitchFamily="49" charset="-128"/>
                <a:cs typeface="Arial" panose="020B0604020202020204" pitchFamily="34" charset="0"/>
              </a:rPr>
              <a:t>low non-reversing E</a:t>
            </a:r>
          </a:p>
          <a:p>
            <a:pPr marL="285750" indent="-285750" algn="l">
              <a:buFont typeface="Wingdings" pitchFamily="2" charset="2"/>
              <a:buChar char="ü"/>
            </a:pPr>
            <a:r>
              <a:rPr lang="en-US" dirty="0">
                <a:latin typeface="Arial" panose="020B0604020202020204" pitchFamily="34" charset="0"/>
                <a:ea typeface="MS Gothic" panose="020B0609070205080204" pitchFamily="49" charset="-128"/>
                <a:cs typeface="Arial" panose="020B0604020202020204" pitchFamily="34" charset="0"/>
              </a:rPr>
              <a:t>low mounting stress</a:t>
            </a:r>
          </a:p>
          <a:p>
            <a:pPr marL="285750" indent="-285750" algn="l">
              <a:buFont typeface="Wingdings" pitchFamily="2" charset="2"/>
              <a:buChar char="ü"/>
            </a:pPr>
            <a:r>
              <a:rPr lang="en-US" dirty="0">
                <a:latin typeface="Arial" panose="020B0604020202020204" pitchFamily="34" charset="0"/>
                <a:ea typeface="MS Gothic" panose="020B0609070205080204" pitchFamily="49" charset="-128"/>
                <a:cs typeface="Arial" panose="020B0604020202020204" pitchFamily="34" charset="0"/>
              </a:rPr>
              <a:t>non-magnetic</a:t>
            </a: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32D394FF-FCEE-ECD9-746B-5874E7B23995}"/>
              </a:ext>
            </a:extLst>
          </p:cNvPr>
          <p:cNvCxnSpPr>
            <a:cxnSpLocks/>
          </p:cNvCxnSpPr>
          <p:nvPr/>
        </p:nvCxnSpPr>
        <p:spPr>
          <a:xfrm flipH="1">
            <a:off x="3732100" y="3092110"/>
            <a:ext cx="182016" cy="1182613"/>
          </a:xfrm>
          <a:prstGeom prst="straightConnector1">
            <a:avLst/>
          </a:prstGeom>
          <a:ln w="444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735A949E-24A8-5988-1160-439A86314F7F}"/>
              </a:ext>
            </a:extLst>
          </p:cNvPr>
          <p:cNvCxnSpPr>
            <a:cxnSpLocks/>
          </p:cNvCxnSpPr>
          <p:nvPr/>
        </p:nvCxnSpPr>
        <p:spPr>
          <a:xfrm>
            <a:off x="2213113" y="538342"/>
            <a:ext cx="3087757" cy="1715577"/>
          </a:xfrm>
          <a:prstGeom prst="straightConnector1">
            <a:avLst/>
          </a:prstGeom>
          <a:ln w="28575">
            <a:solidFill>
              <a:srgbClr val="FFC000"/>
            </a:solidFill>
            <a:prstDash val="dash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DEB65020-FCDE-DC0C-BE11-25B356B9C2D5}"/>
              </a:ext>
            </a:extLst>
          </p:cNvPr>
          <p:cNvSpPr txBox="1"/>
          <p:nvPr/>
        </p:nvSpPr>
        <p:spPr>
          <a:xfrm flipH="1">
            <a:off x="3732100" y="1864313"/>
            <a:ext cx="782587" cy="461665"/>
          </a:xfrm>
          <a:prstGeom prst="rect">
            <a:avLst/>
          </a:prstGeom>
          <a:solidFill>
            <a:schemeClr val="tx1">
              <a:alpha val="21000"/>
            </a:schemeClr>
          </a:solidFill>
        </p:spPr>
        <p:txBody>
          <a:bodyPr wrap="none" rtlCol="0">
            <a:spAutoFit/>
          </a:bodyPr>
          <a:lstStyle/>
          <a:p>
            <a:pPr algn="l"/>
            <a:r>
              <a:rPr lang="en-US" sz="2400" dirty="0" err="1">
                <a:solidFill>
                  <a:srgbClr val="FFC000"/>
                </a:solidFill>
                <a:latin typeface="Arial" panose="020B0604020202020204" pitchFamily="34" charset="0"/>
                <a:ea typeface="MS Gothic" panose="020B0609070205080204" pitchFamily="49" charset="-128"/>
                <a:cs typeface="Arial" panose="020B0604020202020204" pitchFamily="34" charset="0"/>
              </a:rPr>
              <a:t>ThO</a:t>
            </a:r>
            <a:endParaRPr lang="en-US" sz="2400" dirty="0">
              <a:solidFill>
                <a:srgbClr val="FFC000"/>
              </a:solidFill>
              <a:latin typeface="Arial" panose="020B0604020202020204" pitchFamily="34" charset="0"/>
              <a:ea typeface="MS Gothic" panose="020B0609070205080204" pitchFamily="49" charset="-128"/>
              <a:cs typeface="Arial" panose="020B0604020202020204" pitchFamily="34" charset="0"/>
            </a:endParaRP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78199409-E63D-7C22-A5BF-D87D97B696ED}"/>
              </a:ext>
            </a:extLst>
          </p:cNvPr>
          <p:cNvCxnSpPr>
            <a:cxnSpLocks/>
          </p:cNvCxnSpPr>
          <p:nvPr/>
        </p:nvCxnSpPr>
        <p:spPr>
          <a:xfrm flipV="1">
            <a:off x="4906875" y="1031349"/>
            <a:ext cx="393995" cy="86543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78719069-834B-06EE-DD5A-64CC3FC27A04}"/>
              </a:ext>
            </a:extLst>
          </p:cNvPr>
          <p:cNvSpPr txBox="1"/>
          <p:nvPr/>
        </p:nvSpPr>
        <p:spPr>
          <a:xfrm>
            <a:off x="4701694" y="611414"/>
            <a:ext cx="6687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 dirty="0" err="1">
                <a:solidFill>
                  <a:srgbClr val="FFFF00"/>
                </a:solidFill>
                <a:latin typeface="Arial" panose="020B0604020202020204" pitchFamily="34" charset="0"/>
                <a:ea typeface="MS Gothic" panose="020B0609070205080204" pitchFamily="49" charset="-128"/>
                <a:cs typeface="Arial" panose="020B0604020202020204" pitchFamily="34" charset="0"/>
              </a:rPr>
              <a:t>E</a:t>
            </a:r>
            <a:r>
              <a:rPr lang="en-US" sz="2000" baseline="-25000" dirty="0" err="1">
                <a:solidFill>
                  <a:srgbClr val="FFFF00"/>
                </a:solidFill>
                <a:latin typeface="Arial" panose="020B0604020202020204" pitchFamily="34" charset="0"/>
                <a:ea typeface="MS Gothic" panose="020B0609070205080204" pitchFamily="49" charset="-128"/>
                <a:cs typeface="Arial" panose="020B0604020202020204" pitchFamily="34" charset="0"/>
              </a:rPr>
              <a:t>bias</a:t>
            </a:r>
            <a:endParaRPr lang="en-US" sz="2000" baseline="-25000" dirty="0">
              <a:solidFill>
                <a:srgbClr val="FFFF00"/>
              </a:solidFill>
              <a:latin typeface="Arial" panose="020B0604020202020204" pitchFamily="34" charset="0"/>
              <a:ea typeface="MS Gothic" panose="020B0609070205080204" pitchFamily="49" charset="-128"/>
              <a:cs typeface="Arial" panose="020B0604020202020204" pitchFamily="34" charset="0"/>
            </a:endParaRP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57E217B0-3C50-F63A-EC28-32DA1A326D59}"/>
              </a:ext>
            </a:extLst>
          </p:cNvPr>
          <p:cNvCxnSpPr>
            <a:cxnSpLocks/>
          </p:cNvCxnSpPr>
          <p:nvPr/>
        </p:nvCxnSpPr>
        <p:spPr>
          <a:xfrm flipV="1">
            <a:off x="3926161" y="576952"/>
            <a:ext cx="384996" cy="105687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704CBBC8-1B06-25CF-74AD-0D2140315A8F}"/>
              </a:ext>
            </a:extLst>
          </p:cNvPr>
          <p:cNvCxnSpPr>
            <a:cxnSpLocks/>
          </p:cNvCxnSpPr>
          <p:nvPr/>
        </p:nvCxnSpPr>
        <p:spPr>
          <a:xfrm flipV="1">
            <a:off x="4741935" y="2464272"/>
            <a:ext cx="450021" cy="139272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9833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EEB1E6-0972-700D-9B31-254A922A3C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748057"/>
          </a:xfrm>
        </p:spPr>
        <p:txBody>
          <a:bodyPr/>
          <a:lstStyle/>
          <a:p>
            <a:r>
              <a:rPr lang="en-US" dirty="0"/>
              <a:t>The Whole Beamline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E49A29-227D-92F6-260D-B9EA3E3566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D0F8A-8ACD-B64C-8359-C035F7DCBE77}" type="slidenum">
              <a:rPr lang="en-US" smtClean="0"/>
              <a:t>15</a:t>
            </a:fld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D0569B32-3A9B-CD86-820B-0106B90808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742950" y="1753114"/>
            <a:ext cx="7772400" cy="3963306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1EBC5DA1-1EA9-F85E-5E89-DFEFC7980884}"/>
              </a:ext>
            </a:extLst>
          </p:cNvPr>
          <p:cNvCxnSpPr>
            <a:cxnSpLocks/>
          </p:cNvCxnSpPr>
          <p:nvPr/>
        </p:nvCxnSpPr>
        <p:spPr>
          <a:xfrm>
            <a:off x="617330" y="3589011"/>
            <a:ext cx="7898020" cy="0"/>
          </a:xfrm>
          <a:prstGeom prst="straightConnector1">
            <a:avLst/>
          </a:prstGeom>
          <a:ln w="19050">
            <a:solidFill>
              <a:srgbClr val="FFC000"/>
            </a:solidFill>
            <a:prstDash val="dash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C202B23E-B507-97AA-5D91-BD1DC71935F4}"/>
              </a:ext>
            </a:extLst>
          </p:cNvPr>
          <p:cNvSpPr txBox="1"/>
          <p:nvPr/>
        </p:nvSpPr>
        <p:spPr>
          <a:xfrm flipH="1">
            <a:off x="7980131" y="3109228"/>
            <a:ext cx="633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 err="1">
                <a:solidFill>
                  <a:srgbClr val="FFC000"/>
                </a:solidFill>
                <a:latin typeface="Arial" panose="020B0604020202020204" pitchFamily="34" charset="0"/>
                <a:ea typeface="MS Gothic" panose="020B0609070205080204" pitchFamily="49" charset="-128"/>
                <a:cs typeface="Arial" panose="020B0604020202020204" pitchFamily="34" charset="0"/>
              </a:rPr>
              <a:t>ThO</a:t>
            </a:r>
            <a:endParaRPr lang="en-US" dirty="0">
              <a:solidFill>
                <a:srgbClr val="FFC000"/>
              </a:solidFill>
              <a:latin typeface="Arial" panose="020B0604020202020204" pitchFamily="34" charset="0"/>
              <a:ea typeface="MS Gothic" panose="020B0609070205080204" pitchFamily="49" charset="-128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8EA284A-1CB1-867B-9027-716AB7C77063}"/>
              </a:ext>
            </a:extLst>
          </p:cNvPr>
          <p:cNvSpPr txBox="1"/>
          <p:nvPr/>
        </p:nvSpPr>
        <p:spPr>
          <a:xfrm flipH="1">
            <a:off x="494153" y="2136100"/>
            <a:ext cx="1654556" cy="523220"/>
          </a:xfrm>
          <a:prstGeom prst="rect">
            <a:avLst/>
          </a:prstGeom>
          <a:solidFill>
            <a:schemeClr val="bg1">
              <a:alpha val="77272"/>
            </a:schemeClr>
          </a:solidFill>
        </p:spPr>
        <p:txBody>
          <a:bodyPr wrap="none" rtlCol="0">
            <a:spAutoFit/>
          </a:bodyPr>
          <a:lstStyle/>
          <a:p>
            <a:pPr algn="l"/>
            <a:r>
              <a:rPr lang="en-US" sz="1400" dirty="0">
                <a:latin typeface="Arial" panose="020B0604020202020204" pitchFamily="34" charset="0"/>
                <a:ea typeface="MS Gothic" panose="020B0609070205080204" pitchFamily="49" charset="-128"/>
                <a:cs typeface="Arial" panose="020B0604020202020204" pitchFamily="34" charset="0"/>
              </a:rPr>
              <a:t>Cryogenic</a:t>
            </a:r>
          </a:p>
          <a:p>
            <a:pPr algn="l"/>
            <a:r>
              <a:rPr lang="en-US" sz="1400" dirty="0">
                <a:latin typeface="Arial" panose="020B0604020202020204" pitchFamily="34" charset="0"/>
                <a:ea typeface="MS Gothic" panose="020B0609070205080204" pitchFamily="49" charset="-128"/>
                <a:cs typeface="Arial" panose="020B0604020202020204" pitchFamily="34" charset="0"/>
              </a:rPr>
              <a:t>Buffer Gas Source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9D3A3A5-1EDE-4DD3-5010-920DCDB4204E}"/>
              </a:ext>
            </a:extLst>
          </p:cNvPr>
          <p:cNvSpPr txBox="1"/>
          <p:nvPr/>
        </p:nvSpPr>
        <p:spPr>
          <a:xfrm flipH="1">
            <a:off x="2397506" y="2386950"/>
            <a:ext cx="960519" cy="523220"/>
          </a:xfrm>
          <a:prstGeom prst="rect">
            <a:avLst/>
          </a:prstGeom>
          <a:solidFill>
            <a:schemeClr val="bg1">
              <a:alpha val="77272"/>
            </a:schemeClr>
          </a:solidFill>
        </p:spPr>
        <p:txBody>
          <a:bodyPr wrap="none" rtlCol="0">
            <a:spAutoFit/>
          </a:bodyPr>
          <a:lstStyle/>
          <a:p>
            <a:pPr algn="l"/>
            <a:r>
              <a:rPr lang="en-US" sz="1400" dirty="0">
                <a:latin typeface="Arial" panose="020B0604020202020204" pitchFamily="34" charset="0"/>
                <a:ea typeface="MS Gothic" panose="020B0609070205080204" pitchFamily="49" charset="-128"/>
                <a:cs typeface="Arial" panose="020B0604020202020204" pitchFamily="34" charset="0"/>
              </a:rPr>
              <a:t>molecular</a:t>
            </a:r>
          </a:p>
          <a:p>
            <a:pPr algn="l"/>
            <a:r>
              <a:rPr lang="en-US" sz="1400" dirty="0">
                <a:latin typeface="Arial" panose="020B0604020202020204" pitchFamily="34" charset="0"/>
                <a:ea typeface="MS Gothic" panose="020B0609070205080204" pitchFamily="49" charset="-128"/>
                <a:cs typeface="Arial" panose="020B0604020202020204" pitchFamily="34" charset="0"/>
              </a:rPr>
              <a:t>lens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D31AEB6-0A4A-0DEE-F3DB-39F159ED2397}"/>
              </a:ext>
            </a:extLst>
          </p:cNvPr>
          <p:cNvSpPr txBox="1"/>
          <p:nvPr/>
        </p:nvSpPr>
        <p:spPr>
          <a:xfrm flipH="1">
            <a:off x="5510175" y="2540233"/>
            <a:ext cx="1705916" cy="307777"/>
          </a:xfrm>
          <a:prstGeom prst="rect">
            <a:avLst/>
          </a:prstGeom>
          <a:solidFill>
            <a:schemeClr val="bg1">
              <a:alpha val="77272"/>
            </a:schemeClr>
          </a:solidFill>
        </p:spPr>
        <p:txBody>
          <a:bodyPr wrap="none" rtlCol="0">
            <a:spAutoFit/>
          </a:bodyPr>
          <a:lstStyle/>
          <a:p>
            <a:pPr algn="l"/>
            <a:r>
              <a:rPr lang="en-US" sz="1400" dirty="0">
                <a:latin typeface="Arial" panose="020B0604020202020204" pitchFamily="34" charset="0"/>
                <a:ea typeface="MS Gothic" panose="020B0609070205080204" pitchFamily="49" charset="-128"/>
                <a:cs typeface="Arial" panose="020B0604020202020204" pitchFamily="34" charset="0"/>
              </a:rPr>
              <a:t>aluminum chamber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9305F76-2220-0168-0D22-A8E6F08CF392}"/>
              </a:ext>
            </a:extLst>
          </p:cNvPr>
          <p:cNvSpPr txBox="1"/>
          <p:nvPr/>
        </p:nvSpPr>
        <p:spPr>
          <a:xfrm>
            <a:off x="4903995" y="3813115"/>
            <a:ext cx="697627" cy="400110"/>
          </a:xfrm>
          <a:prstGeom prst="rect">
            <a:avLst/>
          </a:prstGeom>
          <a:noFill/>
          <a:effectLst>
            <a:glow rad="139700">
              <a:schemeClr val="bg1">
                <a:alpha val="40000"/>
              </a:schemeClr>
            </a:glow>
          </a:effectLst>
        </p:spPr>
        <p:txBody>
          <a:bodyPr wrap="none" rtlCol="0">
            <a:spAutoFit/>
          </a:bodyPr>
          <a:lstStyle/>
          <a:p>
            <a:pPr algn="l"/>
            <a:r>
              <a:rPr lang="en-US" sz="2000" dirty="0">
                <a:solidFill>
                  <a:srgbClr val="FF0000"/>
                </a:solidFill>
                <a:effectLst>
                  <a:glow rad="63500">
                    <a:schemeClr val="tx1"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MS Gothic" panose="020B0609070205080204" pitchFamily="49" charset="-128"/>
                <a:cs typeface="Arial" panose="020B0604020202020204" pitchFamily="34" charset="0"/>
              </a:rPr>
              <a:t>prep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4EFBEA4-EB09-2C33-96F8-4FE5D365F314}"/>
              </a:ext>
            </a:extLst>
          </p:cNvPr>
          <p:cNvSpPr txBox="1"/>
          <p:nvPr/>
        </p:nvSpPr>
        <p:spPr>
          <a:xfrm>
            <a:off x="7162597" y="3813115"/>
            <a:ext cx="1401897" cy="400110"/>
          </a:xfrm>
          <a:prstGeom prst="rect">
            <a:avLst/>
          </a:prstGeom>
          <a:noFill/>
          <a:effectLst>
            <a:glow rad="228600">
              <a:schemeClr val="bg1"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l"/>
            <a:r>
              <a:rPr lang="en-US" sz="2000" dirty="0">
                <a:solidFill>
                  <a:srgbClr val="FF0000"/>
                </a:solidFill>
                <a:effectLst>
                  <a:glow rad="63500">
                    <a:schemeClr val="tx1">
                      <a:alpha val="40000"/>
                    </a:schemeClr>
                  </a:glow>
                </a:effectLst>
                <a:latin typeface="Arial" panose="020B0604020202020204" pitchFamily="34" charset="0"/>
                <a:ea typeface="MS Gothic" panose="020B0609070205080204" pitchFamily="49" charset="-128"/>
                <a:cs typeface="Arial" panose="020B0604020202020204" pitchFamily="34" charset="0"/>
              </a:rPr>
              <a:t>readout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AC069D1-CA70-2C40-CBB7-C102E54D5DFB}"/>
              </a:ext>
            </a:extLst>
          </p:cNvPr>
          <p:cNvGrpSpPr/>
          <p:nvPr/>
        </p:nvGrpSpPr>
        <p:grpSpPr>
          <a:xfrm>
            <a:off x="495474" y="3569787"/>
            <a:ext cx="606708" cy="3143245"/>
            <a:chOff x="495474" y="3569787"/>
            <a:chExt cx="606708" cy="3143245"/>
          </a:xfrm>
        </p:grpSpPr>
        <p:sp>
          <p:nvSpPr>
            <p:cNvPr id="5" name="Triangle 4">
              <a:extLst>
                <a:ext uri="{FF2B5EF4-FFF2-40B4-BE49-F238E27FC236}">
                  <a16:creationId xmlns:a16="http://schemas.microsoft.com/office/drawing/2014/main" id="{1BED21A9-FB93-8885-F084-6CB5F8A31C08}"/>
                </a:ext>
              </a:extLst>
            </p:cNvPr>
            <p:cNvSpPr/>
            <p:nvPr/>
          </p:nvSpPr>
          <p:spPr>
            <a:xfrm rot="902209">
              <a:off x="535564" y="3569787"/>
              <a:ext cx="566618" cy="3143245"/>
            </a:xfrm>
            <a:prstGeom prst="triangle">
              <a:avLst/>
            </a:prstGeom>
            <a:solidFill>
              <a:srgbClr val="00FA00">
                <a:alpha val="75000"/>
              </a:srgbClr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BAC4EDC-B3B1-3E85-2A3B-CB870A464612}"/>
                </a:ext>
              </a:extLst>
            </p:cNvPr>
            <p:cNvSpPr txBox="1"/>
            <p:nvPr/>
          </p:nvSpPr>
          <p:spPr>
            <a:xfrm rot="17077014">
              <a:off x="352710" y="5566812"/>
              <a:ext cx="65485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dirty="0">
                  <a:latin typeface="Arial" panose="020B0604020202020204" pitchFamily="34" charset="0"/>
                  <a:ea typeface="MS Gothic" panose="020B0609070205080204" pitchFamily="49" charset="-128"/>
                  <a:cs typeface="Arial" panose="020B0604020202020204" pitchFamily="34" charset="0"/>
                </a:rPr>
                <a:t>YAG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003C740-9A45-4A06-EFB0-CD561BFCEAE5}"/>
              </a:ext>
            </a:extLst>
          </p:cNvPr>
          <p:cNvGrpSpPr/>
          <p:nvPr/>
        </p:nvGrpSpPr>
        <p:grpSpPr>
          <a:xfrm rot="12821174">
            <a:off x="1295611" y="3442197"/>
            <a:ext cx="160245" cy="288226"/>
            <a:chOff x="2595747" y="2269733"/>
            <a:chExt cx="553213" cy="995019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F6D1EBB5-D749-A617-78D7-F861DF4DFBD1}"/>
                </a:ext>
              </a:extLst>
            </p:cNvPr>
            <p:cNvSpPr/>
            <p:nvPr/>
          </p:nvSpPr>
          <p:spPr>
            <a:xfrm flipV="1">
              <a:off x="2643753" y="2269733"/>
              <a:ext cx="457200" cy="457193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19C258A0-5580-10CA-C64C-4623B0F942C9}"/>
                </a:ext>
              </a:extLst>
            </p:cNvPr>
            <p:cNvSpPr/>
            <p:nvPr/>
          </p:nvSpPr>
          <p:spPr>
            <a:xfrm flipV="1">
              <a:off x="2595747" y="2711540"/>
              <a:ext cx="553213" cy="553212"/>
            </a:xfrm>
            <a:prstGeom prst="ellipse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B542292A-9C85-4290-07B5-F14B039519C0}"/>
              </a:ext>
            </a:extLst>
          </p:cNvPr>
          <p:cNvGrpSpPr/>
          <p:nvPr/>
        </p:nvGrpSpPr>
        <p:grpSpPr>
          <a:xfrm rot="9569958">
            <a:off x="1510000" y="3582567"/>
            <a:ext cx="160245" cy="288226"/>
            <a:chOff x="2595747" y="2269733"/>
            <a:chExt cx="553213" cy="995019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5120C5F2-EAB8-5853-C734-94DD4B01E0A0}"/>
                </a:ext>
              </a:extLst>
            </p:cNvPr>
            <p:cNvSpPr/>
            <p:nvPr/>
          </p:nvSpPr>
          <p:spPr>
            <a:xfrm flipV="1">
              <a:off x="2643753" y="2269733"/>
              <a:ext cx="457200" cy="457193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CFB565BB-81CC-B214-C955-B774FD201D94}"/>
                </a:ext>
              </a:extLst>
            </p:cNvPr>
            <p:cNvSpPr/>
            <p:nvPr/>
          </p:nvSpPr>
          <p:spPr>
            <a:xfrm flipV="1">
              <a:off x="2595747" y="2711540"/>
              <a:ext cx="553213" cy="553212"/>
            </a:xfrm>
            <a:prstGeom prst="ellipse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1A294AE9-9C4E-5B6C-A856-5070E3BD37E9}"/>
              </a:ext>
            </a:extLst>
          </p:cNvPr>
          <p:cNvGrpSpPr/>
          <p:nvPr/>
        </p:nvGrpSpPr>
        <p:grpSpPr>
          <a:xfrm rot="9555503">
            <a:off x="1567832" y="3277842"/>
            <a:ext cx="160245" cy="288226"/>
            <a:chOff x="2595747" y="2269733"/>
            <a:chExt cx="553213" cy="995019"/>
          </a:xfrm>
        </p:grpSpPr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175C15D5-9115-6348-8BED-4F25FAAFD3E9}"/>
                </a:ext>
              </a:extLst>
            </p:cNvPr>
            <p:cNvSpPr/>
            <p:nvPr/>
          </p:nvSpPr>
          <p:spPr>
            <a:xfrm flipV="1">
              <a:off x="2643753" y="2269733"/>
              <a:ext cx="457200" cy="457193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B9C6D9F2-4CDB-53F9-AC54-65D0FE30B798}"/>
                </a:ext>
              </a:extLst>
            </p:cNvPr>
            <p:cNvSpPr/>
            <p:nvPr/>
          </p:nvSpPr>
          <p:spPr>
            <a:xfrm flipV="1">
              <a:off x="2595747" y="2711540"/>
              <a:ext cx="553213" cy="553212"/>
            </a:xfrm>
            <a:prstGeom prst="ellipse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7DF9FE8A-4D3A-A2A6-E1A0-16D148B7CA60}"/>
              </a:ext>
            </a:extLst>
          </p:cNvPr>
          <p:cNvGrpSpPr/>
          <p:nvPr/>
        </p:nvGrpSpPr>
        <p:grpSpPr>
          <a:xfrm rot="7712482">
            <a:off x="1874499" y="3761677"/>
            <a:ext cx="160245" cy="288226"/>
            <a:chOff x="2595747" y="2269733"/>
            <a:chExt cx="553213" cy="995019"/>
          </a:xfrm>
        </p:grpSpPr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00DC4CCE-C772-7BF4-CD44-DE5596B193A1}"/>
                </a:ext>
              </a:extLst>
            </p:cNvPr>
            <p:cNvSpPr/>
            <p:nvPr/>
          </p:nvSpPr>
          <p:spPr>
            <a:xfrm flipV="1">
              <a:off x="2643753" y="2269733"/>
              <a:ext cx="457200" cy="457193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63D8A301-5D7A-EB58-3517-44FC54DE8227}"/>
                </a:ext>
              </a:extLst>
            </p:cNvPr>
            <p:cNvSpPr/>
            <p:nvPr/>
          </p:nvSpPr>
          <p:spPr>
            <a:xfrm flipV="1">
              <a:off x="2595747" y="2711540"/>
              <a:ext cx="553213" cy="553212"/>
            </a:xfrm>
            <a:prstGeom prst="ellipse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546EE33B-5D9B-D304-8C43-19F66D6B42D2}"/>
              </a:ext>
            </a:extLst>
          </p:cNvPr>
          <p:cNvGrpSpPr/>
          <p:nvPr/>
        </p:nvGrpSpPr>
        <p:grpSpPr>
          <a:xfrm rot="3298913">
            <a:off x="1855010" y="3251295"/>
            <a:ext cx="160245" cy="288226"/>
            <a:chOff x="2595747" y="2269733"/>
            <a:chExt cx="553213" cy="995019"/>
          </a:xfrm>
        </p:grpSpPr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2201775E-CF7D-D13D-FCD3-2E5FA6947A92}"/>
                </a:ext>
              </a:extLst>
            </p:cNvPr>
            <p:cNvSpPr/>
            <p:nvPr/>
          </p:nvSpPr>
          <p:spPr>
            <a:xfrm flipV="1">
              <a:off x="2643753" y="2269733"/>
              <a:ext cx="457200" cy="457193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5835AA72-252C-427F-3FF6-B0A15DEF8F30}"/>
                </a:ext>
              </a:extLst>
            </p:cNvPr>
            <p:cNvSpPr/>
            <p:nvPr/>
          </p:nvSpPr>
          <p:spPr>
            <a:xfrm flipV="1">
              <a:off x="2595747" y="2711540"/>
              <a:ext cx="553213" cy="553212"/>
            </a:xfrm>
            <a:prstGeom prst="ellipse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B511B962-4AE6-97E2-4803-708D7B045D43}"/>
              </a:ext>
            </a:extLst>
          </p:cNvPr>
          <p:cNvGrpSpPr/>
          <p:nvPr/>
        </p:nvGrpSpPr>
        <p:grpSpPr>
          <a:xfrm rot="3298913">
            <a:off x="1962617" y="3484717"/>
            <a:ext cx="160245" cy="288226"/>
            <a:chOff x="2595747" y="2269733"/>
            <a:chExt cx="553213" cy="995019"/>
          </a:xfrm>
        </p:grpSpPr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EF1F27F9-807E-9A68-975B-F9302432DE22}"/>
                </a:ext>
              </a:extLst>
            </p:cNvPr>
            <p:cNvSpPr/>
            <p:nvPr/>
          </p:nvSpPr>
          <p:spPr>
            <a:xfrm flipV="1">
              <a:off x="2643753" y="2269733"/>
              <a:ext cx="457200" cy="457193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A90AB0CE-0982-009D-7B89-5780B2E4D93A}"/>
                </a:ext>
              </a:extLst>
            </p:cNvPr>
            <p:cNvSpPr/>
            <p:nvPr/>
          </p:nvSpPr>
          <p:spPr>
            <a:xfrm flipV="1">
              <a:off x="2595747" y="2711540"/>
              <a:ext cx="553213" cy="553212"/>
            </a:xfrm>
            <a:prstGeom prst="ellipse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C7260133-101E-EA6E-548C-BCB75D3FEE86}"/>
              </a:ext>
            </a:extLst>
          </p:cNvPr>
          <p:cNvGrpSpPr/>
          <p:nvPr/>
        </p:nvGrpSpPr>
        <p:grpSpPr>
          <a:xfrm rot="6237494">
            <a:off x="2290158" y="3638986"/>
            <a:ext cx="160245" cy="288226"/>
            <a:chOff x="2595747" y="2269733"/>
            <a:chExt cx="553213" cy="995019"/>
          </a:xfrm>
        </p:grpSpPr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F8E2CF86-6F56-E32E-4339-44DB522D784C}"/>
                </a:ext>
              </a:extLst>
            </p:cNvPr>
            <p:cNvSpPr/>
            <p:nvPr/>
          </p:nvSpPr>
          <p:spPr>
            <a:xfrm flipV="1">
              <a:off x="2643753" y="2269733"/>
              <a:ext cx="457200" cy="457193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FBA0D015-D0CE-1B0C-F82F-226F420A02D0}"/>
                </a:ext>
              </a:extLst>
            </p:cNvPr>
            <p:cNvSpPr/>
            <p:nvPr/>
          </p:nvSpPr>
          <p:spPr>
            <a:xfrm flipV="1">
              <a:off x="2595747" y="2711540"/>
              <a:ext cx="553213" cy="553212"/>
            </a:xfrm>
            <a:prstGeom prst="ellipse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0ED2D409-03DD-3FFB-3AE9-E97D1213C10F}"/>
              </a:ext>
            </a:extLst>
          </p:cNvPr>
          <p:cNvGrpSpPr/>
          <p:nvPr/>
        </p:nvGrpSpPr>
        <p:grpSpPr>
          <a:xfrm rot="6237494">
            <a:off x="2113331" y="3051269"/>
            <a:ext cx="160245" cy="288226"/>
            <a:chOff x="2595747" y="2269733"/>
            <a:chExt cx="553213" cy="995019"/>
          </a:xfrm>
        </p:grpSpPr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F9DE3059-6F37-5A20-CEFD-9D95D1916060}"/>
                </a:ext>
              </a:extLst>
            </p:cNvPr>
            <p:cNvSpPr/>
            <p:nvPr/>
          </p:nvSpPr>
          <p:spPr>
            <a:xfrm flipV="1">
              <a:off x="2643753" y="2269733"/>
              <a:ext cx="457200" cy="457193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C17C1129-0C73-EBBA-101A-A0DD3C34E4AE}"/>
                </a:ext>
              </a:extLst>
            </p:cNvPr>
            <p:cNvSpPr/>
            <p:nvPr/>
          </p:nvSpPr>
          <p:spPr>
            <a:xfrm flipV="1">
              <a:off x="2595747" y="2711540"/>
              <a:ext cx="553213" cy="553212"/>
            </a:xfrm>
            <a:prstGeom prst="ellipse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10A9E41E-92DF-0D91-0BA5-70CFB0B872CB}"/>
              </a:ext>
            </a:extLst>
          </p:cNvPr>
          <p:cNvGrpSpPr/>
          <p:nvPr/>
        </p:nvGrpSpPr>
        <p:grpSpPr>
          <a:xfrm rot="6237494">
            <a:off x="2626446" y="3167347"/>
            <a:ext cx="160245" cy="288226"/>
            <a:chOff x="2595747" y="2269733"/>
            <a:chExt cx="553213" cy="995019"/>
          </a:xfrm>
        </p:grpSpPr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CE29129A-7E19-5B91-5CC2-DE6ACEA54A7A}"/>
                </a:ext>
              </a:extLst>
            </p:cNvPr>
            <p:cNvSpPr/>
            <p:nvPr/>
          </p:nvSpPr>
          <p:spPr>
            <a:xfrm flipV="1">
              <a:off x="2643753" y="2269733"/>
              <a:ext cx="457200" cy="457193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576D8A41-A379-7EEF-B891-45DED623A520}"/>
                </a:ext>
              </a:extLst>
            </p:cNvPr>
            <p:cNvSpPr/>
            <p:nvPr/>
          </p:nvSpPr>
          <p:spPr>
            <a:xfrm flipV="1">
              <a:off x="2595747" y="2711540"/>
              <a:ext cx="553213" cy="553212"/>
            </a:xfrm>
            <a:prstGeom prst="ellipse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2A1AEDBA-8452-11D7-8E4B-258882D0E945}"/>
              </a:ext>
            </a:extLst>
          </p:cNvPr>
          <p:cNvGrpSpPr/>
          <p:nvPr/>
        </p:nvGrpSpPr>
        <p:grpSpPr>
          <a:xfrm rot="11382399">
            <a:off x="2640278" y="3610456"/>
            <a:ext cx="160245" cy="288226"/>
            <a:chOff x="2595747" y="2269733"/>
            <a:chExt cx="553213" cy="995019"/>
          </a:xfrm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FE9F6C9A-1BF3-55CC-5C44-74FDF94583E5}"/>
                </a:ext>
              </a:extLst>
            </p:cNvPr>
            <p:cNvSpPr/>
            <p:nvPr/>
          </p:nvSpPr>
          <p:spPr>
            <a:xfrm flipV="1">
              <a:off x="2643753" y="2269733"/>
              <a:ext cx="457200" cy="457193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F6C68746-C3ED-92C0-7FFA-45C74078FF3F}"/>
                </a:ext>
              </a:extLst>
            </p:cNvPr>
            <p:cNvSpPr/>
            <p:nvPr/>
          </p:nvSpPr>
          <p:spPr>
            <a:xfrm flipV="1">
              <a:off x="2595747" y="2711540"/>
              <a:ext cx="553213" cy="553212"/>
            </a:xfrm>
            <a:prstGeom prst="ellipse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E698BB10-DCED-000C-57B1-E2CF7D834369}"/>
              </a:ext>
            </a:extLst>
          </p:cNvPr>
          <p:cNvGrpSpPr/>
          <p:nvPr/>
        </p:nvGrpSpPr>
        <p:grpSpPr>
          <a:xfrm rot="11382399">
            <a:off x="2393239" y="4042753"/>
            <a:ext cx="160245" cy="288226"/>
            <a:chOff x="2595747" y="2269733"/>
            <a:chExt cx="553213" cy="995019"/>
          </a:xfrm>
        </p:grpSpPr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19FDEE68-11E1-3B17-8A15-A12FF4F4C88D}"/>
                </a:ext>
              </a:extLst>
            </p:cNvPr>
            <p:cNvSpPr/>
            <p:nvPr/>
          </p:nvSpPr>
          <p:spPr>
            <a:xfrm flipV="1">
              <a:off x="2643753" y="2269733"/>
              <a:ext cx="457200" cy="457193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62F4B714-FE1D-20F0-DE1C-759CA558F7ED}"/>
                </a:ext>
              </a:extLst>
            </p:cNvPr>
            <p:cNvSpPr/>
            <p:nvPr/>
          </p:nvSpPr>
          <p:spPr>
            <a:xfrm flipV="1">
              <a:off x="2595747" y="2711540"/>
              <a:ext cx="553213" cy="553212"/>
            </a:xfrm>
            <a:prstGeom prst="ellipse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25B1CCD0-5C28-4F00-8344-75849351D68D}"/>
              </a:ext>
            </a:extLst>
          </p:cNvPr>
          <p:cNvGrpSpPr/>
          <p:nvPr/>
        </p:nvGrpSpPr>
        <p:grpSpPr>
          <a:xfrm rot="11382399">
            <a:off x="2394440" y="2977359"/>
            <a:ext cx="160245" cy="288226"/>
            <a:chOff x="2595747" y="2269733"/>
            <a:chExt cx="553213" cy="995019"/>
          </a:xfrm>
        </p:grpSpPr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0E86ED98-6AC2-A58D-082B-5B274401E127}"/>
                </a:ext>
              </a:extLst>
            </p:cNvPr>
            <p:cNvSpPr/>
            <p:nvPr/>
          </p:nvSpPr>
          <p:spPr>
            <a:xfrm flipV="1">
              <a:off x="2643753" y="2269733"/>
              <a:ext cx="457200" cy="457193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73679521-51E2-A380-E415-4367E823AAF5}"/>
                </a:ext>
              </a:extLst>
            </p:cNvPr>
            <p:cNvSpPr/>
            <p:nvPr/>
          </p:nvSpPr>
          <p:spPr>
            <a:xfrm flipV="1">
              <a:off x="2595747" y="2711540"/>
              <a:ext cx="553213" cy="553212"/>
            </a:xfrm>
            <a:prstGeom prst="ellipse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246B84EF-3AE4-A537-45F2-703AB5D1AE86}"/>
              </a:ext>
            </a:extLst>
          </p:cNvPr>
          <p:cNvGrpSpPr/>
          <p:nvPr/>
        </p:nvGrpSpPr>
        <p:grpSpPr>
          <a:xfrm rot="15853731">
            <a:off x="2890709" y="3655528"/>
            <a:ext cx="160245" cy="288226"/>
            <a:chOff x="2595747" y="2269733"/>
            <a:chExt cx="553213" cy="995019"/>
          </a:xfrm>
        </p:grpSpPr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E29CAE34-757F-DDAC-086D-24645D6D10A0}"/>
                </a:ext>
              </a:extLst>
            </p:cNvPr>
            <p:cNvSpPr/>
            <p:nvPr/>
          </p:nvSpPr>
          <p:spPr>
            <a:xfrm flipV="1">
              <a:off x="2643753" y="2269733"/>
              <a:ext cx="457200" cy="457193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003236F6-86A3-E5AC-241B-48D496DB0D78}"/>
                </a:ext>
              </a:extLst>
            </p:cNvPr>
            <p:cNvSpPr/>
            <p:nvPr/>
          </p:nvSpPr>
          <p:spPr>
            <a:xfrm flipV="1">
              <a:off x="2595747" y="2711540"/>
              <a:ext cx="553213" cy="553212"/>
            </a:xfrm>
            <a:prstGeom prst="ellipse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6F0B8FBA-35AD-1D2B-C037-088DEFEA4F5B}"/>
              </a:ext>
            </a:extLst>
          </p:cNvPr>
          <p:cNvGrpSpPr/>
          <p:nvPr/>
        </p:nvGrpSpPr>
        <p:grpSpPr>
          <a:xfrm rot="19039080">
            <a:off x="2661770" y="4076481"/>
            <a:ext cx="160245" cy="288226"/>
            <a:chOff x="2595747" y="2269733"/>
            <a:chExt cx="553213" cy="995019"/>
          </a:xfrm>
        </p:grpSpPr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7047510B-74B7-8FE4-0A18-E1CF0471EEE1}"/>
                </a:ext>
              </a:extLst>
            </p:cNvPr>
            <p:cNvSpPr/>
            <p:nvPr/>
          </p:nvSpPr>
          <p:spPr>
            <a:xfrm flipV="1">
              <a:off x="2643753" y="2269733"/>
              <a:ext cx="457200" cy="457193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27068FFF-11BE-B61E-8A82-6AB05F15D891}"/>
                </a:ext>
              </a:extLst>
            </p:cNvPr>
            <p:cNvSpPr/>
            <p:nvPr/>
          </p:nvSpPr>
          <p:spPr>
            <a:xfrm flipV="1">
              <a:off x="2595747" y="2711540"/>
              <a:ext cx="553213" cy="553212"/>
            </a:xfrm>
            <a:prstGeom prst="ellipse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</p:grpSp>
      <p:sp>
        <p:nvSpPr>
          <p:cNvPr id="59" name="TextBox 58">
            <a:extLst>
              <a:ext uri="{FF2B5EF4-FFF2-40B4-BE49-F238E27FC236}">
                <a16:creationId xmlns:a16="http://schemas.microsoft.com/office/drawing/2014/main" id="{F6827AC2-65C6-6917-09EB-C18BA98C635B}"/>
              </a:ext>
            </a:extLst>
          </p:cNvPr>
          <p:cNvSpPr txBox="1"/>
          <p:nvPr/>
        </p:nvSpPr>
        <p:spPr>
          <a:xfrm>
            <a:off x="2269049" y="5712113"/>
            <a:ext cx="490390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latin typeface="Arial" panose="020B0604020202020204" pitchFamily="34" charset="0"/>
                <a:ea typeface="MS Gothic" panose="020B0609070205080204" pitchFamily="49" charset="-128"/>
                <a:cs typeface="Arial" panose="020B0604020202020204" pitchFamily="34" charset="0"/>
              </a:rPr>
              <a:t>molecule pulse </a:t>
            </a:r>
            <a:r>
              <a:rPr lang="en-US" sz="2400" dirty="0" err="1">
                <a:latin typeface="Arial" panose="020B0604020202020204" pitchFamily="34" charset="0"/>
                <a:ea typeface="MS Gothic" panose="020B0609070205080204" pitchFamily="49" charset="-128"/>
                <a:cs typeface="Arial" panose="020B0604020202020204" pitchFamily="34" charset="0"/>
              </a:rPr>
              <a:t>spacial</a:t>
            </a:r>
            <a:r>
              <a:rPr lang="en-US" sz="2400" dirty="0">
                <a:latin typeface="Arial" panose="020B0604020202020204" pitchFamily="34" charset="0"/>
                <a:ea typeface="MS Gothic" panose="020B0609070205080204" pitchFamily="49" charset="-128"/>
                <a:cs typeface="Arial" panose="020B0604020202020204" pitchFamily="34" charset="0"/>
              </a:rPr>
              <a:t> length ~1m</a:t>
            </a:r>
          </a:p>
          <a:p>
            <a:pPr algn="l"/>
            <a:r>
              <a:rPr lang="en-US" sz="2400" dirty="0">
                <a:latin typeface="Arial" panose="020B0604020202020204" pitchFamily="34" charset="0"/>
                <a:ea typeface="MS Gothic" panose="020B0609070205080204" pitchFamily="49" charset="-128"/>
                <a:cs typeface="Arial" panose="020B0604020202020204" pitchFamily="34" charset="0"/>
              </a:rPr>
              <a:t>50 Hz rep rate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FCE5236E-AA7A-7705-C083-E1C148DEF724}"/>
              </a:ext>
            </a:extLst>
          </p:cNvPr>
          <p:cNvSpPr txBox="1"/>
          <p:nvPr/>
        </p:nvSpPr>
        <p:spPr>
          <a:xfrm>
            <a:off x="680139" y="1344956"/>
            <a:ext cx="470058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800" dirty="0"/>
              <a:t>X Wu, et al, New J. Phys. 24 073043(2022)</a:t>
            </a:r>
          </a:p>
        </p:txBody>
      </p:sp>
    </p:spTree>
    <p:extLst>
      <p:ext uri="{BB962C8B-B14F-4D97-AF65-F5344CB8AC3E}">
        <p14:creationId xmlns:p14="http://schemas.microsoft.com/office/powerpoint/2010/main" val="2970417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00"/>
                            </p:stCondLst>
                            <p:childTnLst>
                              <p:par>
                                <p:cTn id="3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09 -0.00625 L 0.6559 -0.00209 " pathEditMode="relative" rAng="0" ptsTypes="AA">
                                      <p:cBhvr>
                                        <p:cTn id="59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899" y="208"/>
                                    </p:animMotion>
                                  </p:childTnLst>
                                </p:cTn>
                              </p:par>
                              <p:par>
                                <p:cTn id="6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0.00023 L 0.68177 0.0007 " pathEditMode="relative" rAng="0" ptsTypes="AA">
                                      <p:cBhvr>
                                        <p:cTn id="61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080" y="46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7 0.00162 L 0.66476 -0.01435 " pathEditMode="relative" rAng="0" ptsTypes="AA">
                                      <p:cBhvr>
                                        <p:cTn id="63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194" y="-810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7 0.00139 L 0.67934 0.00694 " pathEditMode="relative" rAng="0" ptsTypes="AA">
                                      <p:cBhvr>
                                        <p:cTn id="65" dur="3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924" y="278"/>
                                    </p:animMotion>
                                  </p:childTnLst>
                                </p:cTn>
                              </p:par>
                              <p:par>
                                <p:cTn id="6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7 -0.00186 L 0.64948 -0.01343 " pathEditMode="relative" rAng="0" ptsTypes="AA">
                                      <p:cBhvr>
                                        <p:cTn id="67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431" y="-579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43 0.00024 L 0.68489 -0.04467 " pathEditMode="relative" rAng="0" ptsTypes="AA">
                                      <p:cBhvr>
                                        <p:cTn id="69" dur="3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115" y="-2245"/>
                                    </p:animMotion>
                                  </p:childTnLst>
                                </p:cTn>
                              </p:par>
                              <p:par>
                                <p:cTn id="7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08 0.00047 L 0.74392 0.05857 " pathEditMode="relative" rAng="0" ptsTypes="AA">
                                      <p:cBhvr>
                                        <p:cTn id="71" dur="3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083" y="2894"/>
                                    </p:animMotion>
                                  </p:childTnLst>
                                </p:cTn>
                              </p:par>
                              <p:par>
                                <p:cTn id="7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22 0.00255 L 0.69132 -0.01968 " pathEditMode="relative" rAng="0" ptsTypes="AA">
                                      <p:cBhvr>
                                        <p:cTn id="73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497" y="-1111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69 0.00046 L 0.6835 -0.09792 " pathEditMode="relative" rAng="0" ptsTypes="AA">
                                      <p:cBhvr>
                                        <p:cTn id="75" dur="3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132" y="-4931"/>
                                    </p:animMotion>
                                  </p:childTnLst>
                                </p:cTn>
                              </p:par>
                              <p:par>
                                <p:cTn id="7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64 0.02083 L 0.72066 0.02338 " pathEditMode="relative" rAng="0" ptsTypes="AA">
                                      <p:cBhvr>
                                        <p:cTn id="77" dur="3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215" y="116"/>
                                    </p:animMotion>
                                  </p:childTnLst>
                                </p:cTn>
                              </p:par>
                              <p:par>
                                <p:cTn id="7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52 -0.01412 L 0.62135 -0.06319 " pathEditMode="relative" rAng="0" ptsTypes="AA">
                                      <p:cBhvr>
                                        <p:cTn id="79" dur="3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094" y="-2454"/>
                                    </p:animMotion>
                                  </p:childTnLst>
                                </p:cTn>
                              </p:par>
                              <p:par>
                                <p:cTn id="8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26 0.00208 L 0.65451 -0.01899 " pathEditMode="relative" rAng="0" ptsTypes="AA">
                                      <p:cBhvr>
                                        <p:cTn id="81" dur="3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830" y="-1065"/>
                                    </p:animMotion>
                                  </p:childTnLst>
                                </p:cTn>
                              </p:par>
                              <p:par>
                                <p:cTn id="8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69 0.00231 L 0.64375 -0.11806 " pathEditMode="relative" rAng="0" ptsTypes="AA">
                                      <p:cBhvr>
                                        <p:cTn id="83" dur="3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153" y="-6019"/>
                                    </p:animMotion>
                                  </p:childTnLst>
                                </p:cTn>
                              </p:par>
                              <p:par>
                                <p:cTn id="8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2.59259E-6 L 0.75573 0.07338 " pathEditMode="relative" rAng="0" ptsTypes="AA">
                                      <p:cBhvr>
                                        <p:cTn id="85" dur="3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778" y="36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9E39AF-08DA-489A-B471-00667C4DB5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801065"/>
          </a:xfrm>
        </p:spPr>
        <p:txBody>
          <a:bodyPr/>
          <a:lstStyle/>
          <a:p>
            <a:r>
              <a:rPr lang="en-US" dirty="0"/>
              <a:t>Magnetic Field Coil 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71A179-E248-2A90-136F-205519C3A8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D0F8A-8ACD-B64C-8359-C035F7DCBE77}" type="slidenum">
              <a:rPr lang="en-US" smtClean="0"/>
              <a:t>16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C22E737-61A0-990E-7907-E922429A32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297180" y="1766555"/>
            <a:ext cx="8549640" cy="3724391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5DD9D91C-D15F-F649-9D84-32BEA9CF8508}"/>
              </a:ext>
            </a:extLst>
          </p:cNvPr>
          <p:cNvCxnSpPr>
            <a:cxnSpLocks/>
          </p:cNvCxnSpPr>
          <p:nvPr/>
        </p:nvCxnSpPr>
        <p:spPr>
          <a:xfrm>
            <a:off x="617330" y="3432758"/>
            <a:ext cx="8229490" cy="0"/>
          </a:xfrm>
          <a:prstGeom prst="straightConnector1">
            <a:avLst/>
          </a:prstGeom>
          <a:ln w="19050">
            <a:solidFill>
              <a:srgbClr val="FFC000"/>
            </a:solidFill>
            <a:prstDash val="dash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91F44F1A-6FBC-EB46-DFC9-94C92476B854}"/>
              </a:ext>
            </a:extLst>
          </p:cNvPr>
          <p:cNvSpPr txBox="1"/>
          <p:nvPr/>
        </p:nvSpPr>
        <p:spPr>
          <a:xfrm flipH="1">
            <a:off x="7486650" y="3012018"/>
            <a:ext cx="633507" cy="369332"/>
          </a:xfrm>
          <a:prstGeom prst="rect">
            <a:avLst/>
          </a:prstGeom>
          <a:solidFill>
            <a:schemeClr val="tx1">
              <a:alpha val="21000"/>
            </a:schemeClr>
          </a:solidFill>
        </p:spPr>
        <p:txBody>
          <a:bodyPr wrap="none" rtlCol="0">
            <a:spAutoFit/>
          </a:bodyPr>
          <a:lstStyle/>
          <a:p>
            <a:pPr algn="l"/>
            <a:r>
              <a:rPr lang="en-US" dirty="0" err="1">
                <a:solidFill>
                  <a:srgbClr val="FFC000"/>
                </a:solidFill>
                <a:latin typeface="Arial" panose="020B0604020202020204" pitchFamily="34" charset="0"/>
                <a:ea typeface="MS Gothic" panose="020B0609070205080204" pitchFamily="49" charset="-128"/>
                <a:cs typeface="Arial" panose="020B0604020202020204" pitchFamily="34" charset="0"/>
              </a:rPr>
              <a:t>ThO</a:t>
            </a:r>
            <a:endParaRPr lang="en-US" dirty="0">
              <a:solidFill>
                <a:srgbClr val="FFC000"/>
              </a:solidFill>
              <a:latin typeface="Arial" panose="020B0604020202020204" pitchFamily="34" charset="0"/>
              <a:ea typeface="MS Gothic" panose="020B0609070205080204" pitchFamily="49" charset="-128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664DB8D-5A96-F1B5-E2E6-8C16050C90E5}"/>
              </a:ext>
            </a:extLst>
          </p:cNvPr>
          <p:cNvSpPr txBox="1"/>
          <p:nvPr/>
        </p:nvSpPr>
        <p:spPr>
          <a:xfrm flipH="1">
            <a:off x="5034419" y="1951502"/>
            <a:ext cx="2847061" cy="646331"/>
          </a:xfrm>
          <a:prstGeom prst="rect">
            <a:avLst/>
          </a:prstGeom>
          <a:solidFill>
            <a:schemeClr val="bg1">
              <a:alpha val="77272"/>
            </a:schemeClr>
          </a:solidFill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latin typeface="Arial" panose="020B0604020202020204" pitchFamily="34" charset="0"/>
                <a:ea typeface="MS Gothic" panose="020B0609070205080204" pitchFamily="49" charset="-128"/>
                <a:cs typeface="Arial" panose="020B0604020202020204" pitchFamily="34" charset="0"/>
              </a:rPr>
              <a:t>coil</a:t>
            </a:r>
          </a:p>
          <a:p>
            <a:pPr algn="l"/>
            <a:r>
              <a:rPr lang="en-US" dirty="0">
                <a:latin typeface="Arial" panose="020B0604020202020204" pitchFamily="34" charset="0"/>
                <a:ea typeface="MS Gothic" panose="020B0609070205080204" pitchFamily="49" charset="-128"/>
                <a:cs typeface="Arial" panose="020B0604020202020204" pitchFamily="34" charset="0"/>
              </a:rPr>
              <a:t>B</a:t>
            </a:r>
            <a:r>
              <a:rPr lang="en-US" baseline="-25000" dirty="0">
                <a:latin typeface="Arial" panose="020B0604020202020204" pitchFamily="34" charset="0"/>
                <a:ea typeface="MS Gothic" panose="020B0609070205080204" pitchFamily="49" charset="-128"/>
                <a:cs typeface="Arial" panose="020B0604020202020204" pitchFamily="34" charset="0"/>
              </a:rPr>
              <a:t>x</a:t>
            </a:r>
            <a:r>
              <a:rPr lang="en-US" dirty="0">
                <a:latin typeface="Arial" panose="020B0604020202020204" pitchFamily="34" charset="0"/>
                <a:ea typeface="MS Gothic" panose="020B0609070205080204" pitchFamily="49" charset="-128"/>
                <a:cs typeface="Arial" panose="020B0604020202020204" pitchFamily="34" charset="0"/>
              </a:rPr>
              <a:t>, B</a:t>
            </a:r>
            <a:r>
              <a:rPr lang="en-US" baseline="-25000" dirty="0">
                <a:latin typeface="Arial" panose="020B0604020202020204" pitchFamily="34" charset="0"/>
                <a:ea typeface="MS Gothic" panose="020B0609070205080204" pitchFamily="49" charset="-128"/>
                <a:cs typeface="Arial" panose="020B0604020202020204" pitchFamily="34" charset="0"/>
              </a:rPr>
              <a:t>y</a:t>
            </a:r>
            <a:r>
              <a:rPr lang="en-US" dirty="0">
                <a:latin typeface="Arial" panose="020B0604020202020204" pitchFamily="34" charset="0"/>
                <a:ea typeface="MS Gothic" panose="020B0609070205080204" pitchFamily="49" charset="-128"/>
                <a:cs typeface="Arial" panose="020B0604020202020204" pitchFamily="34" charset="0"/>
              </a:rPr>
              <a:t>, </a:t>
            </a:r>
            <a:r>
              <a:rPr lang="en-US" dirty="0" err="1">
                <a:latin typeface="Arial" panose="020B0604020202020204" pitchFamily="34" charset="0"/>
                <a:ea typeface="MS Gothic" panose="020B0609070205080204" pitchFamily="49" charset="-128"/>
                <a:cs typeface="Arial" panose="020B0604020202020204" pitchFamily="34" charset="0"/>
              </a:rPr>
              <a:t>B</a:t>
            </a:r>
            <a:r>
              <a:rPr lang="en-US" baseline="-25000" dirty="0" err="1">
                <a:latin typeface="Arial" panose="020B0604020202020204" pitchFamily="34" charset="0"/>
                <a:ea typeface="MS Gothic" panose="020B0609070205080204" pitchFamily="49" charset="-128"/>
                <a:cs typeface="Arial" panose="020B0604020202020204" pitchFamily="34" charset="0"/>
              </a:rPr>
              <a:t>z</a:t>
            </a:r>
            <a:r>
              <a:rPr lang="en-US" dirty="0">
                <a:latin typeface="Arial" panose="020B0604020202020204" pitchFamily="34" charset="0"/>
                <a:ea typeface="MS Gothic" panose="020B0609070205080204" pitchFamily="49" charset="-128"/>
                <a:cs typeface="Arial" panose="020B0604020202020204" pitchFamily="34" charset="0"/>
              </a:rPr>
              <a:t> + linear gradient</a:t>
            </a:r>
          </a:p>
        </p:txBody>
      </p:sp>
    </p:spTree>
    <p:extLst>
      <p:ext uri="{BB962C8B-B14F-4D97-AF65-F5344CB8AC3E}">
        <p14:creationId xmlns:p14="http://schemas.microsoft.com/office/powerpoint/2010/main" val="13007949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2E07E03-B4DE-A8A8-88E1-9E3E72032FA9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17330" y="1458794"/>
            <a:ext cx="7772400" cy="39596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A9E39AF-08DA-489A-B471-00667C4DB5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801065"/>
          </a:xfrm>
        </p:spPr>
        <p:txBody>
          <a:bodyPr/>
          <a:lstStyle/>
          <a:p>
            <a:r>
              <a:rPr lang="en-US" dirty="0"/>
              <a:t>Magnetic Shield 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71A179-E248-2A90-136F-205519C3A8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640830" y="6356391"/>
            <a:ext cx="2057400" cy="365125"/>
          </a:xfrm>
        </p:spPr>
        <p:txBody>
          <a:bodyPr/>
          <a:lstStyle/>
          <a:p>
            <a:fld id="{11CD0F8A-8ACD-B64C-8359-C035F7DCBE77}" type="slidenum">
              <a:rPr lang="en-US" smtClean="0"/>
              <a:t>17</a:t>
            </a:fld>
            <a:endParaRPr lang="en-US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5DD9D91C-D15F-F649-9D84-32BEA9CF8508}"/>
              </a:ext>
            </a:extLst>
          </p:cNvPr>
          <p:cNvCxnSpPr>
            <a:cxnSpLocks/>
          </p:cNvCxnSpPr>
          <p:nvPr/>
        </p:nvCxnSpPr>
        <p:spPr>
          <a:xfrm>
            <a:off x="617330" y="3491603"/>
            <a:ext cx="8080900" cy="0"/>
          </a:xfrm>
          <a:prstGeom prst="straightConnector1">
            <a:avLst/>
          </a:prstGeom>
          <a:ln w="19050">
            <a:solidFill>
              <a:srgbClr val="FFC000"/>
            </a:solidFill>
            <a:prstDash val="dash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91F44F1A-6FBC-EB46-DFC9-94C92476B854}"/>
              </a:ext>
            </a:extLst>
          </p:cNvPr>
          <p:cNvSpPr txBox="1"/>
          <p:nvPr/>
        </p:nvSpPr>
        <p:spPr>
          <a:xfrm flipH="1">
            <a:off x="7352776" y="3115386"/>
            <a:ext cx="633507" cy="369332"/>
          </a:xfrm>
          <a:prstGeom prst="rect">
            <a:avLst/>
          </a:prstGeom>
          <a:solidFill>
            <a:schemeClr val="tx1">
              <a:alpha val="21000"/>
            </a:schemeClr>
          </a:solidFill>
        </p:spPr>
        <p:txBody>
          <a:bodyPr wrap="none" rtlCol="0">
            <a:spAutoFit/>
          </a:bodyPr>
          <a:lstStyle/>
          <a:p>
            <a:pPr algn="l"/>
            <a:r>
              <a:rPr lang="en-US" dirty="0" err="1">
                <a:solidFill>
                  <a:srgbClr val="FFC000"/>
                </a:solidFill>
                <a:latin typeface="Arial" panose="020B0604020202020204" pitchFamily="34" charset="0"/>
                <a:ea typeface="MS Gothic" panose="020B0609070205080204" pitchFamily="49" charset="-128"/>
                <a:cs typeface="Arial" panose="020B0604020202020204" pitchFamily="34" charset="0"/>
              </a:rPr>
              <a:t>ThO</a:t>
            </a:r>
            <a:endParaRPr lang="en-US" dirty="0">
              <a:solidFill>
                <a:srgbClr val="FFC000"/>
              </a:solidFill>
              <a:latin typeface="Arial" panose="020B0604020202020204" pitchFamily="34" charset="0"/>
              <a:ea typeface="MS Gothic" panose="020B0609070205080204" pitchFamily="49" charset="-128"/>
              <a:cs typeface="Arial" panose="020B0604020202020204" pitchFamily="34" charset="0"/>
            </a:endParaRP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EF2DADB8-3EA6-9B13-1B5C-35B30AC5CC82}"/>
              </a:ext>
            </a:extLst>
          </p:cNvPr>
          <p:cNvCxnSpPr>
            <a:cxnSpLocks/>
          </p:cNvCxnSpPr>
          <p:nvPr/>
        </p:nvCxnSpPr>
        <p:spPr>
          <a:xfrm flipV="1">
            <a:off x="4572000" y="5084880"/>
            <a:ext cx="603101" cy="439533"/>
          </a:xfrm>
          <a:prstGeom prst="straightConnector1">
            <a:avLst/>
          </a:prstGeom>
          <a:ln w="38100">
            <a:solidFill>
              <a:srgbClr val="00FD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 6">
            <a:extLst>
              <a:ext uri="{FF2B5EF4-FFF2-40B4-BE49-F238E27FC236}">
                <a16:creationId xmlns:a16="http://schemas.microsoft.com/office/drawing/2014/main" id="{EF083905-7D88-1786-F959-46C0852E1BEE}"/>
              </a:ext>
            </a:extLst>
          </p:cNvPr>
          <p:cNvGrpSpPr/>
          <p:nvPr/>
        </p:nvGrpSpPr>
        <p:grpSpPr>
          <a:xfrm>
            <a:off x="2503171" y="4577836"/>
            <a:ext cx="2050546" cy="1986517"/>
            <a:chOff x="6048635" y="4734999"/>
            <a:chExt cx="2050546" cy="1986517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EB87F6BA-2925-1D4E-27E2-FA8221D7842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48635" y="4734999"/>
              <a:ext cx="2050546" cy="1986517"/>
            </a:xfrm>
            <a:prstGeom prst="rect">
              <a:avLst/>
            </a:prstGeom>
            <a:ln w="12700">
              <a:solidFill>
                <a:srgbClr val="00FDFF"/>
              </a:solidFill>
            </a:ln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2FC8540-2F74-5BA5-1280-3B53FEEC4CEA}"/>
                </a:ext>
              </a:extLst>
            </p:cNvPr>
            <p:cNvSpPr txBox="1"/>
            <p:nvPr/>
          </p:nvSpPr>
          <p:spPr>
            <a:xfrm>
              <a:off x="6239385" y="6129166"/>
              <a:ext cx="1669047" cy="58477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l"/>
              <a:r>
                <a:rPr lang="en-US" sz="1600" dirty="0" err="1">
                  <a:latin typeface="Arial" panose="020B0604020202020204" pitchFamily="34" charset="0"/>
                  <a:ea typeface="MS Gothic" panose="020B0609070205080204" pitchFamily="49" charset="-128"/>
                  <a:cs typeface="Arial" panose="020B0604020202020204" pitchFamily="34" charset="0"/>
                </a:rPr>
                <a:t>SiPM</a:t>
              </a:r>
              <a:endParaRPr lang="en-US" sz="1600" dirty="0">
                <a:latin typeface="Arial" panose="020B0604020202020204" pitchFamily="34" charset="0"/>
                <a:ea typeface="MS Gothic" panose="020B0609070205080204" pitchFamily="49" charset="-128"/>
                <a:cs typeface="Arial" panose="020B0604020202020204" pitchFamily="34" charset="0"/>
              </a:endParaRPr>
            </a:p>
            <a:p>
              <a:pPr algn="l"/>
              <a:r>
                <a:rPr lang="en-US" sz="1600" dirty="0">
                  <a:latin typeface="Arial" panose="020B0604020202020204" pitchFamily="34" charset="0"/>
                  <a:ea typeface="MS Gothic" panose="020B0609070205080204" pitchFamily="49" charset="-128"/>
                  <a:cs typeface="Arial" panose="020B0604020202020204" pitchFamily="34" charset="0"/>
                </a:rPr>
                <a:t>x1.8 higher Q.E.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5E66AB58-1D91-AD02-8ACA-F41DECA4024D}"/>
              </a:ext>
            </a:extLst>
          </p:cNvPr>
          <p:cNvSpPr txBox="1"/>
          <p:nvPr/>
        </p:nvSpPr>
        <p:spPr>
          <a:xfrm>
            <a:off x="4836843" y="6435290"/>
            <a:ext cx="320542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200" dirty="0">
                <a:latin typeface="Arial" panose="020B0604020202020204" pitchFamily="34" charset="0"/>
                <a:ea typeface="MS Gothic" panose="020B0609070205080204" pitchFamily="49" charset="-128"/>
                <a:cs typeface="Arial" panose="020B0604020202020204" pitchFamily="34" charset="0"/>
              </a:rPr>
              <a:t>A. </a:t>
            </a:r>
            <a:r>
              <a:rPr lang="en-US" sz="1200" dirty="0" err="1">
                <a:latin typeface="Arial" panose="020B0604020202020204" pitchFamily="34" charset="0"/>
                <a:ea typeface="MS Gothic" panose="020B0609070205080204" pitchFamily="49" charset="-128"/>
                <a:cs typeface="Arial" panose="020B0604020202020204" pitchFamily="34" charset="0"/>
              </a:rPr>
              <a:t>Hiramoto</a:t>
            </a:r>
            <a:r>
              <a:rPr lang="en-US" sz="1200" dirty="0">
                <a:latin typeface="Arial" panose="020B0604020202020204" pitchFamily="34" charset="0"/>
                <a:ea typeface="MS Gothic" panose="020B0609070205080204" pitchFamily="49" charset="-128"/>
                <a:cs typeface="Arial" panose="020B0604020202020204" pitchFamily="34" charset="0"/>
              </a:rPr>
              <a:t> et al NIM A 1045 167513 (2022)</a:t>
            </a:r>
          </a:p>
        </p:txBody>
      </p:sp>
    </p:spTree>
    <p:extLst>
      <p:ext uri="{BB962C8B-B14F-4D97-AF65-F5344CB8AC3E}">
        <p14:creationId xmlns:p14="http://schemas.microsoft.com/office/powerpoint/2010/main" val="530842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139E2B-CE90-6F81-1F87-D17FB88C2C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681796"/>
          </a:xfrm>
        </p:spPr>
        <p:txBody>
          <a:bodyPr>
            <a:normAutofit fontScale="90000"/>
          </a:bodyPr>
          <a:lstStyle/>
          <a:p>
            <a:r>
              <a:rPr lang="en-US" dirty="0"/>
              <a:t>And Many More Peripherals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5B47D6-8600-C4EC-CE89-9B145F111F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D0F8A-8ACD-B64C-8359-C035F7DCBE77}" type="slidenum">
              <a:rPr lang="en-US" smtClean="0"/>
              <a:t>18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4C231DE-4572-6ACE-AFFD-8068AF1BE3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43622" y="1293668"/>
            <a:ext cx="7065818" cy="529936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34579C3-81AA-F121-89C3-3010EF8CF523}"/>
              </a:ext>
            </a:extLst>
          </p:cNvPr>
          <p:cNvSpPr txBox="1"/>
          <p:nvPr/>
        </p:nvSpPr>
        <p:spPr>
          <a:xfrm>
            <a:off x="3828803" y="1633601"/>
            <a:ext cx="18133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  <a:cs typeface="Arial" panose="020B0604020202020204" pitchFamily="34" charset="0"/>
              </a:rPr>
              <a:t>vertical STIRAP</a:t>
            </a:r>
          </a:p>
          <a:p>
            <a:pPr algn="l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  <a:cs typeface="Arial" panose="020B0604020202020204" pitchFamily="34" charset="0"/>
              </a:rPr>
              <a:t>stage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F60ACBF-54E6-C1DC-FE1C-06B575CF5176}"/>
              </a:ext>
            </a:extLst>
          </p:cNvPr>
          <p:cNvSpPr txBox="1"/>
          <p:nvPr/>
        </p:nvSpPr>
        <p:spPr>
          <a:xfrm>
            <a:off x="4231420" y="5314122"/>
            <a:ext cx="123623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latin typeface="Arial" panose="020B0604020202020204" pitchFamily="34" charset="0"/>
                <a:ea typeface="MS Gothic" panose="020B0609070205080204" pitchFamily="49" charset="-128"/>
                <a:cs typeface="Arial" panose="020B0604020202020204" pitchFamily="34" charset="0"/>
              </a:rPr>
              <a:t>optics cart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7665F13-1CF9-0CB9-726B-C6C49B3C4EBC}"/>
              </a:ext>
            </a:extLst>
          </p:cNvPr>
          <p:cNvSpPr txBox="1"/>
          <p:nvPr/>
        </p:nvSpPr>
        <p:spPr>
          <a:xfrm>
            <a:off x="1094738" y="4710284"/>
            <a:ext cx="73609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latin typeface="Arial" panose="020B0604020202020204" pitchFamily="34" charset="0"/>
                <a:ea typeface="MS Gothic" panose="020B0609070205080204" pitchFamily="49" charset="-128"/>
                <a:cs typeface="Arial" panose="020B0604020202020204" pitchFamily="34" charset="0"/>
              </a:rPr>
              <a:t>racks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C066951-A771-2A38-A049-E6AD34C01BAE}"/>
              </a:ext>
            </a:extLst>
          </p:cNvPr>
          <p:cNvSpPr txBox="1"/>
          <p:nvPr/>
        </p:nvSpPr>
        <p:spPr>
          <a:xfrm>
            <a:off x="6484169" y="5596598"/>
            <a:ext cx="73609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latin typeface="Arial" panose="020B0604020202020204" pitchFamily="34" charset="0"/>
                <a:ea typeface="MS Gothic" panose="020B0609070205080204" pitchFamily="49" charset="-128"/>
                <a:cs typeface="Arial" panose="020B0604020202020204" pitchFamily="34" charset="0"/>
              </a:rPr>
              <a:t>racks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7534A408-29B7-B320-06B8-FCF499916F36}"/>
              </a:ext>
            </a:extLst>
          </p:cNvPr>
          <p:cNvCxnSpPr>
            <a:cxnSpLocks/>
          </p:cNvCxnSpPr>
          <p:nvPr/>
        </p:nvCxnSpPr>
        <p:spPr>
          <a:xfrm>
            <a:off x="2809736" y="4536662"/>
            <a:ext cx="4372942" cy="0"/>
          </a:xfrm>
          <a:prstGeom prst="straightConnector1">
            <a:avLst/>
          </a:prstGeom>
          <a:ln w="28575">
            <a:solidFill>
              <a:srgbClr val="FFC000"/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A28AC516-0015-9297-0603-8818132248B7}"/>
              </a:ext>
            </a:extLst>
          </p:cNvPr>
          <p:cNvSpPr txBox="1"/>
          <p:nvPr/>
        </p:nvSpPr>
        <p:spPr>
          <a:xfrm flipH="1">
            <a:off x="2997588" y="4657275"/>
            <a:ext cx="633507" cy="369332"/>
          </a:xfrm>
          <a:prstGeom prst="rect">
            <a:avLst/>
          </a:prstGeom>
          <a:solidFill>
            <a:schemeClr val="tx1">
              <a:alpha val="21000"/>
            </a:schemeClr>
          </a:solidFill>
        </p:spPr>
        <p:txBody>
          <a:bodyPr wrap="none" rtlCol="0">
            <a:spAutoFit/>
          </a:bodyPr>
          <a:lstStyle/>
          <a:p>
            <a:pPr algn="l"/>
            <a:r>
              <a:rPr lang="en-US" dirty="0" err="1">
                <a:solidFill>
                  <a:srgbClr val="FFC000"/>
                </a:solidFill>
                <a:latin typeface="Arial" panose="020B0604020202020204" pitchFamily="34" charset="0"/>
                <a:ea typeface="MS Gothic" panose="020B0609070205080204" pitchFamily="49" charset="-128"/>
                <a:cs typeface="Arial" panose="020B0604020202020204" pitchFamily="34" charset="0"/>
              </a:rPr>
              <a:t>ThO</a:t>
            </a:r>
            <a:endParaRPr lang="en-US" dirty="0">
              <a:solidFill>
                <a:srgbClr val="FFC000"/>
              </a:solidFill>
              <a:latin typeface="Arial" panose="020B0604020202020204" pitchFamily="34" charset="0"/>
              <a:ea typeface="MS Gothic" panose="020B0609070205080204" pitchFamily="49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369010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72DDD257-7BF2-0AAE-1CAA-B5AFA253ADA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 rot="5400000">
            <a:off x="1993837" y="-791310"/>
            <a:ext cx="4763770" cy="828281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2BEBFDE-264C-3DDE-0581-D03A877632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315" y="91250"/>
            <a:ext cx="8675370" cy="864066"/>
          </a:xfrm>
        </p:spPr>
        <p:txBody>
          <a:bodyPr>
            <a:normAutofit/>
          </a:bodyPr>
          <a:lstStyle/>
          <a:p>
            <a:r>
              <a:rPr lang="en-US" dirty="0"/>
              <a:t>Let There Be </a:t>
            </a:r>
            <a:r>
              <a:rPr lang="en-US" dirty="0" err="1"/>
              <a:t>ThO</a:t>
            </a:r>
            <a:r>
              <a:rPr lang="en-US" dirty="0"/>
              <a:t> </a:t>
            </a:r>
            <a:r>
              <a:rPr lang="en-US" dirty="0" err="1"/>
              <a:t>Fluorescense</a:t>
            </a:r>
            <a:r>
              <a:rPr lang="en-US" dirty="0"/>
              <a:t>!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FCFCA3B-FAB2-0AE7-C569-10025625D9F4}"/>
              </a:ext>
            </a:extLst>
          </p:cNvPr>
          <p:cNvSpPr txBox="1"/>
          <p:nvPr/>
        </p:nvSpPr>
        <p:spPr>
          <a:xfrm>
            <a:off x="-1223889" y="313709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endParaRPr lang="en-US" dirty="0" err="1">
              <a:latin typeface="Arial" panose="020B0604020202020204" pitchFamily="34" charset="0"/>
              <a:ea typeface="MS Gothic" panose="020B0609070205080204" pitchFamily="49" charset="-128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8BB91F4-27CE-E639-F0DD-E07D25FEAEA5}"/>
              </a:ext>
            </a:extLst>
          </p:cNvPr>
          <p:cNvSpPr txBox="1"/>
          <p:nvPr/>
        </p:nvSpPr>
        <p:spPr>
          <a:xfrm>
            <a:off x="4688548" y="1182690"/>
            <a:ext cx="3507692" cy="83099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ea typeface="MS Gothic" panose="020B0609070205080204" pitchFamily="49" charset="-128"/>
                <a:cs typeface="Arial" panose="020B0604020202020204" pitchFamily="34" charset="0"/>
              </a:rPr>
              <a:t>x30 higher than ACME2</a:t>
            </a:r>
          </a:p>
          <a:p>
            <a:pPr algn="l"/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ea typeface="MS Gothic" panose="020B0609070205080204" pitchFamily="49" charset="-128"/>
                <a:cs typeface="Arial" panose="020B0604020202020204" pitchFamily="34" charset="0"/>
              </a:rPr>
              <a:t>with x5 longer beamline!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4D6533B-DC7F-E21B-B1D8-AAE6CD4DD279}"/>
              </a:ext>
            </a:extLst>
          </p:cNvPr>
          <p:cNvSpPr txBox="1"/>
          <p:nvPr/>
        </p:nvSpPr>
        <p:spPr>
          <a:xfrm>
            <a:off x="326158" y="5566421"/>
            <a:ext cx="8491684" cy="954107"/>
          </a:xfrm>
          <a:prstGeom prst="rect">
            <a:avLst/>
          </a:prstGeom>
          <a:solidFill>
            <a:schemeClr val="accent4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800" u="sng" dirty="0">
                <a:latin typeface="Arial" panose="020B0604020202020204" pitchFamily="34" charset="0"/>
                <a:ea typeface="MS Gothic" panose="020B0609070205080204" pitchFamily="49" charset="-128"/>
                <a:cs typeface="Arial" panose="020B0604020202020204" pitchFamily="34" charset="0"/>
              </a:rPr>
              <a:t>Will start data-taking in 2024, probes ~100TeV scale</a:t>
            </a:r>
          </a:p>
          <a:p>
            <a:pPr algn="ctr"/>
            <a:r>
              <a:rPr lang="en-US" sz="2800" dirty="0">
                <a:latin typeface="Arial" panose="020B0604020202020204" pitchFamily="34" charset="0"/>
                <a:ea typeface="MS Gothic" panose="020B0609070205080204" pitchFamily="49" charset="-128"/>
                <a:cs typeface="Arial" panose="020B0604020202020204" pitchFamily="34" charset="0"/>
              </a:rPr>
              <a:t>physics with </a:t>
            </a:r>
            <a:r>
              <a:rPr lang="en-US" sz="2800" dirty="0" err="1">
                <a:latin typeface="Arial" panose="020B0604020202020204" pitchFamily="34" charset="0"/>
                <a:ea typeface="MS Gothic" panose="020B0609070205080204" pitchFamily="49" charset="-128"/>
                <a:cs typeface="Arial" panose="020B0604020202020204" pitchFamily="34" charset="0"/>
              </a:rPr>
              <a:t>ThO</a:t>
            </a:r>
            <a:r>
              <a:rPr lang="en-US" sz="2800" dirty="0">
                <a:latin typeface="Arial" panose="020B0604020202020204" pitchFamily="34" charset="0"/>
                <a:ea typeface="MS Gothic" panose="020B0609070205080204" pitchFamily="49" charset="-128"/>
                <a:cs typeface="Arial" panose="020B0604020202020204" pitchFamily="34" charset="0"/>
              </a:rPr>
              <a:t> signal → next talk</a:t>
            </a:r>
          </a:p>
        </p:txBody>
      </p:sp>
    </p:spTree>
    <p:extLst>
      <p:ext uri="{BB962C8B-B14F-4D97-AF65-F5344CB8AC3E}">
        <p14:creationId xmlns:p14="http://schemas.microsoft.com/office/powerpoint/2010/main" val="1571121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375C7A-83F5-E174-310A-00F77E20E7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38854"/>
            <a:ext cx="7886700" cy="1095507"/>
          </a:xfrm>
        </p:spPr>
        <p:txBody>
          <a:bodyPr>
            <a:normAutofit fontScale="90000"/>
          </a:bodyPr>
          <a:lstStyle/>
          <a:p>
            <a:r>
              <a:rPr lang="en-US" dirty="0"/>
              <a:t>Electron’s Electric Dipole Moment</a:t>
            </a:r>
            <a:br>
              <a:rPr lang="en-US" dirty="0"/>
            </a:br>
            <a:r>
              <a:rPr lang="en-US" dirty="0"/>
              <a:t>as a BSM CP probe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162FCE-A061-9772-AD7D-EF7E18322E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D0F8A-8ACD-B64C-8359-C035F7DCBE77}" type="slidenum">
              <a:rPr lang="en-US" smtClean="0"/>
              <a:t>2</a:t>
            </a:fld>
            <a:endParaRPr lang="en-US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AB510B7F-D1C0-36CE-3F23-6B5A0D17F960}"/>
              </a:ext>
            </a:extLst>
          </p:cNvPr>
          <p:cNvCxnSpPr>
            <a:cxnSpLocks/>
          </p:cNvCxnSpPr>
          <p:nvPr/>
        </p:nvCxnSpPr>
        <p:spPr>
          <a:xfrm flipV="1">
            <a:off x="1463931" y="1391061"/>
            <a:ext cx="995650" cy="2518183"/>
          </a:xfrm>
          <a:prstGeom prst="straightConnector1">
            <a:avLst/>
          </a:prstGeom>
          <a:ln w="11430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2">
            <a:extLst>
              <a:ext uri="{FF2B5EF4-FFF2-40B4-BE49-F238E27FC236}">
                <a16:creationId xmlns:a16="http://schemas.microsoft.com/office/drawing/2014/main" id="{41F86C05-E798-CB38-922A-D0CC2CC958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8650" y="1522739"/>
            <a:ext cx="2403687" cy="2403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hord 7">
            <a:extLst>
              <a:ext uri="{FF2B5EF4-FFF2-40B4-BE49-F238E27FC236}">
                <a16:creationId xmlns:a16="http://schemas.microsoft.com/office/drawing/2014/main" id="{18B0B236-EA82-4E57-4918-EEB07C822AC1}"/>
              </a:ext>
            </a:extLst>
          </p:cNvPr>
          <p:cNvSpPr/>
          <p:nvPr/>
        </p:nvSpPr>
        <p:spPr>
          <a:xfrm rot="17549609">
            <a:off x="1972297" y="2148857"/>
            <a:ext cx="271160" cy="281722"/>
          </a:xfrm>
          <a:prstGeom prst="chord">
            <a:avLst>
              <a:gd name="adj1" fmla="val 5392297"/>
              <a:gd name="adj2" fmla="val 16200000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hord 8">
            <a:extLst>
              <a:ext uri="{FF2B5EF4-FFF2-40B4-BE49-F238E27FC236}">
                <a16:creationId xmlns:a16="http://schemas.microsoft.com/office/drawing/2014/main" id="{8719C366-A041-132E-50D4-74A78D197994}"/>
              </a:ext>
            </a:extLst>
          </p:cNvPr>
          <p:cNvSpPr/>
          <p:nvPr/>
        </p:nvSpPr>
        <p:spPr>
          <a:xfrm rot="17549609">
            <a:off x="1560833" y="3186321"/>
            <a:ext cx="278197" cy="281722"/>
          </a:xfrm>
          <a:prstGeom prst="chord">
            <a:avLst>
              <a:gd name="adj1" fmla="val 5392297"/>
              <a:gd name="adj2" fmla="val 16200000"/>
            </a:avLst>
          </a:prstGeom>
          <a:solidFill>
            <a:srgbClr val="73A6BD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471D39D-33B7-CF6B-846B-392F346BF317}"/>
              </a:ext>
            </a:extLst>
          </p:cNvPr>
          <p:cNvSpPr/>
          <p:nvPr/>
        </p:nvSpPr>
        <p:spPr>
          <a:xfrm rot="1453718">
            <a:off x="1593407" y="3294860"/>
            <a:ext cx="231106" cy="59334"/>
          </a:xfrm>
          <a:prstGeom prst="rect">
            <a:avLst/>
          </a:prstGeom>
          <a:solidFill>
            <a:srgbClr val="73A6BD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280FEDA-7A02-2455-9F53-3B6209BF5151}"/>
              </a:ext>
            </a:extLst>
          </p:cNvPr>
          <p:cNvSpPr txBox="1"/>
          <p:nvPr/>
        </p:nvSpPr>
        <p:spPr>
          <a:xfrm>
            <a:off x="1411634" y="1810882"/>
            <a:ext cx="6078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latin typeface="Arial" panose="020B0604020202020204" pitchFamily="34" charset="0"/>
                <a:ea typeface="MS Gothic" panose="020B0609070205080204" pitchFamily="49" charset="-128"/>
                <a:cs typeface="Arial" panose="020B0604020202020204" pitchFamily="34" charset="0"/>
              </a:rPr>
              <a:t>spin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63BDC55-65E2-BCA8-FECB-EEBB0681F713}"/>
              </a:ext>
            </a:extLst>
          </p:cNvPr>
          <p:cNvCxnSpPr/>
          <p:nvPr/>
        </p:nvCxnSpPr>
        <p:spPr>
          <a:xfrm flipV="1">
            <a:off x="4645148" y="798964"/>
            <a:ext cx="704193" cy="493533"/>
          </a:xfrm>
          <a:prstGeom prst="line">
            <a:avLst/>
          </a:prstGeom>
          <a:ln w="38100"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9" name="Group 28">
            <a:extLst>
              <a:ext uri="{FF2B5EF4-FFF2-40B4-BE49-F238E27FC236}">
                <a16:creationId xmlns:a16="http://schemas.microsoft.com/office/drawing/2014/main" id="{CB0D1056-2741-B807-94AF-C8B7B3FF4EE8}"/>
              </a:ext>
            </a:extLst>
          </p:cNvPr>
          <p:cNvGrpSpPr/>
          <p:nvPr/>
        </p:nvGrpSpPr>
        <p:grpSpPr>
          <a:xfrm>
            <a:off x="5714215" y="1550813"/>
            <a:ext cx="2403684" cy="2518183"/>
            <a:chOff x="283427" y="3161290"/>
            <a:chExt cx="2403684" cy="2518183"/>
          </a:xfrm>
        </p:grpSpPr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2E3EA02C-ECAA-FED8-2C7D-978C0220B5C5}"/>
                </a:ext>
              </a:extLst>
            </p:cNvPr>
            <p:cNvGrpSpPr/>
            <p:nvPr/>
          </p:nvGrpSpPr>
          <p:grpSpPr>
            <a:xfrm>
              <a:off x="283427" y="3161290"/>
              <a:ext cx="2403684" cy="2518183"/>
              <a:chOff x="6551089" y="1724186"/>
              <a:chExt cx="1986515" cy="2081143"/>
            </a:xfrm>
          </p:grpSpPr>
          <p:cxnSp>
            <p:nvCxnSpPr>
              <p:cNvPr id="50" name="Straight Arrow Connector 49">
                <a:extLst>
                  <a:ext uri="{FF2B5EF4-FFF2-40B4-BE49-F238E27FC236}">
                    <a16:creationId xmlns:a16="http://schemas.microsoft.com/office/drawing/2014/main" id="{5ACF36E0-BECA-3168-7DB9-FB44498EFC3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196420" y="1724186"/>
                <a:ext cx="822851" cy="2081143"/>
              </a:xfrm>
              <a:prstGeom prst="straightConnector1">
                <a:avLst/>
              </a:prstGeom>
              <a:ln w="114300">
                <a:solidFill>
                  <a:schemeClr val="tx1"/>
                </a:solidFill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51" name="Picture 2">
                <a:extLst>
                  <a:ext uri="{FF2B5EF4-FFF2-40B4-BE49-F238E27FC236}">
                    <a16:creationId xmlns:a16="http://schemas.microsoft.com/office/drawing/2014/main" id="{A463F4F3-3C3F-68AB-7E23-FF5D45209B9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551089" y="1743045"/>
                <a:ext cx="1986515" cy="198651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56" name="Chord 55">
                <a:extLst>
                  <a:ext uri="{FF2B5EF4-FFF2-40B4-BE49-F238E27FC236}">
                    <a16:creationId xmlns:a16="http://schemas.microsoft.com/office/drawing/2014/main" id="{B049FF3A-8199-8885-DF99-C4C20E75E749}"/>
                  </a:ext>
                </a:extLst>
              </p:cNvPr>
              <p:cNvSpPr/>
              <p:nvPr/>
            </p:nvSpPr>
            <p:spPr>
              <a:xfrm rot="17549609">
                <a:off x="7664807" y="2245733"/>
                <a:ext cx="229313" cy="232828"/>
              </a:xfrm>
              <a:prstGeom prst="chord">
                <a:avLst>
                  <a:gd name="adj1" fmla="val 5392297"/>
                  <a:gd name="adj2" fmla="val 16200000"/>
                </a:avLst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" name="Chord 56">
                <a:extLst>
                  <a:ext uri="{FF2B5EF4-FFF2-40B4-BE49-F238E27FC236}">
                    <a16:creationId xmlns:a16="http://schemas.microsoft.com/office/drawing/2014/main" id="{5F50770A-238F-290B-A79B-5931EB71E67B}"/>
                  </a:ext>
                </a:extLst>
              </p:cNvPr>
              <p:cNvSpPr/>
              <p:nvPr/>
            </p:nvSpPr>
            <p:spPr>
              <a:xfrm rot="17549609">
                <a:off x="7318336" y="3118872"/>
                <a:ext cx="239442" cy="232828"/>
              </a:xfrm>
              <a:prstGeom prst="chord">
                <a:avLst>
                  <a:gd name="adj1" fmla="val 5392297"/>
                  <a:gd name="adj2" fmla="val 16200000"/>
                </a:avLst>
              </a:prstGeom>
              <a:solidFill>
                <a:srgbClr val="73A6BD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B2799DD8-EB27-B3DF-E747-92461D624853}"/>
                  </a:ext>
                </a:extLst>
              </p:cNvPr>
              <p:cNvSpPr/>
              <p:nvPr/>
            </p:nvSpPr>
            <p:spPr>
              <a:xfrm rot="1453718">
                <a:off x="7348409" y="3207608"/>
                <a:ext cx="190997" cy="49036"/>
              </a:xfrm>
              <a:prstGeom prst="rect">
                <a:avLst/>
              </a:prstGeom>
              <a:solidFill>
                <a:srgbClr val="73A6BD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87FCB31E-A415-9662-F5C7-FAFE4D25BC8C}"/>
                </a:ext>
              </a:extLst>
            </p:cNvPr>
            <p:cNvSpPr txBox="1"/>
            <p:nvPr/>
          </p:nvSpPr>
          <p:spPr>
            <a:xfrm>
              <a:off x="1011476" y="3421359"/>
              <a:ext cx="60785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dirty="0">
                  <a:latin typeface="Arial" panose="020B0604020202020204" pitchFamily="34" charset="0"/>
                  <a:ea typeface="MS Gothic" panose="020B0609070205080204" pitchFamily="49" charset="-128"/>
                  <a:cs typeface="Arial" panose="020B0604020202020204" pitchFamily="34" charset="0"/>
                </a:rPr>
                <a:t>spin</a:t>
              </a:r>
            </a:p>
          </p:txBody>
        </p:sp>
      </p:grpSp>
      <p:sp>
        <p:nvSpPr>
          <p:cNvPr id="59" name="TextBox 58">
            <a:extLst>
              <a:ext uri="{FF2B5EF4-FFF2-40B4-BE49-F238E27FC236}">
                <a16:creationId xmlns:a16="http://schemas.microsoft.com/office/drawing/2014/main" id="{C004150A-0664-EA6A-AE38-E046D864C244}"/>
              </a:ext>
            </a:extLst>
          </p:cNvPr>
          <p:cNvSpPr txBox="1"/>
          <p:nvPr/>
        </p:nvSpPr>
        <p:spPr>
          <a:xfrm>
            <a:off x="1776428" y="3648772"/>
            <a:ext cx="22493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latin typeface="Arial" panose="020B0604020202020204" pitchFamily="34" charset="0"/>
                <a:ea typeface="MS Gothic" panose="020B0609070205080204" pitchFamily="49" charset="-128"/>
                <a:cs typeface="Arial" panose="020B0604020202020204" pitchFamily="34" charset="0"/>
              </a:rPr>
              <a:t>unit: </a:t>
            </a:r>
            <a:r>
              <a:rPr lang="en-US" dirty="0" err="1">
                <a:latin typeface="Arial" panose="020B0604020202020204" pitchFamily="34" charset="0"/>
                <a:ea typeface="MS Gothic" panose="020B0609070205080204" pitchFamily="49" charset="-128"/>
                <a:cs typeface="Arial" panose="020B0604020202020204" pitchFamily="34" charset="0"/>
              </a:rPr>
              <a:t>charge×length</a:t>
            </a:r>
            <a:endParaRPr lang="en-US" dirty="0">
              <a:latin typeface="Arial" panose="020B0604020202020204" pitchFamily="34" charset="0"/>
              <a:ea typeface="MS Gothic" panose="020B0609070205080204" pitchFamily="49" charset="-128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839547E-07EB-6FFA-B0F3-3214DF08A8CF}"/>
              </a:ext>
            </a:extLst>
          </p:cNvPr>
          <p:cNvSpPr txBox="1"/>
          <p:nvPr/>
        </p:nvSpPr>
        <p:spPr>
          <a:xfrm>
            <a:off x="1262092" y="4034341"/>
            <a:ext cx="11288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 err="1">
                <a:latin typeface="Arial" panose="020B0604020202020204" pitchFamily="34" charset="0"/>
                <a:ea typeface="MS Gothic" panose="020B0609070205080204" pitchFamily="49" charset="-128"/>
                <a:cs typeface="Arial" panose="020B0604020202020204" pitchFamily="34" charset="0"/>
              </a:rPr>
              <a:t>d</a:t>
            </a:r>
            <a:r>
              <a:rPr lang="en-US" sz="2400" baseline="-25000" dirty="0" err="1">
                <a:latin typeface="Arial" panose="020B0604020202020204" pitchFamily="34" charset="0"/>
                <a:ea typeface="MS Gothic" panose="020B0609070205080204" pitchFamily="49" charset="-128"/>
                <a:cs typeface="Arial" panose="020B0604020202020204" pitchFamily="34" charset="0"/>
              </a:rPr>
              <a:t>e</a:t>
            </a:r>
            <a:r>
              <a:rPr lang="en-US" sz="2400" dirty="0" err="1">
                <a:latin typeface="Arial" panose="020B0604020202020204" pitchFamily="34" charset="0"/>
                <a:ea typeface="MS Gothic" panose="020B0609070205080204" pitchFamily="49" charset="-128"/>
                <a:cs typeface="Arial" panose="020B0604020202020204" pitchFamily="34" charset="0"/>
              </a:rPr>
              <a:t>･s</a:t>
            </a:r>
            <a:r>
              <a:rPr lang="en-US" sz="2400" dirty="0">
                <a:latin typeface="Arial" panose="020B0604020202020204" pitchFamily="34" charset="0"/>
                <a:ea typeface="MS Gothic" panose="020B0609070205080204" pitchFamily="49" charset="-128"/>
                <a:cs typeface="Arial" panose="020B0604020202020204" pitchFamily="34" charset="0"/>
              </a:rPr>
              <a:t>&gt;0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7A77810-008C-C35C-E273-91278D686A62}"/>
              </a:ext>
            </a:extLst>
          </p:cNvPr>
          <p:cNvSpPr txBox="1"/>
          <p:nvPr/>
        </p:nvSpPr>
        <p:spPr>
          <a:xfrm>
            <a:off x="6511268" y="4108481"/>
            <a:ext cx="11288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 err="1">
                <a:latin typeface="Arial" panose="020B0604020202020204" pitchFamily="34" charset="0"/>
                <a:ea typeface="MS Gothic" panose="020B0609070205080204" pitchFamily="49" charset="-128"/>
                <a:cs typeface="Arial" panose="020B0604020202020204" pitchFamily="34" charset="0"/>
              </a:rPr>
              <a:t>d</a:t>
            </a:r>
            <a:r>
              <a:rPr lang="en-US" sz="2400" baseline="-25000" dirty="0" err="1">
                <a:latin typeface="Arial" panose="020B0604020202020204" pitchFamily="34" charset="0"/>
                <a:ea typeface="MS Gothic" panose="020B0609070205080204" pitchFamily="49" charset="-128"/>
                <a:cs typeface="Arial" panose="020B0604020202020204" pitchFamily="34" charset="0"/>
              </a:rPr>
              <a:t>e</a:t>
            </a:r>
            <a:r>
              <a:rPr lang="en-US" sz="2400" dirty="0" err="1">
                <a:latin typeface="Arial" panose="020B0604020202020204" pitchFamily="34" charset="0"/>
                <a:ea typeface="MS Gothic" panose="020B0609070205080204" pitchFamily="49" charset="-128"/>
                <a:cs typeface="Arial" panose="020B0604020202020204" pitchFamily="34" charset="0"/>
              </a:rPr>
              <a:t>･s</a:t>
            </a:r>
            <a:r>
              <a:rPr lang="en-US" sz="2400" dirty="0">
                <a:latin typeface="Arial" panose="020B0604020202020204" pitchFamily="34" charset="0"/>
                <a:ea typeface="MS Gothic" panose="020B0609070205080204" pitchFamily="49" charset="-128"/>
                <a:cs typeface="Arial" panose="020B0604020202020204" pitchFamily="34" charset="0"/>
              </a:rPr>
              <a:t>&lt;0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233CAAA7-6706-57B0-07C8-750724C4D1BD}"/>
              </a:ext>
            </a:extLst>
          </p:cNvPr>
          <p:cNvGrpSpPr/>
          <p:nvPr/>
        </p:nvGrpSpPr>
        <p:grpSpPr>
          <a:xfrm>
            <a:off x="1705120" y="4524882"/>
            <a:ext cx="2020922" cy="2004189"/>
            <a:chOff x="3332881" y="2613430"/>
            <a:chExt cx="2223013" cy="2425066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6C356E13-0A4D-4FC6-8C8A-3EFB8232868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saturation sat="0"/>
                      </a14:imgEffect>
                      <a14:imgEffect>
                        <a14:brightnessContrast brigh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332881" y="2643530"/>
              <a:ext cx="2013298" cy="2394966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10507D45-454B-D259-9CF2-8FD49AAD0A87}"/>
                </a:ext>
              </a:extLst>
            </p:cNvPr>
            <p:cNvSpPr txBox="1"/>
            <p:nvPr/>
          </p:nvSpPr>
          <p:spPr>
            <a:xfrm>
              <a:off x="4916583" y="3640958"/>
              <a:ext cx="428835" cy="55861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2400" dirty="0">
                  <a:solidFill>
                    <a:srgbClr val="FF0000"/>
                  </a:solidFill>
                  <a:latin typeface="Arial" panose="020B0604020202020204" pitchFamily="34" charset="0"/>
                  <a:ea typeface="MS Gothic" panose="020B0609070205080204" pitchFamily="49" charset="-128"/>
                  <a:cs typeface="Arial" panose="020B0604020202020204" pitchFamily="34" charset="0"/>
                </a:rPr>
                <a:t>X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38BC7114-BCCE-1904-9C9D-535C7C1AAFC5}"/>
                </a:ext>
              </a:extLst>
            </p:cNvPr>
            <p:cNvSpPr txBox="1"/>
            <p:nvPr/>
          </p:nvSpPr>
          <p:spPr>
            <a:xfrm>
              <a:off x="4151604" y="3138206"/>
              <a:ext cx="689804" cy="4841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2000" dirty="0">
                  <a:solidFill>
                    <a:srgbClr val="FF0000"/>
                  </a:solidFill>
                  <a:latin typeface="Arial" panose="020B0604020202020204" pitchFamily="34" charset="0"/>
                  <a:ea typeface="MS Gothic" panose="020B0609070205080204" pitchFamily="49" charset="-128"/>
                  <a:cs typeface="Arial" panose="020B0604020202020204" pitchFamily="34" charset="0"/>
                </a:rPr>
                <a:t>Φ</a:t>
              </a:r>
              <a:r>
                <a:rPr lang="en-US" sz="2000" baseline="-25000" dirty="0">
                  <a:solidFill>
                    <a:srgbClr val="FF0000"/>
                  </a:solidFill>
                  <a:latin typeface="Arial" panose="020B0604020202020204" pitchFamily="34" charset="0"/>
                  <a:ea typeface="MS Gothic" panose="020B0609070205080204" pitchFamily="49" charset="-128"/>
                  <a:cs typeface="Arial" panose="020B0604020202020204" pitchFamily="34" charset="0"/>
                </a:rPr>
                <a:t>CP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5DC2DE9E-D531-9C6E-717A-2D943A34596C}"/>
                </a:ext>
              </a:extLst>
            </p:cNvPr>
            <p:cNvSpPr txBox="1"/>
            <p:nvPr/>
          </p:nvSpPr>
          <p:spPr>
            <a:xfrm>
              <a:off x="5132348" y="4464188"/>
              <a:ext cx="423546" cy="4841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2000" dirty="0">
                  <a:latin typeface="Arial" panose="020B0604020202020204" pitchFamily="34" charset="0"/>
                  <a:ea typeface="MS Gothic" panose="020B0609070205080204" pitchFamily="49" charset="-128"/>
                  <a:cs typeface="Arial" panose="020B0604020202020204" pitchFamily="34" charset="0"/>
                </a:rPr>
                <a:t>e</a:t>
              </a:r>
              <a:r>
                <a:rPr lang="en-US" sz="2000" baseline="30000" dirty="0">
                  <a:latin typeface="Arial" panose="020B0604020202020204" pitchFamily="34" charset="0"/>
                  <a:ea typeface="MS Gothic" panose="020B0609070205080204" pitchFamily="49" charset="-128"/>
                  <a:cs typeface="Arial" panose="020B0604020202020204" pitchFamily="34" charset="0"/>
                </a:rPr>
                <a:t>-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9C76930B-A907-03FB-B745-891D35ADE172}"/>
                </a:ext>
              </a:extLst>
            </p:cNvPr>
            <p:cNvSpPr txBox="1"/>
            <p:nvPr/>
          </p:nvSpPr>
          <p:spPr>
            <a:xfrm>
              <a:off x="5113540" y="2613430"/>
              <a:ext cx="423546" cy="4841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2000" dirty="0">
                  <a:latin typeface="Arial" panose="020B0604020202020204" pitchFamily="34" charset="0"/>
                  <a:ea typeface="MS Gothic" panose="020B0609070205080204" pitchFamily="49" charset="-128"/>
                  <a:cs typeface="Arial" panose="020B0604020202020204" pitchFamily="34" charset="0"/>
                </a:rPr>
                <a:t>e</a:t>
              </a:r>
              <a:r>
                <a:rPr lang="en-US" sz="2000" baseline="30000" dirty="0">
                  <a:latin typeface="Arial" panose="020B0604020202020204" pitchFamily="34" charset="0"/>
                  <a:ea typeface="MS Gothic" panose="020B0609070205080204" pitchFamily="49" charset="-128"/>
                  <a:cs typeface="Arial" panose="020B0604020202020204" pitchFamily="34" charset="0"/>
                </a:rPr>
                <a:t>-</a:t>
              </a:r>
            </a:p>
          </p:txBody>
        </p: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299EE7A2-51A9-EFBE-B744-28C7D4427EBD}"/>
                </a:ext>
              </a:extLst>
            </p:cNvPr>
            <p:cNvGrpSpPr/>
            <p:nvPr/>
          </p:nvGrpSpPr>
          <p:grpSpPr>
            <a:xfrm>
              <a:off x="3355982" y="3728887"/>
              <a:ext cx="249682" cy="257934"/>
              <a:chOff x="707365" y="5420081"/>
              <a:chExt cx="226983" cy="234485"/>
            </a:xfrm>
          </p:grpSpPr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CE87D101-EEBF-6A26-8855-F06D4B7CDE67}"/>
                  </a:ext>
                </a:extLst>
              </p:cNvPr>
              <p:cNvSpPr/>
              <p:nvPr/>
            </p:nvSpPr>
            <p:spPr>
              <a:xfrm>
                <a:off x="707365" y="5420081"/>
                <a:ext cx="226983" cy="234485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8F60EB5C-2F27-F332-0610-D1568B4D537B}"/>
                  </a:ext>
                </a:extLst>
              </p:cNvPr>
              <p:cNvCxnSpPr>
                <a:cxnSpLocks/>
                <a:stCxn id="26" idx="1"/>
                <a:endCxn id="26" idx="5"/>
              </p:cNvCxnSpPr>
              <p:nvPr/>
            </p:nvCxnSpPr>
            <p:spPr>
              <a:xfrm>
                <a:off x="740606" y="5454421"/>
                <a:ext cx="160501" cy="165805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67210B69-23B3-3CB7-56EA-FCE068E4300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31866" y="5446130"/>
                <a:ext cx="176551" cy="182386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EE01349F-DB54-AF6B-658E-DF6F9AB4E9DA}"/>
                  </a:ext>
                </a:extLst>
              </p:cNvPr>
              <p:cNvSpPr txBox="1"/>
              <p:nvPr/>
            </p:nvSpPr>
            <p:spPr>
              <a:xfrm>
                <a:off x="4158516" y="4922258"/>
                <a:ext cx="4356834" cy="124034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𝛿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𝑑</m:t>
                      </m:r>
                      <m:r>
                        <a:rPr lang="en-US" sz="2400" b="0" i="1" baseline="-25000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𝑒</m:t>
                      </m:r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∼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𝜇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𝐵</m:t>
                          </m:r>
                        </m:sub>
                      </m:sSub>
                      <m:f>
                        <m:fPr>
                          <m:ctrlPr>
                            <a:rPr lang="en-US" sz="2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2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𝛼</m:t>
                          </m:r>
                        </m:num>
                        <m:den>
                          <m:r>
                            <a:rPr lang="en-US" sz="2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𝜋</m:t>
                          </m:r>
                        </m:den>
                      </m:f>
                      <m:sSup>
                        <m:sSupPr>
                          <m:ctrlPr>
                            <a:rPr lang="en-US" sz="2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sz="240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Arial" panose="020B0604020202020204" pitchFamily="34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Arial" panose="020B0604020202020204" pitchFamily="34" charset="0"/>
                                        </a:rPr>
                                        <m:t>𝑚</m:t>
                                      </m:r>
                                    </m:e>
                                    <m:sub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Arial" panose="020B0604020202020204" pitchFamily="34" charset="0"/>
                                        </a:rPr>
                                        <m:t>𝑒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sz="240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Arial" panose="020B0604020202020204" pitchFamily="34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Arial" panose="020B0604020202020204" pitchFamily="34" charset="0"/>
                                        </a:rPr>
                                        <m:t>𝑚</m:t>
                                      </m:r>
                                    </m:e>
                                    <m:sub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Arial" panose="020B0604020202020204" pitchFamily="34" charset="0"/>
                                        </a:rPr>
                                        <m:t>𝑋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2</m:t>
                          </m:r>
                        </m:sup>
                      </m:sSup>
                      <m:func>
                        <m:funcPr>
                          <m:ctrlPr>
                            <a:rPr lang="en-US" sz="24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4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sin</m:t>
                          </m:r>
                        </m:fName>
                        <m:e>
                          <m:sSub>
                            <m:sSubPr>
                              <m:ctrlPr>
                                <a:rPr lang="en-US" sz="240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bPr>
                            <m:e>
                              <m:r>
                                <a:rPr lang="en-US" sz="240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2400" b="0" i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CP</m:t>
                              </m:r>
                            </m:sub>
                          </m:sSub>
                        </m:e>
                      </m:func>
                    </m:oMath>
                  </m:oMathPara>
                </a14:m>
                <a:endParaRPr lang="en-US" sz="2400" b="0" dirty="0">
                  <a:solidFill>
                    <a:srgbClr val="FF0000"/>
                  </a:solidFill>
                  <a:latin typeface="Arial" panose="020B0604020202020204" pitchFamily="34" charset="0"/>
                  <a:ea typeface="Cambria Math" panose="02040503050406030204" pitchFamily="18" charset="0"/>
                  <a:cs typeface="Arial" panose="020B0604020202020204" pitchFamily="34" charset="0"/>
                </a:endParaRPr>
              </a:p>
              <a:p>
                <a:r>
                  <a:rPr lang="en-US" sz="2400" dirty="0">
                    <a:latin typeface="Arial" panose="020B0604020202020204" pitchFamily="34" charset="0"/>
                    <a:ea typeface="MS Gothic" panose="020B0609070205080204" pitchFamily="49" charset="-128"/>
                    <a:cs typeface="Arial" panose="020B0604020202020204" pitchFamily="34" charset="0"/>
                  </a:rPr>
                  <a:t>for Φ</a:t>
                </a:r>
                <a:r>
                  <a:rPr lang="en-US" sz="2400" baseline="-25000" dirty="0">
                    <a:latin typeface="Arial" panose="020B0604020202020204" pitchFamily="34" charset="0"/>
                    <a:ea typeface="MS Gothic" panose="020B0609070205080204" pitchFamily="49" charset="-128"/>
                    <a:cs typeface="Arial" panose="020B0604020202020204" pitchFamily="34" charset="0"/>
                  </a:rPr>
                  <a:t>CP</a:t>
                </a:r>
                <a:r>
                  <a:rPr lang="en-US" sz="2400" dirty="0">
                    <a:latin typeface="Arial" panose="020B0604020202020204" pitchFamily="34" charset="0"/>
                    <a:ea typeface="MS Gothic" panose="020B0609070205080204" pitchFamily="49" charset="-128"/>
                    <a:cs typeface="Arial" panose="020B0604020202020204" pitchFamily="34" charset="0"/>
                  </a:rPr>
                  <a:t>~1, sensitive to ~30TeV</a:t>
                </a: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EE01349F-DB54-AF6B-658E-DF6F9AB4E9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58516" y="4922258"/>
                <a:ext cx="4356834" cy="1240340"/>
              </a:xfrm>
              <a:prstGeom prst="rect">
                <a:avLst/>
              </a:prstGeom>
              <a:blipFill>
                <a:blip r:embed="rId5"/>
                <a:stretch>
                  <a:fillRect l="-2326" r="-1163" b="-90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3" name="Group 32">
            <a:extLst>
              <a:ext uri="{FF2B5EF4-FFF2-40B4-BE49-F238E27FC236}">
                <a16:creationId xmlns:a16="http://schemas.microsoft.com/office/drawing/2014/main" id="{10046C4A-4A49-B16F-D26E-2FF1854071B5}"/>
              </a:ext>
            </a:extLst>
          </p:cNvPr>
          <p:cNvGrpSpPr/>
          <p:nvPr/>
        </p:nvGrpSpPr>
        <p:grpSpPr>
          <a:xfrm>
            <a:off x="3552031" y="2597160"/>
            <a:ext cx="2039937" cy="923049"/>
            <a:chOff x="3309404" y="2486436"/>
            <a:chExt cx="2039937" cy="923049"/>
          </a:xfrm>
        </p:grpSpPr>
        <p:sp>
          <p:nvSpPr>
            <p:cNvPr id="32" name="Right Arrow 31">
              <a:extLst>
                <a:ext uri="{FF2B5EF4-FFF2-40B4-BE49-F238E27FC236}">
                  <a16:creationId xmlns:a16="http://schemas.microsoft.com/office/drawing/2014/main" id="{18013112-364F-9DF8-9BF3-0E58E3BDDD05}"/>
                </a:ext>
              </a:extLst>
            </p:cNvPr>
            <p:cNvSpPr/>
            <p:nvPr/>
          </p:nvSpPr>
          <p:spPr>
            <a:xfrm>
              <a:off x="3309404" y="2486436"/>
              <a:ext cx="2039937" cy="923049"/>
            </a:xfrm>
            <a:prstGeom prst="rightArrow">
              <a:avLst/>
            </a:prstGeom>
            <a:solidFill>
              <a:srgbClr val="FFC000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BE5A1146-6CB3-11A9-76DF-AD2921C6BB93}"/>
                </a:ext>
              </a:extLst>
            </p:cNvPr>
            <p:cNvSpPr txBox="1"/>
            <p:nvPr/>
          </p:nvSpPr>
          <p:spPr>
            <a:xfrm>
              <a:off x="3472725" y="2750094"/>
              <a:ext cx="15183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dirty="0">
                  <a:latin typeface="Arial" panose="020B0604020202020204" pitchFamily="34" charset="0"/>
                  <a:ea typeface="MS Gothic" panose="020B0609070205080204" pitchFamily="49" charset="-128"/>
                  <a:cs typeface="Arial" panose="020B0604020202020204" pitchFamily="34" charset="0"/>
                </a:rPr>
                <a:t>time-reversal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48ECDB9-D0B0-6820-36E8-0A16D423D292}"/>
              </a:ext>
            </a:extLst>
          </p:cNvPr>
          <p:cNvGrpSpPr/>
          <p:nvPr/>
        </p:nvGrpSpPr>
        <p:grpSpPr>
          <a:xfrm>
            <a:off x="1897173" y="1762336"/>
            <a:ext cx="750175" cy="302764"/>
            <a:chOff x="1897173" y="1762336"/>
            <a:chExt cx="750175" cy="302764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B038D236-2552-E9DF-2931-68E556041E43}"/>
                </a:ext>
              </a:extLst>
            </p:cNvPr>
            <p:cNvSpPr/>
            <p:nvPr/>
          </p:nvSpPr>
          <p:spPr>
            <a:xfrm rot="1274389">
              <a:off x="1897173" y="1762336"/>
              <a:ext cx="750175" cy="223446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riangle 4">
              <a:extLst>
                <a:ext uri="{FF2B5EF4-FFF2-40B4-BE49-F238E27FC236}">
                  <a16:creationId xmlns:a16="http://schemas.microsoft.com/office/drawing/2014/main" id="{6C0F774C-3C52-8B2E-4CFE-BF2DD338B29C}"/>
                </a:ext>
              </a:extLst>
            </p:cNvPr>
            <p:cNvSpPr/>
            <p:nvPr/>
          </p:nvSpPr>
          <p:spPr>
            <a:xfrm rot="6802950">
              <a:off x="2171596" y="1858160"/>
              <a:ext cx="167952" cy="245928"/>
            </a:xfrm>
            <a:prstGeom prst="triangl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E87BF228-3513-D398-21CF-83245DC75B61}"/>
              </a:ext>
            </a:extLst>
          </p:cNvPr>
          <p:cNvGrpSpPr/>
          <p:nvPr/>
        </p:nvGrpSpPr>
        <p:grpSpPr>
          <a:xfrm>
            <a:off x="6944467" y="1875483"/>
            <a:ext cx="750175" cy="275972"/>
            <a:chOff x="6944467" y="1875483"/>
            <a:chExt cx="750175" cy="275972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1A092270-7737-F960-4F52-5AAD605EBDCA}"/>
                </a:ext>
              </a:extLst>
            </p:cNvPr>
            <p:cNvSpPr/>
            <p:nvPr/>
          </p:nvSpPr>
          <p:spPr>
            <a:xfrm rot="1274389">
              <a:off x="6944467" y="1875483"/>
              <a:ext cx="750175" cy="223446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riangle 18">
              <a:extLst>
                <a:ext uri="{FF2B5EF4-FFF2-40B4-BE49-F238E27FC236}">
                  <a16:creationId xmlns:a16="http://schemas.microsoft.com/office/drawing/2014/main" id="{7B0B7024-86BF-0FE7-6266-27F4533158AD}"/>
                </a:ext>
              </a:extLst>
            </p:cNvPr>
            <p:cNvSpPr/>
            <p:nvPr/>
          </p:nvSpPr>
          <p:spPr>
            <a:xfrm rot="6982205" flipH="1" flipV="1">
              <a:off x="7141857" y="1944515"/>
              <a:ext cx="167952" cy="245928"/>
            </a:xfrm>
            <a:prstGeom prst="triangl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915219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59" grpId="0"/>
      <p:bldP spid="14" grpId="0"/>
      <p:bldP spid="16" grpId="0"/>
      <p:bldP spid="31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0C8D2D-6F51-7E36-CAE1-09E5DA2DFD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28941"/>
            <a:ext cx="7886700" cy="748245"/>
          </a:xfrm>
        </p:spPr>
        <p:txBody>
          <a:bodyPr>
            <a:normAutofit/>
          </a:bodyPr>
          <a:lstStyle/>
          <a:p>
            <a:r>
              <a:rPr lang="en-US" dirty="0"/>
              <a:t>Many Thanks!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A6430D-FBD2-6653-C0EC-B351BF186C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31300" y="6272269"/>
            <a:ext cx="384049" cy="365125"/>
          </a:xfrm>
        </p:spPr>
        <p:txBody>
          <a:bodyPr/>
          <a:lstStyle/>
          <a:p>
            <a:fld id="{11CD0F8A-8ACD-B64C-8359-C035F7DCBE77}" type="slidenum">
              <a:rPr lang="en-US" smtClean="0"/>
              <a:t>20</a:t>
            </a:fld>
            <a:endParaRPr lang="en-US"/>
          </a:p>
        </p:txBody>
      </p:sp>
      <p:pic>
        <p:nvPicPr>
          <p:cNvPr id="6" name="図 6">
            <a:extLst>
              <a:ext uri="{FF2B5EF4-FFF2-40B4-BE49-F238E27FC236}">
                <a16:creationId xmlns:a16="http://schemas.microsoft.com/office/drawing/2014/main" id="{4176E397-2A50-160A-6679-FD40350D1B0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2160" y="1441339"/>
            <a:ext cx="961644" cy="1017255"/>
          </a:xfrm>
          <a:prstGeom prst="rect">
            <a:avLst/>
          </a:prstGeom>
        </p:spPr>
      </p:pic>
      <p:pic>
        <p:nvPicPr>
          <p:cNvPr id="7" name="図 7">
            <a:extLst>
              <a:ext uri="{FF2B5EF4-FFF2-40B4-BE49-F238E27FC236}">
                <a16:creationId xmlns:a16="http://schemas.microsoft.com/office/drawing/2014/main" id="{BC6A36DD-8127-70FE-0579-C11592CA0D8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3804" y="1477665"/>
            <a:ext cx="961643" cy="936000"/>
          </a:xfrm>
          <a:prstGeom prst="rect">
            <a:avLst/>
          </a:prstGeom>
        </p:spPr>
      </p:pic>
      <p:pic>
        <p:nvPicPr>
          <p:cNvPr id="8" name="Picture 2" descr="University of Chicago - Wikipedia">
            <a:extLst>
              <a:ext uri="{FF2B5EF4-FFF2-40B4-BE49-F238E27FC236}">
                <a16:creationId xmlns:a16="http://schemas.microsoft.com/office/drawing/2014/main" id="{9153B764-0729-7216-5161-FB6B5D919D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69905" y="1513665"/>
            <a:ext cx="680800" cy="86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図 9">
            <a:extLst>
              <a:ext uri="{FF2B5EF4-FFF2-40B4-BE49-F238E27FC236}">
                <a16:creationId xmlns:a16="http://schemas.microsoft.com/office/drawing/2014/main" id="{03D93C8A-044F-CE0E-F402-C24EB06BB57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56937" y="1441339"/>
            <a:ext cx="961643" cy="1017255"/>
          </a:xfrm>
          <a:prstGeom prst="rect">
            <a:avLst/>
          </a:prstGeom>
        </p:spPr>
      </p:pic>
      <p:pic>
        <p:nvPicPr>
          <p:cNvPr id="10" name="Picture 2" descr="Gordon and Betty Moore Foundation - Wikipedia">
            <a:extLst>
              <a:ext uri="{FF2B5EF4-FFF2-40B4-BE49-F238E27FC236}">
                <a16:creationId xmlns:a16="http://schemas.microsoft.com/office/drawing/2014/main" id="{B21B3D59-8F21-3AF7-0F45-64D0E9C15A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53092" y="6073411"/>
            <a:ext cx="1353371" cy="525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Sloan Foundation awards early-career fellowships to four Brown ...">
            <a:extLst>
              <a:ext uri="{FF2B5EF4-FFF2-40B4-BE49-F238E27FC236}">
                <a16:creationId xmlns:a16="http://schemas.microsoft.com/office/drawing/2014/main" id="{4A4AB62C-A8A8-55D7-1A9D-988BE3FB9D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897469" y="6180318"/>
            <a:ext cx="1719986" cy="560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National Science Foundation - Wikipedia">
            <a:extLst>
              <a:ext uri="{FF2B5EF4-FFF2-40B4-BE49-F238E27FC236}">
                <a16:creationId xmlns:a16="http://schemas.microsoft.com/office/drawing/2014/main" id="{46309380-C275-4A6A-D413-1BFC68F99E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82292" y="5939356"/>
            <a:ext cx="829074" cy="832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科研費ロゴタイプSサイズ">
            <a:extLst>
              <a:ext uri="{FF2B5EF4-FFF2-40B4-BE49-F238E27FC236}">
                <a16:creationId xmlns:a16="http://schemas.microsoft.com/office/drawing/2014/main" id="{59E96F7C-02F0-2499-6506-BFEDEF7BBB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18312" y="6190608"/>
            <a:ext cx="1240421" cy="529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03F5652A-F95D-8F11-8301-0DFF0D6D3359}"/>
              </a:ext>
            </a:extLst>
          </p:cNvPr>
          <p:cNvSpPr txBox="1"/>
          <p:nvPr/>
        </p:nvSpPr>
        <p:spPr>
          <a:xfrm>
            <a:off x="2295005" y="1115544"/>
            <a:ext cx="44550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3600" b="1" u="sng" dirty="0">
                <a:latin typeface="Times New Roman" panose="02020603050405020304" pitchFamily="18" charset="0"/>
                <a:ea typeface="MS Gothic" panose="020B0609070205080204" pitchFamily="49" charset="-128"/>
                <a:cs typeface="Times New Roman" panose="02020603050405020304" pitchFamily="18" charset="0"/>
              </a:rPr>
              <a:t>ACME Collaboration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3B5DE6C3-3CF7-DB46-0E80-A9F7A5D4ECF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57769" y="3417659"/>
            <a:ext cx="847321" cy="130759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40706965-BDCC-4B67-49DD-397A86C834E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11459" y="4774966"/>
            <a:ext cx="827025" cy="1307593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9ED40B6E-4AE1-5715-55BA-CC7C0EECC0CA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28828" y="4746151"/>
            <a:ext cx="975814" cy="1307593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32E4404C-E9CD-38F6-C8EC-1440ACF5894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9334" y="3373851"/>
            <a:ext cx="975814" cy="1307592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9E0283E9-CAE9-9857-782F-0223DA5A920F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30356" y="4687521"/>
            <a:ext cx="1043364" cy="1307592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E9643C37-28D9-642E-9547-F45A282A79CD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00418" y="3511397"/>
            <a:ext cx="803486" cy="1188721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D69D20BB-6459-03F3-C346-F6E5B773002D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67516" y="4720934"/>
            <a:ext cx="839678" cy="1307592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92769913-5F2C-2A97-B6BF-470A02CADED3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55054" y="3410725"/>
            <a:ext cx="930144" cy="1307592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0F513691-EF91-98F2-2A64-252E1D1B8FE0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59463" y="3435776"/>
            <a:ext cx="1170296" cy="1307592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F830C688-5425-F3DA-9A07-9DDDC22EC331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00439" y="4720934"/>
            <a:ext cx="856918" cy="1307592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702F35CF-7D36-B474-5564-32578DC68688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5691" y="4687521"/>
            <a:ext cx="900637" cy="1307592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52BAF18B-7B7B-A9E6-B04D-39B6C4A9E5AC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68557" y="4728267"/>
            <a:ext cx="842441" cy="130759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DD4E7B4D-9F8A-5694-AC2A-CFE3BC245CD1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2472" y="3401569"/>
            <a:ext cx="817940" cy="1307592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7B768DC8-4AB2-EB46-37BE-C5FBA58FF3E9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6258" y="4710877"/>
            <a:ext cx="1059222" cy="1307592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27CF5542-B3CE-C82B-892A-FBE7856E4547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68332" y="3408669"/>
            <a:ext cx="742332" cy="1307592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232AA6B8-DFDF-2B9B-8345-1AC22EC5BFCB}"/>
              </a:ext>
            </a:extLst>
          </p:cNvPr>
          <p:cNvGrpSpPr/>
          <p:nvPr/>
        </p:nvGrpSpPr>
        <p:grpSpPr>
          <a:xfrm>
            <a:off x="2900430" y="1953828"/>
            <a:ext cx="1191352" cy="1375789"/>
            <a:chOff x="2900430" y="1953828"/>
            <a:chExt cx="1191352" cy="1375789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C3FC73DD-230F-CF4A-7E69-D52C43EC68F5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/>
            <a:stretch>
              <a:fillRect/>
            </a:stretch>
          </p:blipFill>
          <p:spPr>
            <a:xfrm>
              <a:off x="3038600" y="1953828"/>
              <a:ext cx="851974" cy="1087000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FBBB9F3-EA94-5B90-E6AC-B014C85E387C}"/>
                </a:ext>
              </a:extLst>
            </p:cNvPr>
            <p:cNvSpPr txBox="1"/>
            <p:nvPr/>
          </p:nvSpPr>
          <p:spPr>
            <a:xfrm>
              <a:off x="2900430" y="3068007"/>
              <a:ext cx="1191352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100" dirty="0">
                  <a:latin typeface="Arial" panose="020B0604020202020204" pitchFamily="34" charset="0"/>
                  <a:ea typeface="MS Gothic" panose="020B0609070205080204" pitchFamily="49" charset="-128"/>
                  <a:cs typeface="Arial" panose="020B0604020202020204" pitchFamily="34" charset="0"/>
                </a:rPr>
                <a:t>David P DeMille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15D2052A-F1BF-7DBB-D226-E1EF8C143C53}"/>
              </a:ext>
            </a:extLst>
          </p:cNvPr>
          <p:cNvGrpSpPr/>
          <p:nvPr/>
        </p:nvGrpSpPr>
        <p:grpSpPr>
          <a:xfrm>
            <a:off x="3965883" y="1963619"/>
            <a:ext cx="1047082" cy="1360419"/>
            <a:chOff x="3965883" y="1963619"/>
            <a:chExt cx="1047082" cy="136041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004DADF0-59CB-C9D1-A594-15A9AB2A8233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/>
            <a:stretch>
              <a:fillRect/>
            </a:stretch>
          </p:blipFill>
          <p:spPr>
            <a:xfrm>
              <a:off x="4091782" y="1963619"/>
              <a:ext cx="834836" cy="1077209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19F1243-45F1-5728-9F4C-9D9B68721888}"/>
                </a:ext>
              </a:extLst>
            </p:cNvPr>
            <p:cNvSpPr txBox="1"/>
            <p:nvPr/>
          </p:nvSpPr>
          <p:spPr>
            <a:xfrm>
              <a:off x="3965883" y="3062428"/>
              <a:ext cx="1047082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100" dirty="0">
                  <a:latin typeface="Arial" panose="020B0604020202020204" pitchFamily="34" charset="0"/>
                  <a:ea typeface="MS Gothic" panose="020B0609070205080204" pitchFamily="49" charset="-128"/>
                  <a:cs typeface="Arial" panose="020B0604020202020204" pitchFamily="34" charset="0"/>
                </a:rPr>
                <a:t>John M Doyle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A6937D53-E4D1-E62A-58D4-5287B0682EC9}"/>
              </a:ext>
            </a:extLst>
          </p:cNvPr>
          <p:cNvGrpSpPr/>
          <p:nvPr/>
        </p:nvGrpSpPr>
        <p:grpSpPr>
          <a:xfrm>
            <a:off x="4978102" y="1962243"/>
            <a:ext cx="1250663" cy="1368673"/>
            <a:chOff x="4978102" y="1962243"/>
            <a:chExt cx="1250663" cy="1368673"/>
          </a:xfrm>
        </p:grpSpPr>
        <p:pic>
          <p:nvPicPr>
            <p:cNvPr id="1025" name="Picture 1">
              <a:extLst>
                <a:ext uri="{FF2B5EF4-FFF2-40B4-BE49-F238E27FC236}">
                  <a16:creationId xmlns:a16="http://schemas.microsoft.com/office/drawing/2014/main" id="{A625C2C2-3D73-98A2-96B0-526F63C0B75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35437" y="1962243"/>
              <a:ext cx="867153" cy="11310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46161F1-8999-E46F-9E27-7E1E9D4416F4}"/>
                </a:ext>
              </a:extLst>
            </p:cNvPr>
            <p:cNvSpPr txBox="1"/>
            <p:nvPr/>
          </p:nvSpPr>
          <p:spPr>
            <a:xfrm>
              <a:off x="4978102" y="3069306"/>
              <a:ext cx="1250663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100" dirty="0">
                  <a:latin typeface="Arial" panose="020B0604020202020204" pitchFamily="34" charset="0"/>
                  <a:ea typeface="MS Gothic" panose="020B0609070205080204" pitchFamily="49" charset="-128"/>
                  <a:cs typeface="Arial" panose="020B0604020202020204" pitchFamily="34" charset="0"/>
                </a:rPr>
                <a:t>Gerald Gabrielse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221F12FE-7D4A-23F4-B737-86FF3EEF5291}"/>
              </a:ext>
            </a:extLst>
          </p:cNvPr>
          <p:cNvGrpSpPr/>
          <p:nvPr/>
        </p:nvGrpSpPr>
        <p:grpSpPr>
          <a:xfrm>
            <a:off x="5578909" y="3435281"/>
            <a:ext cx="926857" cy="1318497"/>
            <a:chOff x="62821" y="3616560"/>
            <a:chExt cx="1019543" cy="1318498"/>
          </a:xfrm>
        </p:grpSpPr>
        <p:pic>
          <p:nvPicPr>
            <p:cNvPr id="1026" name="Picture 2" descr="ZackL">
              <a:extLst>
                <a:ext uri="{FF2B5EF4-FFF2-40B4-BE49-F238E27FC236}">
                  <a16:creationId xmlns:a16="http://schemas.microsoft.com/office/drawing/2014/main" id="{90B3D147-571E-CCD7-86D3-88F3150B533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556" y="3616560"/>
              <a:ext cx="881351" cy="10772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3B9D021B-2F8F-BFE0-1F97-4A1D6D8EA81F}"/>
                </a:ext>
              </a:extLst>
            </p:cNvPr>
            <p:cNvSpPr txBox="1"/>
            <p:nvPr/>
          </p:nvSpPr>
          <p:spPr>
            <a:xfrm>
              <a:off x="62821" y="4655750"/>
              <a:ext cx="1019543" cy="2793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050" dirty="0">
                  <a:latin typeface="Arial" panose="020B0604020202020204" pitchFamily="34" charset="0"/>
                  <a:ea typeface="MS Gothic" panose="020B0609070205080204" pitchFamily="49" charset="-128"/>
                  <a:cs typeface="Arial" panose="020B0604020202020204" pitchFamily="34" charset="0"/>
                </a:rPr>
                <a:t>Zack </a:t>
              </a:r>
              <a:r>
                <a:rPr lang="en-US" sz="1050" dirty="0" err="1">
                  <a:latin typeface="Arial" panose="020B0604020202020204" pitchFamily="34" charset="0"/>
                  <a:ea typeface="MS Gothic" panose="020B0609070205080204" pitchFamily="49" charset="-128"/>
                  <a:cs typeface="Arial" panose="020B0604020202020204" pitchFamily="34" charset="0"/>
                </a:rPr>
                <a:t>Lasner</a:t>
              </a:r>
              <a:endParaRPr lang="en-US" sz="1050" dirty="0">
                <a:latin typeface="Arial" panose="020B0604020202020204" pitchFamily="34" charset="0"/>
                <a:ea typeface="MS Gothic" panose="020B0609070205080204" pitchFamily="49" charset="-128"/>
                <a:cs typeface="Arial" panose="020B0604020202020204" pitchFamily="34" charset="0"/>
              </a:endParaRPr>
            </a:p>
          </p:txBody>
        </p:sp>
      </p:grpSp>
      <p:pic>
        <p:nvPicPr>
          <p:cNvPr id="23" name="Picture 2" descr="Caltech Exchange | St John's College ...">
            <a:extLst>
              <a:ext uri="{FF2B5EF4-FFF2-40B4-BE49-F238E27FC236}">
                <a16:creationId xmlns:a16="http://schemas.microsoft.com/office/drawing/2014/main" id="{1C325CE0-5E90-7B0C-AADC-A3E95F3677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039" y="1480389"/>
            <a:ext cx="841695" cy="833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98936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B4FFA6-EAD7-A299-B3B5-5EBB472C4A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808002-C0CB-3192-839B-2DD3D23A32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81B9F1-606C-DCBE-C763-026B513C7B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D0F8A-8ACD-B64C-8359-C035F7DCBE77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08539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6D12F0-9984-1CAC-BD88-853A621643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20006"/>
            <a:ext cx="7886700" cy="994172"/>
          </a:xfrm>
        </p:spPr>
        <p:txBody>
          <a:bodyPr>
            <a:normAutofit/>
          </a:bodyPr>
          <a:lstStyle/>
          <a:p>
            <a:r>
              <a:rPr lang="en-US" dirty="0"/>
              <a:t>Degaussing Needs to be &lt;1Hz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D577C2B-A04D-B69A-B924-69FD87D32D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684" y="1874585"/>
            <a:ext cx="2921061" cy="186713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734C576-98F5-6B07-9042-63BE4D97CE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75596" y="1874585"/>
            <a:ext cx="2921061" cy="186713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81BF3B8-3753-1C63-5AF0-193546AF6F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89515" y="1874585"/>
            <a:ext cx="2921061" cy="186713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EF96934-DA6E-DA9E-E233-70F97ABB93B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5638" y="3804794"/>
            <a:ext cx="2921061" cy="186713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7F762305-0374-0286-B785-232CA73F80E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83601" y="3804794"/>
            <a:ext cx="2921061" cy="186713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F2B81220-159C-A6DB-C4A1-08007BE2D25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96657" y="3804794"/>
            <a:ext cx="2921061" cy="1867136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89257388-3630-63D6-96BB-074228C3DB5C}"/>
              </a:ext>
            </a:extLst>
          </p:cNvPr>
          <p:cNvSpPr txBox="1"/>
          <p:nvPr/>
        </p:nvSpPr>
        <p:spPr>
          <a:xfrm>
            <a:off x="880579" y="2266084"/>
            <a:ext cx="58060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rgbClr val="FF0000"/>
                </a:solidFill>
              </a:rPr>
              <a:t>0.1Hz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43E12E3-A5B9-F9A8-05BC-BC32468B76F0}"/>
              </a:ext>
            </a:extLst>
          </p:cNvPr>
          <p:cNvSpPr txBox="1"/>
          <p:nvPr/>
        </p:nvSpPr>
        <p:spPr>
          <a:xfrm>
            <a:off x="3678640" y="2225156"/>
            <a:ext cx="58060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rgbClr val="FF0000"/>
                </a:solidFill>
              </a:rPr>
              <a:t>0.3Hz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E9C62AF-CE37-86D1-F334-4201004789CA}"/>
              </a:ext>
            </a:extLst>
          </p:cNvPr>
          <p:cNvSpPr txBox="1"/>
          <p:nvPr/>
        </p:nvSpPr>
        <p:spPr>
          <a:xfrm>
            <a:off x="6469210" y="2225156"/>
            <a:ext cx="44916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rgbClr val="FF0000"/>
                </a:solidFill>
              </a:rPr>
              <a:t>1Hz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341F4E4-FEDA-6215-2A46-BA7E0CF46B85}"/>
              </a:ext>
            </a:extLst>
          </p:cNvPr>
          <p:cNvSpPr txBox="1"/>
          <p:nvPr/>
        </p:nvSpPr>
        <p:spPr>
          <a:xfrm>
            <a:off x="854952" y="4202540"/>
            <a:ext cx="44916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rgbClr val="FF0000"/>
                </a:solidFill>
              </a:rPr>
              <a:t>3Hz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DF98BF6-82DD-EDE5-80AC-0066C45A188E}"/>
              </a:ext>
            </a:extLst>
          </p:cNvPr>
          <p:cNvSpPr txBox="1"/>
          <p:nvPr/>
        </p:nvSpPr>
        <p:spPr>
          <a:xfrm>
            <a:off x="3588767" y="4202540"/>
            <a:ext cx="53732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rgbClr val="FF0000"/>
                </a:solidFill>
              </a:rPr>
              <a:t>10Hz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E780EF6-5D5C-D90C-682F-2312375C1D59}"/>
              </a:ext>
            </a:extLst>
          </p:cNvPr>
          <p:cNvSpPr txBox="1"/>
          <p:nvPr/>
        </p:nvSpPr>
        <p:spPr>
          <a:xfrm>
            <a:off x="6469211" y="4261082"/>
            <a:ext cx="53732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rgbClr val="FF0000"/>
                </a:solidFill>
              </a:rPr>
              <a:t>30Hz</a:t>
            </a:r>
          </a:p>
        </p:txBody>
      </p:sp>
    </p:spTree>
    <p:extLst>
      <p:ext uri="{BB962C8B-B14F-4D97-AF65-F5344CB8AC3E}">
        <p14:creationId xmlns:p14="http://schemas.microsoft.com/office/powerpoint/2010/main" val="15697797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838920-99CE-5876-5020-8CF026C888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928415"/>
          </a:xfrm>
        </p:spPr>
        <p:txBody>
          <a:bodyPr>
            <a:normAutofit/>
          </a:bodyPr>
          <a:lstStyle/>
          <a:p>
            <a:r>
              <a:rPr lang="en-US" dirty="0"/>
              <a:t>Principle of EDM measurement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7659F5-48D6-3A24-4AAD-C8EBE409B6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14531" y="6546709"/>
            <a:ext cx="2057400" cy="365125"/>
          </a:xfrm>
        </p:spPr>
        <p:txBody>
          <a:bodyPr/>
          <a:lstStyle/>
          <a:p>
            <a:fld id="{11CD0F8A-8ACD-B64C-8359-C035F7DCBE77}" type="slidenum">
              <a:rPr lang="en-US" smtClean="0"/>
              <a:t>3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67F8D54-45B9-8045-7CF8-FEF69F1ED6A9}"/>
              </a:ext>
            </a:extLst>
          </p:cNvPr>
          <p:cNvSpPr txBox="1"/>
          <p:nvPr/>
        </p:nvSpPr>
        <p:spPr>
          <a:xfrm>
            <a:off x="2135602" y="2505603"/>
            <a:ext cx="4539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/>
              <a:t>or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DC82DF01-7F52-0C6A-8B94-8734BBE8711A}"/>
                  </a:ext>
                </a:extLst>
              </p:cNvPr>
              <p:cNvSpPr txBox="1"/>
              <p:nvPr/>
            </p:nvSpPr>
            <p:spPr>
              <a:xfrm>
                <a:off x="4219836" y="1941018"/>
                <a:ext cx="4153316" cy="107721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en-US" sz="3200" b="1" i="1" dirty="0" smtClean="0">
                          <a:latin typeface="Cambria Math" panose="02040503050406030204" pitchFamily="18" charset="0"/>
                        </a:rPr>
                        <m:t>𝑬</m:t>
                      </m:r>
                      <m:r>
                        <a:rPr lang="en-US" sz="3200" b="1" i="1" dirty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200" b="1" i="1" dirty="0" smtClean="0">
                          <a:latin typeface="Cambria Math" panose="02040503050406030204" pitchFamily="18" charset="0"/>
                        </a:rPr>
                        <m:t>𝟐</m:t>
                      </m:r>
                      <m:sSub>
                        <m:sSubPr>
                          <m:ctrlPr>
                            <a:rPr lang="en-US" sz="3200" b="1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1" i="1" dirty="0" smtClean="0">
                              <a:latin typeface="Cambria Math" panose="02040503050406030204" pitchFamily="18" charset="0"/>
                            </a:rPr>
                            <m:t>𝒅</m:t>
                          </m:r>
                        </m:e>
                        <m:sub>
                          <m:r>
                            <a:rPr lang="en-US" sz="3200" b="1" i="1" dirty="0" smtClean="0">
                              <a:latin typeface="Cambria Math" panose="02040503050406030204" pitchFamily="18" charset="0"/>
                            </a:rPr>
                            <m:t>𝒆</m:t>
                          </m:r>
                        </m:sub>
                      </m:sSub>
                      <m:r>
                        <a:rPr lang="en-US" sz="3200" b="1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en-US" sz="3200" b="1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𝑬</m:t>
                      </m:r>
                      <m:r>
                        <a:rPr lang="en-US" sz="3200" b="1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3200" b="1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ℏ</m:t>
                      </m:r>
                      <m:sSub>
                        <m:sSubPr>
                          <m:ctrlPr>
                            <a:rPr lang="en-US" sz="3200" b="1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1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𝝎</m:t>
                          </m:r>
                        </m:e>
                        <m:sub>
                          <m:r>
                            <a:rPr lang="en-US" sz="3200" b="1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𝒔</m:t>
                          </m:r>
                        </m:sub>
                      </m:sSub>
                    </m:oMath>
                  </m:oMathPara>
                </a14:m>
                <a:endParaRPr lang="en-US" sz="3200" b="1" dirty="0">
                  <a:solidFill>
                    <a:srgbClr val="FF0000"/>
                  </a:solidFill>
                  <a:latin typeface="MS Gothic" panose="020B0609070205080204" pitchFamily="49" charset="-128"/>
                </a:endParaRPr>
              </a:p>
              <a:p>
                <a:pPr algn="just"/>
                <a:endParaRPr lang="en-US" sz="3200" b="1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DC82DF01-7F52-0C6A-8B94-8734BBE871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19836" y="1941018"/>
                <a:ext cx="4153316" cy="1077218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3" name="Group 12">
            <a:extLst>
              <a:ext uri="{FF2B5EF4-FFF2-40B4-BE49-F238E27FC236}">
                <a16:creationId xmlns:a16="http://schemas.microsoft.com/office/drawing/2014/main" id="{DD1D5E37-75E5-1105-868C-DC3FAC0D0D5F}"/>
              </a:ext>
            </a:extLst>
          </p:cNvPr>
          <p:cNvGrpSpPr/>
          <p:nvPr/>
        </p:nvGrpSpPr>
        <p:grpSpPr>
          <a:xfrm>
            <a:off x="460479" y="2086619"/>
            <a:ext cx="565900" cy="931953"/>
            <a:chOff x="4163948" y="4500365"/>
            <a:chExt cx="753213" cy="1025148"/>
          </a:xfrm>
        </p:grpSpPr>
        <p:sp>
          <p:nvSpPr>
            <p:cNvPr id="14" name="Right Arrow 13">
              <a:extLst>
                <a:ext uri="{FF2B5EF4-FFF2-40B4-BE49-F238E27FC236}">
                  <a16:creationId xmlns:a16="http://schemas.microsoft.com/office/drawing/2014/main" id="{C447FD0A-6C2F-324A-54E4-307A9C035E42}"/>
                </a:ext>
              </a:extLst>
            </p:cNvPr>
            <p:cNvSpPr/>
            <p:nvPr/>
          </p:nvSpPr>
          <p:spPr>
            <a:xfrm rot="16200000">
              <a:off x="4027981" y="4636332"/>
              <a:ext cx="1025148" cy="753213"/>
            </a:xfrm>
            <a:prstGeom prst="rightArrow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9E1D88AB-0871-087F-0CA8-ECDDE41AAB1E}"/>
                </a:ext>
              </a:extLst>
            </p:cNvPr>
            <p:cNvSpPr txBox="1"/>
            <p:nvPr/>
          </p:nvSpPr>
          <p:spPr>
            <a:xfrm rot="16200000">
              <a:off x="4342296" y="4778777"/>
              <a:ext cx="368883" cy="6144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2400" dirty="0"/>
                <a:t>E</a:t>
              </a: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B12C766E-999E-787F-C5A2-82109BE53E5E}"/>
              </a:ext>
            </a:extLst>
          </p:cNvPr>
          <p:cNvSpPr txBox="1"/>
          <p:nvPr/>
        </p:nvSpPr>
        <p:spPr>
          <a:xfrm>
            <a:off x="118425" y="1331450"/>
            <a:ext cx="28825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u="sng" dirty="0">
                <a:ea typeface="MS Gothic" panose="020B0609070205080204" pitchFamily="49" charset="-128"/>
              </a:rPr>
              <a:t>Apply an electric field</a:t>
            </a:r>
          </a:p>
        </p:txBody>
      </p:sp>
      <p:grpSp>
        <p:nvGrpSpPr>
          <p:cNvPr id="185" name="Group 184">
            <a:extLst>
              <a:ext uri="{FF2B5EF4-FFF2-40B4-BE49-F238E27FC236}">
                <a16:creationId xmlns:a16="http://schemas.microsoft.com/office/drawing/2014/main" id="{A6DE6DE7-2E72-F7C5-1BEC-0D2D20D559BB}"/>
              </a:ext>
            </a:extLst>
          </p:cNvPr>
          <p:cNvGrpSpPr/>
          <p:nvPr/>
        </p:nvGrpSpPr>
        <p:grpSpPr>
          <a:xfrm>
            <a:off x="933210" y="2212113"/>
            <a:ext cx="739266" cy="864549"/>
            <a:chOff x="1037240" y="2450379"/>
            <a:chExt cx="739266" cy="864549"/>
          </a:xfrm>
        </p:grpSpPr>
        <p:cxnSp>
          <p:nvCxnSpPr>
            <p:cNvPr id="184" name="Straight Arrow Connector 183">
              <a:extLst>
                <a:ext uri="{FF2B5EF4-FFF2-40B4-BE49-F238E27FC236}">
                  <a16:creationId xmlns:a16="http://schemas.microsoft.com/office/drawing/2014/main" id="{39F73F15-50DD-9158-67B5-CCF42C222151}"/>
                </a:ext>
              </a:extLst>
            </p:cNvPr>
            <p:cNvCxnSpPr/>
            <p:nvPr/>
          </p:nvCxnSpPr>
          <p:spPr>
            <a:xfrm flipV="1">
              <a:off x="1599425" y="2450379"/>
              <a:ext cx="0" cy="864549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C8616F87-B19E-7E2B-B17A-CF33B27B74C0}"/>
                </a:ext>
              </a:extLst>
            </p:cNvPr>
            <p:cNvGrpSpPr/>
            <p:nvPr/>
          </p:nvGrpSpPr>
          <p:grpSpPr>
            <a:xfrm>
              <a:off x="1037240" y="2537504"/>
              <a:ext cx="739266" cy="513721"/>
              <a:chOff x="3345920" y="4144067"/>
              <a:chExt cx="739266" cy="565093"/>
            </a:xfrm>
          </p:grpSpPr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82D664E-2357-08BE-DE10-0CF978FBFD81}"/>
                  </a:ext>
                </a:extLst>
              </p:cNvPr>
              <p:cNvSpPr txBox="1"/>
              <p:nvPr/>
            </p:nvSpPr>
            <p:spPr>
              <a:xfrm>
                <a:off x="3345920" y="4144067"/>
                <a:ext cx="436338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2800" dirty="0"/>
                  <a:t>e</a:t>
                </a:r>
                <a:r>
                  <a:rPr lang="en-US" altLang="ja-JP" sz="2800" baseline="30000" dirty="0"/>
                  <a:t>-</a:t>
                </a:r>
                <a:endParaRPr lang="en-US" sz="2800" baseline="30000" dirty="0"/>
              </a:p>
            </p:txBody>
          </p:sp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149B7752-792B-BC41-F4BE-7F89F48EE577}"/>
                  </a:ext>
                </a:extLst>
              </p:cNvPr>
              <p:cNvSpPr/>
              <p:nvPr/>
            </p:nvSpPr>
            <p:spPr>
              <a:xfrm>
                <a:off x="3730856" y="4320540"/>
                <a:ext cx="354330" cy="388620"/>
              </a:xfrm>
              <a:prstGeom prst="ellipse">
                <a:avLst/>
              </a:prstGeom>
              <a:solidFill>
                <a:schemeClr val="accent4"/>
              </a:solidFill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80" name="Chord 179">
              <a:extLst>
                <a:ext uri="{FF2B5EF4-FFF2-40B4-BE49-F238E27FC236}">
                  <a16:creationId xmlns:a16="http://schemas.microsoft.com/office/drawing/2014/main" id="{F0C12C91-E861-DF85-B5F7-6A498B7E96D8}"/>
                </a:ext>
              </a:extLst>
            </p:cNvPr>
            <p:cNvSpPr/>
            <p:nvPr/>
          </p:nvSpPr>
          <p:spPr>
            <a:xfrm rot="16200000">
              <a:off x="1553021" y="2655311"/>
              <a:ext cx="92639" cy="94599"/>
            </a:xfrm>
            <a:prstGeom prst="chord">
              <a:avLst>
                <a:gd name="adj1" fmla="val 5466004"/>
                <a:gd name="adj2" fmla="val 16200000"/>
              </a:avLst>
            </a:prstGeom>
            <a:solidFill>
              <a:schemeClr val="bg1"/>
            </a:solidFill>
            <a:ln w="952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1" name="Chord 180">
              <a:extLst>
                <a:ext uri="{FF2B5EF4-FFF2-40B4-BE49-F238E27FC236}">
                  <a16:creationId xmlns:a16="http://schemas.microsoft.com/office/drawing/2014/main" id="{2D0F3D6A-5DD0-72A7-2040-89B8E0BBE609}"/>
                </a:ext>
              </a:extLst>
            </p:cNvPr>
            <p:cNvSpPr/>
            <p:nvPr/>
          </p:nvSpPr>
          <p:spPr>
            <a:xfrm rot="16200000">
              <a:off x="1553422" y="2999491"/>
              <a:ext cx="92639" cy="94599"/>
            </a:xfrm>
            <a:prstGeom prst="chord">
              <a:avLst>
                <a:gd name="adj1" fmla="val 5466004"/>
                <a:gd name="adj2" fmla="val 16200000"/>
              </a:avLst>
            </a:prstGeom>
            <a:solidFill>
              <a:srgbClr val="FFC000"/>
            </a:solidFill>
            <a:ln w="127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2" name="Rectangle 181">
              <a:extLst>
                <a:ext uri="{FF2B5EF4-FFF2-40B4-BE49-F238E27FC236}">
                  <a16:creationId xmlns:a16="http://schemas.microsoft.com/office/drawing/2014/main" id="{45D69ED8-AB36-AB50-06B6-EC7FAF41D255}"/>
                </a:ext>
              </a:extLst>
            </p:cNvPr>
            <p:cNvSpPr/>
            <p:nvPr/>
          </p:nvSpPr>
          <p:spPr>
            <a:xfrm>
              <a:off x="1561428" y="3016330"/>
              <a:ext cx="74308" cy="45719"/>
            </a:xfrm>
            <a:prstGeom prst="rect">
              <a:avLst/>
            </a:prstGeom>
            <a:solidFill>
              <a:srgbClr val="FFC000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9" name="Group 188">
            <a:extLst>
              <a:ext uri="{FF2B5EF4-FFF2-40B4-BE49-F238E27FC236}">
                <a16:creationId xmlns:a16="http://schemas.microsoft.com/office/drawing/2014/main" id="{910BF5E4-766F-FCB8-B9EA-7007B54B8E61}"/>
              </a:ext>
            </a:extLst>
          </p:cNvPr>
          <p:cNvGrpSpPr/>
          <p:nvPr/>
        </p:nvGrpSpPr>
        <p:grpSpPr>
          <a:xfrm rot="10800000">
            <a:off x="2938363" y="2762204"/>
            <a:ext cx="739266" cy="864549"/>
            <a:chOff x="1037240" y="2450379"/>
            <a:chExt cx="739266" cy="864549"/>
          </a:xfrm>
        </p:grpSpPr>
        <p:cxnSp>
          <p:nvCxnSpPr>
            <p:cNvPr id="190" name="Straight Arrow Connector 189">
              <a:extLst>
                <a:ext uri="{FF2B5EF4-FFF2-40B4-BE49-F238E27FC236}">
                  <a16:creationId xmlns:a16="http://schemas.microsoft.com/office/drawing/2014/main" id="{DAF40204-C473-0BA4-C759-A64C499FC9CA}"/>
                </a:ext>
              </a:extLst>
            </p:cNvPr>
            <p:cNvCxnSpPr/>
            <p:nvPr/>
          </p:nvCxnSpPr>
          <p:spPr>
            <a:xfrm flipV="1">
              <a:off x="1599425" y="2450379"/>
              <a:ext cx="0" cy="864549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91" name="Group 190">
              <a:extLst>
                <a:ext uri="{FF2B5EF4-FFF2-40B4-BE49-F238E27FC236}">
                  <a16:creationId xmlns:a16="http://schemas.microsoft.com/office/drawing/2014/main" id="{594A3E02-5173-B281-E086-F783A5814E77}"/>
                </a:ext>
              </a:extLst>
            </p:cNvPr>
            <p:cNvGrpSpPr/>
            <p:nvPr/>
          </p:nvGrpSpPr>
          <p:grpSpPr>
            <a:xfrm>
              <a:off x="1037240" y="2537504"/>
              <a:ext cx="739266" cy="513721"/>
              <a:chOff x="3345920" y="4144067"/>
              <a:chExt cx="739266" cy="565093"/>
            </a:xfrm>
          </p:grpSpPr>
          <p:sp>
            <p:nvSpPr>
              <p:cNvPr id="195" name="TextBox 194">
                <a:extLst>
                  <a:ext uri="{FF2B5EF4-FFF2-40B4-BE49-F238E27FC236}">
                    <a16:creationId xmlns:a16="http://schemas.microsoft.com/office/drawing/2014/main" id="{AB7E521E-8828-3BEE-97FE-2E3AE6A6E76D}"/>
                  </a:ext>
                </a:extLst>
              </p:cNvPr>
              <p:cNvSpPr txBox="1"/>
              <p:nvPr/>
            </p:nvSpPr>
            <p:spPr>
              <a:xfrm rot="10800000">
                <a:off x="3345920" y="4144067"/>
                <a:ext cx="436338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2800" dirty="0"/>
                  <a:t>e</a:t>
                </a:r>
                <a:r>
                  <a:rPr lang="en-US" altLang="ja-JP" sz="2800" baseline="30000" dirty="0"/>
                  <a:t>-</a:t>
                </a:r>
                <a:endParaRPr lang="en-US" sz="2800" baseline="30000" dirty="0"/>
              </a:p>
            </p:txBody>
          </p:sp>
          <p:sp>
            <p:nvSpPr>
              <p:cNvPr id="196" name="Oval 195">
                <a:extLst>
                  <a:ext uri="{FF2B5EF4-FFF2-40B4-BE49-F238E27FC236}">
                    <a16:creationId xmlns:a16="http://schemas.microsoft.com/office/drawing/2014/main" id="{05EAFDFD-0472-037C-48FB-B4386C0502FD}"/>
                  </a:ext>
                </a:extLst>
              </p:cNvPr>
              <p:cNvSpPr/>
              <p:nvPr/>
            </p:nvSpPr>
            <p:spPr>
              <a:xfrm>
                <a:off x="3730856" y="4320540"/>
                <a:ext cx="354330" cy="388620"/>
              </a:xfrm>
              <a:prstGeom prst="ellipse">
                <a:avLst/>
              </a:prstGeom>
              <a:solidFill>
                <a:schemeClr val="accent4"/>
              </a:solidFill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92" name="Chord 191">
              <a:extLst>
                <a:ext uri="{FF2B5EF4-FFF2-40B4-BE49-F238E27FC236}">
                  <a16:creationId xmlns:a16="http://schemas.microsoft.com/office/drawing/2014/main" id="{6C2B41C3-76D9-1EBF-5182-82CD406D87E9}"/>
                </a:ext>
              </a:extLst>
            </p:cNvPr>
            <p:cNvSpPr/>
            <p:nvPr/>
          </p:nvSpPr>
          <p:spPr>
            <a:xfrm rot="16200000">
              <a:off x="1553021" y="2655311"/>
              <a:ext cx="92639" cy="94599"/>
            </a:xfrm>
            <a:prstGeom prst="chord">
              <a:avLst>
                <a:gd name="adj1" fmla="val 5466004"/>
                <a:gd name="adj2" fmla="val 16200000"/>
              </a:avLst>
            </a:prstGeom>
            <a:solidFill>
              <a:schemeClr val="bg1"/>
            </a:solidFill>
            <a:ln w="952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3" name="Chord 192">
              <a:extLst>
                <a:ext uri="{FF2B5EF4-FFF2-40B4-BE49-F238E27FC236}">
                  <a16:creationId xmlns:a16="http://schemas.microsoft.com/office/drawing/2014/main" id="{F861A695-28D2-B00D-6D36-8921D0EE2580}"/>
                </a:ext>
              </a:extLst>
            </p:cNvPr>
            <p:cNvSpPr/>
            <p:nvPr/>
          </p:nvSpPr>
          <p:spPr>
            <a:xfrm rot="16200000">
              <a:off x="1553422" y="2999491"/>
              <a:ext cx="92639" cy="94599"/>
            </a:xfrm>
            <a:prstGeom prst="chord">
              <a:avLst>
                <a:gd name="adj1" fmla="val 5466004"/>
                <a:gd name="adj2" fmla="val 16200000"/>
              </a:avLst>
            </a:prstGeom>
            <a:solidFill>
              <a:srgbClr val="FFC000"/>
            </a:solidFill>
            <a:ln w="127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4" name="Rectangle 193">
              <a:extLst>
                <a:ext uri="{FF2B5EF4-FFF2-40B4-BE49-F238E27FC236}">
                  <a16:creationId xmlns:a16="http://schemas.microsoft.com/office/drawing/2014/main" id="{99289006-C042-6E7C-06FA-2AEF0BBD6A95}"/>
                </a:ext>
              </a:extLst>
            </p:cNvPr>
            <p:cNvSpPr/>
            <p:nvPr/>
          </p:nvSpPr>
          <p:spPr>
            <a:xfrm>
              <a:off x="1561428" y="3016330"/>
              <a:ext cx="74308" cy="45719"/>
            </a:xfrm>
            <a:prstGeom prst="rect">
              <a:avLst/>
            </a:prstGeom>
            <a:solidFill>
              <a:srgbClr val="FFC000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3" name="TextBox 212">
            <a:extLst>
              <a:ext uri="{FF2B5EF4-FFF2-40B4-BE49-F238E27FC236}">
                <a16:creationId xmlns:a16="http://schemas.microsoft.com/office/drawing/2014/main" id="{E1AFED14-3E57-6F94-2BE8-086A4CC5276E}"/>
              </a:ext>
            </a:extLst>
          </p:cNvPr>
          <p:cNvSpPr txBox="1"/>
          <p:nvPr/>
        </p:nvSpPr>
        <p:spPr>
          <a:xfrm>
            <a:off x="1494552" y="1962078"/>
            <a:ext cx="3978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latin typeface="Arial" panose="020B0604020202020204" pitchFamily="34" charset="0"/>
                <a:ea typeface="MS Gothic" panose="020B0609070205080204" pitchFamily="49" charset="-128"/>
                <a:cs typeface="Arial" panose="020B0604020202020204" pitchFamily="34" charset="0"/>
              </a:rPr>
              <a:t>d</a:t>
            </a:r>
            <a:r>
              <a:rPr lang="en-US" baseline="-25000" dirty="0">
                <a:latin typeface="Arial" panose="020B0604020202020204" pitchFamily="34" charset="0"/>
                <a:ea typeface="MS Gothic" panose="020B0609070205080204" pitchFamily="49" charset="-128"/>
                <a:cs typeface="Arial" panose="020B0604020202020204" pitchFamily="34" charset="0"/>
              </a:rPr>
              <a:t>e</a:t>
            </a:r>
          </a:p>
        </p:txBody>
      </p:sp>
      <p:sp>
        <p:nvSpPr>
          <p:cNvPr id="222" name="TextBox 221">
            <a:extLst>
              <a:ext uri="{FF2B5EF4-FFF2-40B4-BE49-F238E27FC236}">
                <a16:creationId xmlns:a16="http://schemas.microsoft.com/office/drawing/2014/main" id="{126D06F8-A0F2-3F9A-11A3-1B0D1CCD93A3}"/>
              </a:ext>
            </a:extLst>
          </p:cNvPr>
          <p:cNvSpPr txBox="1"/>
          <p:nvPr/>
        </p:nvSpPr>
        <p:spPr>
          <a:xfrm>
            <a:off x="5083481" y="2562087"/>
            <a:ext cx="30313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>
                <a:solidFill>
                  <a:srgbClr val="FF0000"/>
                </a:solidFill>
                <a:ea typeface="MS Gothic" panose="020B0609070205080204" pitchFamily="49" charset="-128"/>
              </a:rPr>
              <a:t>spin precession energy</a:t>
            </a:r>
            <a:endParaRPr lang="en-US" altLang="ja-JP" sz="2400" dirty="0">
              <a:solidFill>
                <a:srgbClr val="FF0000"/>
              </a:solidFill>
              <a:latin typeface="MS Gothic" panose="020B0609070205080204" pitchFamily="49" charset="-128"/>
              <a:ea typeface="MS Gothic" panose="020B0609070205080204" pitchFamily="49" charset="-128"/>
            </a:endParaRPr>
          </a:p>
        </p:txBody>
      </p:sp>
      <p:sp>
        <p:nvSpPr>
          <p:cNvPr id="223" name="TextBox 222">
            <a:extLst>
              <a:ext uri="{FF2B5EF4-FFF2-40B4-BE49-F238E27FC236}">
                <a16:creationId xmlns:a16="http://schemas.microsoft.com/office/drawing/2014/main" id="{7D284A7F-A0E8-A5C5-E93F-10D719C1A658}"/>
              </a:ext>
            </a:extLst>
          </p:cNvPr>
          <p:cNvSpPr txBox="1"/>
          <p:nvPr/>
        </p:nvSpPr>
        <p:spPr>
          <a:xfrm>
            <a:off x="118425" y="4016318"/>
            <a:ext cx="20470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u="sng" dirty="0">
                <a:ea typeface="MS Gothic" panose="020B0609070205080204" pitchFamily="49" charset="-128"/>
              </a:rPr>
              <a:t>Experimentally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29B4B14-DCA6-9450-2808-3A7B35D8D1BE}"/>
                  </a:ext>
                </a:extLst>
              </p:cNvPr>
              <p:cNvSpPr txBox="1"/>
              <p:nvPr/>
            </p:nvSpPr>
            <p:spPr>
              <a:xfrm>
                <a:off x="4797270" y="3625334"/>
                <a:ext cx="2893047" cy="9823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𝛿</m:t>
                      </m:r>
                      <m:sSub>
                        <m:sSubPr>
                          <m:ctrlPr>
                            <a:rPr lang="en-US" sz="2800" b="1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1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𝝎</m:t>
                          </m:r>
                        </m:e>
                        <m:sub>
                          <m:r>
                            <a:rPr lang="en-US" sz="2800" b="1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𝒔</m:t>
                          </m:r>
                        </m:sub>
                      </m:sSub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1</m:t>
                          </m:r>
                        </m:num>
                        <m:den>
                          <m: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𝜏</m:t>
                          </m:r>
                        </m:den>
                      </m:f>
                      <m:f>
                        <m:fPr>
                          <m:ctrlP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𝑁</m:t>
                              </m:r>
                            </m:e>
                          </m:rad>
                        </m:den>
                      </m:f>
                    </m:oMath>
                  </m:oMathPara>
                </a14:m>
                <a:endParaRPr lang="en-US" sz="2800" dirty="0"/>
              </a:p>
            </p:txBody>
          </p:sp>
        </mc:Choice>
        <mc:Fallback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29B4B14-DCA6-9450-2808-3A7B35D8D1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7270" y="3625334"/>
                <a:ext cx="2893047" cy="982320"/>
              </a:xfrm>
              <a:prstGeom prst="rect">
                <a:avLst/>
              </a:prstGeom>
              <a:blipFill>
                <a:blip r:embed="rId3"/>
                <a:stretch>
                  <a:fillRect b="-38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4" name="Group 23">
            <a:extLst>
              <a:ext uri="{FF2B5EF4-FFF2-40B4-BE49-F238E27FC236}">
                <a16:creationId xmlns:a16="http://schemas.microsoft.com/office/drawing/2014/main" id="{DA83AEB3-AA4A-3EB9-19D4-24652C2526FF}"/>
              </a:ext>
            </a:extLst>
          </p:cNvPr>
          <p:cNvGrpSpPr/>
          <p:nvPr/>
        </p:nvGrpSpPr>
        <p:grpSpPr>
          <a:xfrm>
            <a:off x="685938" y="4922304"/>
            <a:ext cx="565900" cy="931953"/>
            <a:chOff x="4163948" y="4500365"/>
            <a:chExt cx="753213" cy="1025148"/>
          </a:xfrm>
        </p:grpSpPr>
        <p:sp>
          <p:nvSpPr>
            <p:cNvPr id="25" name="Right Arrow 24">
              <a:extLst>
                <a:ext uri="{FF2B5EF4-FFF2-40B4-BE49-F238E27FC236}">
                  <a16:creationId xmlns:a16="http://schemas.microsoft.com/office/drawing/2014/main" id="{200873AB-471D-55D1-11A9-9F1F7CF902B4}"/>
                </a:ext>
              </a:extLst>
            </p:cNvPr>
            <p:cNvSpPr/>
            <p:nvPr/>
          </p:nvSpPr>
          <p:spPr>
            <a:xfrm rot="16200000">
              <a:off x="4027981" y="4636332"/>
              <a:ext cx="1025148" cy="753213"/>
            </a:xfrm>
            <a:prstGeom prst="rightArrow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14CBB947-BE1B-AFBD-6D79-405F6F944BB0}"/>
                </a:ext>
              </a:extLst>
            </p:cNvPr>
            <p:cNvSpPr txBox="1"/>
            <p:nvPr/>
          </p:nvSpPr>
          <p:spPr>
            <a:xfrm rot="16200000">
              <a:off x="4342296" y="4778777"/>
              <a:ext cx="368883" cy="6144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2400" dirty="0"/>
                <a:t>E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2FDFC140-60F5-F026-8D70-F961E61F8334}"/>
              </a:ext>
            </a:extLst>
          </p:cNvPr>
          <p:cNvGrpSpPr/>
          <p:nvPr/>
        </p:nvGrpSpPr>
        <p:grpSpPr>
          <a:xfrm>
            <a:off x="1517137" y="5103794"/>
            <a:ext cx="1849566" cy="730322"/>
            <a:chOff x="1134754" y="5103794"/>
            <a:chExt cx="1849566" cy="730322"/>
          </a:xfrm>
        </p:grpSpPr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219E87F5-E62E-32CB-0EA2-35CBBB03B7D7}"/>
                </a:ext>
              </a:extLst>
            </p:cNvPr>
            <p:cNvSpPr/>
            <p:nvPr/>
          </p:nvSpPr>
          <p:spPr>
            <a:xfrm>
              <a:off x="1134754" y="5204082"/>
              <a:ext cx="1849566" cy="528213"/>
            </a:xfrm>
            <a:prstGeom prst="ellipse">
              <a:avLst/>
            </a:prstGeom>
            <a:noFill/>
            <a:ln w="28575">
              <a:solidFill>
                <a:schemeClr val="bg2">
                  <a:lumMod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Triangle 27">
              <a:extLst>
                <a:ext uri="{FF2B5EF4-FFF2-40B4-BE49-F238E27FC236}">
                  <a16:creationId xmlns:a16="http://schemas.microsoft.com/office/drawing/2014/main" id="{CFB35D55-119C-45AF-D5FC-98A741CACE34}"/>
                </a:ext>
              </a:extLst>
            </p:cNvPr>
            <p:cNvSpPr/>
            <p:nvPr/>
          </p:nvSpPr>
          <p:spPr>
            <a:xfrm rot="16200000">
              <a:off x="1938322" y="5592151"/>
              <a:ext cx="200576" cy="283353"/>
            </a:xfrm>
            <a:prstGeom prst="triangle">
              <a:avLst/>
            </a:prstGeom>
            <a:solidFill>
              <a:schemeClr val="bg2">
                <a:lumMod val="75000"/>
              </a:schemeClr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2" name="Triangle 31">
              <a:extLst>
                <a:ext uri="{FF2B5EF4-FFF2-40B4-BE49-F238E27FC236}">
                  <a16:creationId xmlns:a16="http://schemas.microsoft.com/office/drawing/2014/main" id="{462DD4F0-4F32-0058-E944-D3678A53F34F}"/>
                </a:ext>
              </a:extLst>
            </p:cNvPr>
            <p:cNvSpPr/>
            <p:nvPr/>
          </p:nvSpPr>
          <p:spPr>
            <a:xfrm rot="5400000">
              <a:off x="1982104" y="5062405"/>
              <a:ext cx="200576" cy="283353"/>
            </a:xfrm>
            <a:prstGeom prst="triangle">
              <a:avLst/>
            </a:prstGeom>
            <a:solidFill>
              <a:schemeClr val="bg2">
                <a:lumMod val="75000"/>
              </a:schemeClr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EEEBD716-B02B-36F0-D343-DB7E43B1000A}"/>
              </a:ext>
            </a:extLst>
          </p:cNvPr>
          <p:cNvGrpSpPr/>
          <p:nvPr/>
        </p:nvGrpSpPr>
        <p:grpSpPr>
          <a:xfrm>
            <a:off x="2498620" y="5331098"/>
            <a:ext cx="864549" cy="266214"/>
            <a:chOff x="2132470" y="5331098"/>
            <a:chExt cx="864549" cy="266214"/>
          </a:xfrm>
        </p:grpSpPr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DF5C8D5E-9510-A5DA-D1A7-7B57759FF742}"/>
                </a:ext>
              </a:extLst>
            </p:cNvPr>
            <p:cNvCxnSpPr/>
            <p:nvPr/>
          </p:nvCxnSpPr>
          <p:spPr>
            <a:xfrm rot="5400000" flipV="1">
              <a:off x="2564745" y="5032014"/>
              <a:ext cx="0" cy="864549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AD148848-961B-7403-D45A-4E13B811FF42}"/>
                </a:ext>
              </a:extLst>
            </p:cNvPr>
            <p:cNvGrpSpPr/>
            <p:nvPr/>
          </p:nvGrpSpPr>
          <p:grpSpPr>
            <a:xfrm>
              <a:off x="2408604" y="5331098"/>
              <a:ext cx="328188" cy="266214"/>
              <a:chOff x="2354289" y="5287040"/>
              <a:chExt cx="436819" cy="354330"/>
            </a:xfrm>
          </p:grpSpPr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A7CA840A-9131-CEAB-9C8A-62373D4DCA4A}"/>
                  </a:ext>
                </a:extLst>
              </p:cNvPr>
              <p:cNvSpPr/>
              <p:nvPr/>
            </p:nvSpPr>
            <p:spPr>
              <a:xfrm rot="5400000">
                <a:off x="2395654" y="5287559"/>
                <a:ext cx="354330" cy="353291"/>
              </a:xfrm>
              <a:prstGeom prst="ellipse">
                <a:avLst/>
              </a:prstGeom>
              <a:solidFill>
                <a:schemeClr val="accent4"/>
              </a:solidFill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Chord 17">
                <a:extLst>
                  <a:ext uri="{FF2B5EF4-FFF2-40B4-BE49-F238E27FC236}">
                    <a16:creationId xmlns:a16="http://schemas.microsoft.com/office/drawing/2014/main" id="{1B660C9E-28F6-4AC6-09FB-03080E393BA6}"/>
                  </a:ext>
                </a:extLst>
              </p:cNvPr>
              <p:cNvSpPr/>
              <p:nvPr/>
            </p:nvSpPr>
            <p:spPr>
              <a:xfrm>
                <a:off x="2698469" y="5416905"/>
                <a:ext cx="92639" cy="94599"/>
              </a:xfrm>
              <a:prstGeom prst="chord">
                <a:avLst>
                  <a:gd name="adj1" fmla="val 5466004"/>
                  <a:gd name="adj2" fmla="val 16200000"/>
                </a:avLst>
              </a:prstGeom>
              <a:solidFill>
                <a:schemeClr val="bg1"/>
              </a:solidFill>
              <a:ln w="9525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Chord 18">
                <a:extLst>
                  <a:ext uri="{FF2B5EF4-FFF2-40B4-BE49-F238E27FC236}">
                    <a16:creationId xmlns:a16="http://schemas.microsoft.com/office/drawing/2014/main" id="{ACD55165-0FCA-7053-2C82-DD73E36FDDF3}"/>
                  </a:ext>
                </a:extLst>
              </p:cNvPr>
              <p:cNvSpPr/>
              <p:nvPr/>
            </p:nvSpPr>
            <p:spPr>
              <a:xfrm>
                <a:off x="2354289" y="5417306"/>
                <a:ext cx="92639" cy="94599"/>
              </a:xfrm>
              <a:prstGeom prst="chord">
                <a:avLst>
                  <a:gd name="adj1" fmla="val 5466004"/>
                  <a:gd name="adj2" fmla="val 16200000"/>
                </a:avLst>
              </a:prstGeom>
              <a:solidFill>
                <a:srgbClr val="FFC000"/>
              </a:solidFill>
              <a:ln w="1270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C085A00E-2F69-44CD-DA5D-223CEBFA2397}"/>
                  </a:ext>
                </a:extLst>
              </p:cNvPr>
              <p:cNvSpPr/>
              <p:nvPr/>
            </p:nvSpPr>
            <p:spPr>
              <a:xfrm rot="5400000">
                <a:off x="2371055" y="5440586"/>
                <a:ext cx="74308" cy="45719"/>
              </a:xfrm>
              <a:prstGeom prst="rect">
                <a:avLst/>
              </a:prstGeom>
              <a:solidFill>
                <a:srgbClr val="FFC000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D4AF1A94-E2F0-1306-42A0-D042E6858BB9}"/>
                  </a:ext>
                </a:extLst>
              </p:cNvPr>
              <p:cNvSpPr txBox="1"/>
              <p:nvPr/>
            </p:nvSpPr>
            <p:spPr>
              <a:xfrm>
                <a:off x="1399792" y="5901545"/>
                <a:ext cx="211622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dirty="0">
                    <a:latin typeface="Arial" panose="020B0604020202020204" pitchFamily="34" charset="0"/>
                    <a:ea typeface="MS Gothic" panose="020B0609070205080204" pitchFamily="49" charset="-128"/>
                    <a:cs typeface="Arial" panose="020B0604020202020204" pitchFamily="34" charset="0"/>
                  </a:rPr>
                  <a:t>spin precession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1800" b="0" i="0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1800" b="0" i="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s</m:t>
                        </m:r>
                      </m:sub>
                    </m:sSub>
                  </m:oMath>
                </a14:m>
                <a:endParaRPr lang="en-US" dirty="0">
                  <a:latin typeface="Arial" panose="020B0604020202020204" pitchFamily="34" charset="0"/>
                  <a:ea typeface="MS Gothic" panose="020B0609070205080204" pitchFamily="49" charset="-128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D4AF1A94-E2F0-1306-42A0-D042E6858B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9792" y="5901545"/>
                <a:ext cx="2116220" cy="369332"/>
              </a:xfrm>
              <a:prstGeom prst="rect">
                <a:avLst/>
              </a:prstGeom>
              <a:blipFill>
                <a:blip r:embed="rId5"/>
                <a:stretch>
                  <a:fillRect l="-2395" t="-6667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70565743-8D6C-0E14-08B9-72136B96E76C}"/>
              </a:ext>
            </a:extLst>
          </p:cNvPr>
          <p:cNvCxnSpPr>
            <a:cxnSpLocks/>
          </p:cNvCxnSpPr>
          <p:nvPr/>
        </p:nvCxnSpPr>
        <p:spPr>
          <a:xfrm flipV="1">
            <a:off x="6012065" y="4380048"/>
            <a:ext cx="352823" cy="123612"/>
          </a:xfrm>
          <a:prstGeom prst="straightConnector1">
            <a:avLst/>
          </a:prstGeom>
          <a:ln w="158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>
            <a:extLst>
              <a:ext uri="{FF2B5EF4-FFF2-40B4-BE49-F238E27FC236}">
                <a16:creationId xmlns:a16="http://schemas.microsoft.com/office/drawing/2014/main" id="{7BDB9FFC-2B53-AB10-B336-37C3F9D27819}"/>
              </a:ext>
            </a:extLst>
          </p:cNvPr>
          <p:cNvSpPr txBox="1"/>
          <p:nvPr/>
        </p:nvSpPr>
        <p:spPr>
          <a:xfrm>
            <a:off x="4372474" y="4395509"/>
            <a:ext cx="1800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latin typeface="Arial" panose="020B0604020202020204" pitchFamily="34" charset="0"/>
                <a:ea typeface="MS Gothic" panose="020B0609070205080204" pitchFamily="49" charset="-128"/>
                <a:cs typeface="Arial" panose="020B0604020202020204" pitchFamily="34" charset="0"/>
              </a:rPr>
              <a:t>precession time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FC5C6D2B-4DF9-FC95-3490-87BAA6F2361D}"/>
              </a:ext>
            </a:extLst>
          </p:cNvPr>
          <p:cNvSpPr txBox="1"/>
          <p:nvPr/>
        </p:nvSpPr>
        <p:spPr>
          <a:xfrm>
            <a:off x="6745653" y="4489209"/>
            <a:ext cx="23262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latin typeface="Arial" panose="020B0604020202020204" pitchFamily="34" charset="0"/>
                <a:ea typeface="MS Gothic" panose="020B0609070205080204" pitchFamily="49" charset="-128"/>
                <a:cs typeface="Arial" panose="020B0604020202020204" pitchFamily="34" charset="0"/>
              </a:rPr>
              <a:t># of measured spins </a:t>
            </a:r>
          </a:p>
        </p:txBody>
      </p:sp>
      <p:cxnSp>
        <p:nvCxnSpPr>
          <p:cNvPr id="128" name="Straight Arrow Connector 127">
            <a:extLst>
              <a:ext uri="{FF2B5EF4-FFF2-40B4-BE49-F238E27FC236}">
                <a16:creationId xmlns:a16="http://schemas.microsoft.com/office/drawing/2014/main" id="{421D8FC9-BCAE-18AF-3711-9549EDCD52C7}"/>
              </a:ext>
            </a:extLst>
          </p:cNvPr>
          <p:cNvCxnSpPr>
            <a:cxnSpLocks/>
          </p:cNvCxnSpPr>
          <p:nvPr/>
        </p:nvCxnSpPr>
        <p:spPr>
          <a:xfrm flipH="1" flipV="1">
            <a:off x="7172936" y="4306855"/>
            <a:ext cx="319488" cy="218339"/>
          </a:xfrm>
          <a:prstGeom prst="straightConnector1">
            <a:avLst/>
          </a:prstGeom>
          <a:ln w="158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137" name="TextBox 136">
                <a:extLst>
                  <a:ext uri="{FF2B5EF4-FFF2-40B4-BE49-F238E27FC236}">
                    <a16:creationId xmlns:a16="http://schemas.microsoft.com/office/drawing/2014/main" id="{2C760359-7B64-4F06-06F2-B4EBB588C4C2}"/>
                  </a:ext>
                </a:extLst>
              </p:cNvPr>
              <p:cNvSpPr txBox="1"/>
              <p:nvPr/>
            </p:nvSpPr>
            <p:spPr>
              <a:xfrm>
                <a:off x="4767108" y="4897694"/>
                <a:ext cx="3895029" cy="93160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800" b="1" dirty="0">
                    <a:solidFill>
                      <a:srgbClr val="FF0000"/>
                    </a:solidFill>
                    <a:ea typeface="Cambria Math" panose="02040503050406030204" pitchFamily="18" charset="0"/>
                    <a:cs typeface="Arial" panose="020B0604020202020204" pitchFamily="34" charset="0"/>
                  </a:rPr>
                  <a:t>→ </a:t>
                </a:r>
                <a14:m>
                  <m:oMath xmlns:m="http://schemas.openxmlformats.org/officeDocument/2006/math">
                    <m:r>
                      <a:rPr lang="en-US" sz="36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𝛿</m:t>
                    </m:r>
                    <m:sSub>
                      <m:sSubPr>
                        <m:ctrlPr>
                          <a:rPr lang="en-US" sz="36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3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𝑑</m:t>
                        </m:r>
                      </m:e>
                      <m:sub>
                        <m:r>
                          <a:rPr lang="en-US" sz="3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𝑒</m:t>
                        </m:r>
                      </m:sub>
                    </m:sSub>
                    <m:r>
                      <a:rPr lang="en-US" sz="36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3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600" b="1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ℏ</m:t>
                        </m:r>
                      </m:num>
                      <m:den>
                        <m:r>
                          <a:rPr lang="en-US" sz="3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  <m:r>
                          <a:rPr lang="en-US" sz="3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𝐸</m:t>
                        </m:r>
                        <m:r>
                          <a:rPr lang="en-US" sz="3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 </m:t>
                        </m:r>
                        <m:r>
                          <a:rPr lang="en-US" sz="3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𝜏</m:t>
                        </m:r>
                        <m:r>
                          <a:rPr lang="en-US" sz="3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 </m:t>
                        </m:r>
                        <m:rad>
                          <m:radPr>
                            <m:degHide m:val="on"/>
                            <m:ctrlPr>
                              <a:rPr lang="en-US" sz="36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36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𝑁</m:t>
                            </m:r>
                          </m:e>
                        </m:rad>
                      </m:den>
                    </m:f>
                  </m:oMath>
                </a14:m>
                <a:endParaRPr lang="en-US" sz="3600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137" name="TextBox 136">
                <a:extLst>
                  <a:ext uri="{FF2B5EF4-FFF2-40B4-BE49-F238E27FC236}">
                    <a16:creationId xmlns:a16="http://schemas.microsoft.com/office/drawing/2014/main" id="{2C760359-7B64-4F06-06F2-B4EBB588C4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67108" y="4897694"/>
                <a:ext cx="3895029" cy="931602"/>
              </a:xfrm>
              <a:prstGeom prst="rect">
                <a:avLst/>
              </a:prstGeom>
              <a:blipFill>
                <a:blip r:embed="rId6"/>
                <a:stretch>
                  <a:fillRect l="-3247" b="-175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26" name="Picture 2" descr="Gyroscope GIFs - Get the best gif on GIFER">
            <a:extLst>
              <a:ext uri="{FF2B5EF4-FFF2-40B4-BE49-F238E27FC236}">
                <a16:creationId xmlns:a16="http://schemas.microsoft.com/office/drawing/2014/main" id="{CE9777E2-CAC8-609E-2598-9E7003DFF1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2581324" y="3965109"/>
            <a:ext cx="1303423" cy="977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BC7D1CB6-FFB9-D1FA-0AA4-E7331FDBBAB1}"/>
              </a:ext>
            </a:extLst>
          </p:cNvPr>
          <p:cNvCxnSpPr/>
          <p:nvPr/>
        </p:nvCxnSpPr>
        <p:spPr>
          <a:xfrm flipV="1">
            <a:off x="7332680" y="2451354"/>
            <a:ext cx="159744" cy="193033"/>
          </a:xfrm>
          <a:prstGeom prst="straightConnector1">
            <a:avLst/>
          </a:prstGeom>
          <a:ln w="158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26516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3" grpId="0"/>
      <p:bldP spid="9" grpId="0"/>
      <p:bldP spid="57" grpId="0"/>
      <p:bldP spid="60" grpId="0"/>
      <p:bldP spid="63" grpId="0"/>
      <p:bldP spid="13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3110B1-9AC3-2245-7F76-71B7AFFB82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315" y="504292"/>
            <a:ext cx="8675370" cy="754103"/>
          </a:xfrm>
        </p:spPr>
        <p:txBody>
          <a:bodyPr/>
          <a:lstStyle/>
          <a:p>
            <a:r>
              <a:rPr lang="en-US" dirty="0"/>
              <a:t>ACME’s Molecule: </a:t>
            </a:r>
            <a:r>
              <a:rPr lang="en-US" dirty="0" err="1"/>
              <a:t>ThO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0B3C26-B888-92E5-8A98-892D23DBD8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D0F8A-8ACD-B64C-8359-C035F7DCBE77}" type="slidenum">
              <a:rPr lang="en-US" smtClean="0"/>
              <a:t>4</a:t>
            </a:fld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3E3D388-EAE7-C2E0-99AA-623E5F8848C9}"/>
              </a:ext>
            </a:extLst>
          </p:cNvPr>
          <p:cNvGrpSpPr/>
          <p:nvPr/>
        </p:nvGrpSpPr>
        <p:grpSpPr>
          <a:xfrm flipV="1">
            <a:off x="3914176" y="5111230"/>
            <a:ext cx="1350004" cy="1304445"/>
            <a:chOff x="8789554" y="1340539"/>
            <a:chExt cx="629784" cy="608533"/>
          </a:xfrm>
          <a:solidFill>
            <a:srgbClr val="FFC000"/>
          </a:solidFill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F130063D-9662-B9EB-C475-C79F8EF0D36B}"/>
                </a:ext>
              </a:extLst>
            </p:cNvPr>
            <p:cNvSpPr/>
            <p:nvPr/>
          </p:nvSpPr>
          <p:spPr>
            <a:xfrm>
              <a:off x="8789554" y="1340539"/>
              <a:ext cx="608533" cy="608533"/>
            </a:xfrm>
            <a:prstGeom prst="ellips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800" dirty="0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35855EEB-6925-1345-6FF9-9824EFE242CA}"/>
                </a:ext>
              </a:extLst>
            </p:cNvPr>
            <p:cNvSpPr txBox="1"/>
            <p:nvPr/>
          </p:nvSpPr>
          <p:spPr>
            <a:xfrm flipV="1">
              <a:off x="8849357" y="1442573"/>
              <a:ext cx="569981" cy="387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800" dirty="0"/>
                <a:t>Th</a:t>
              </a:r>
              <a:r>
                <a:rPr lang="en-US" sz="4800" baseline="30000" dirty="0"/>
                <a:t>2+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FDD37FD3-EE51-4A59-9C4B-E9A052989412}"/>
              </a:ext>
            </a:extLst>
          </p:cNvPr>
          <p:cNvGrpSpPr/>
          <p:nvPr/>
        </p:nvGrpSpPr>
        <p:grpSpPr>
          <a:xfrm flipV="1">
            <a:off x="4027341" y="3111358"/>
            <a:ext cx="1099238" cy="1078054"/>
            <a:chOff x="8807372" y="2429211"/>
            <a:chExt cx="512802" cy="502920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FE2F19F1-4953-B63C-D712-625745BEF96C}"/>
                </a:ext>
              </a:extLst>
            </p:cNvPr>
            <p:cNvSpPr/>
            <p:nvPr/>
          </p:nvSpPr>
          <p:spPr>
            <a:xfrm>
              <a:off x="8807372" y="2429211"/>
              <a:ext cx="502920" cy="50292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800" dirty="0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57B81949-3190-49A3-157C-540B2011958E}"/>
                </a:ext>
              </a:extLst>
            </p:cNvPr>
            <p:cNvSpPr txBox="1"/>
            <p:nvPr/>
          </p:nvSpPr>
          <p:spPr>
            <a:xfrm flipV="1">
              <a:off x="8888537" y="2490623"/>
              <a:ext cx="431637" cy="387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800" dirty="0"/>
                <a:t>O</a:t>
              </a:r>
              <a:r>
                <a:rPr lang="en-US" sz="4800" baseline="30000" dirty="0"/>
                <a:t>2-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D23CC3D2-C155-542B-6772-55A85AE072D8}"/>
              </a:ext>
            </a:extLst>
          </p:cNvPr>
          <p:cNvGrpSpPr/>
          <p:nvPr/>
        </p:nvGrpSpPr>
        <p:grpSpPr>
          <a:xfrm>
            <a:off x="3989149" y="4099876"/>
            <a:ext cx="1154449" cy="1115121"/>
            <a:chOff x="1138967" y="3337047"/>
            <a:chExt cx="538558" cy="520212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C55F1EA3-0C1D-8E34-E61A-B3B2B7FBD28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408246" y="3382136"/>
              <a:ext cx="1" cy="430035"/>
            </a:xfrm>
            <a:prstGeom prst="line">
              <a:avLst/>
            </a:prstGeom>
            <a:ln w="69850">
              <a:solidFill>
                <a:schemeClr val="accent4">
                  <a:lumMod val="75000"/>
                </a:schemeClr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Arc 14">
              <a:extLst>
                <a:ext uri="{FF2B5EF4-FFF2-40B4-BE49-F238E27FC236}">
                  <a16:creationId xmlns:a16="http://schemas.microsoft.com/office/drawing/2014/main" id="{3AE4D25B-1F76-F306-89B2-8748D0062446}"/>
                </a:ext>
              </a:extLst>
            </p:cNvPr>
            <p:cNvSpPr/>
            <p:nvPr/>
          </p:nvSpPr>
          <p:spPr>
            <a:xfrm>
              <a:off x="1138967" y="3337047"/>
              <a:ext cx="538558" cy="520212"/>
            </a:xfrm>
            <a:prstGeom prst="arc">
              <a:avLst>
                <a:gd name="adj1" fmla="val 17786100"/>
                <a:gd name="adj2" fmla="val 3723242"/>
              </a:avLst>
            </a:prstGeom>
            <a:ln w="69850">
              <a:solidFill>
                <a:schemeClr val="accent4">
                  <a:lumMod val="75000"/>
                </a:schemeClr>
              </a:solidFill>
              <a:headEnd type="stealth" w="lg" len="lg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4800"/>
            </a:p>
          </p:txBody>
        </p:sp>
        <p:sp>
          <p:nvSpPr>
            <p:cNvPr id="16" name="Arc 15">
              <a:extLst>
                <a:ext uri="{FF2B5EF4-FFF2-40B4-BE49-F238E27FC236}">
                  <a16:creationId xmlns:a16="http://schemas.microsoft.com/office/drawing/2014/main" id="{6AB67846-ACC1-4360-293F-71B2C0AC05E5}"/>
                </a:ext>
              </a:extLst>
            </p:cNvPr>
            <p:cNvSpPr/>
            <p:nvPr/>
          </p:nvSpPr>
          <p:spPr>
            <a:xfrm flipH="1">
              <a:off x="1138967" y="3337047"/>
              <a:ext cx="538558" cy="520212"/>
            </a:xfrm>
            <a:prstGeom prst="arc">
              <a:avLst>
                <a:gd name="adj1" fmla="val 17786100"/>
                <a:gd name="adj2" fmla="val 3723242"/>
              </a:avLst>
            </a:prstGeom>
            <a:ln w="69850">
              <a:solidFill>
                <a:schemeClr val="accent4">
                  <a:lumMod val="75000"/>
                </a:schemeClr>
              </a:solidFill>
              <a:headEnd type="stealth" w="lg" len="lg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4800"/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6AD1CC9C-647B-E1CF-7EDC-283AA8B15F0B}"/>
              </a:ext>
            </a:extLst>
          </p:cNvPr>
          <p:cNvSpPr txBox="1"/>
          <p:nvPr/>
        </p:nvSpPr>
        <p:spPr>
          <a:xfrm>
            <a:off x="5160314" y="4782082"/>
            <a:ext cx="353276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dirty="0">
                <a:solidFill>
                  <a:schemeClr val="accent4">
                    <a:lumMod val="75000"/>
                  </a:schemeClr>
                </a:solidFill>
              </a:rPr>
              <a:t>E</a:t>
            </a:r>
            <a:r>
              <a:rPr lang="en-US" sz="4800" baseline="-25000" dirty="0">
                <a:solidFill>
                  <a:schemeClr val="accent4">
                    <a:lumMod val="75000"/>
                  </a:schemeClr>
                </a:solidFill>
              </a:rPr>
              <a:t>eff</a:t>
            </a:r>
            <a:r>
              <a:rPr lang="en-US" sz="4800" dirty="0">
                <a:solidFill>
                  <a:schemeClr val="accent4">
                    <a:lumMod val="75000"/>
                  </a:schemeClr>
                </a:solidFill>
              </a:rPr>
              <a:t>~80GV/cm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06AF138-6D53-4BB7-7208-7D22A04FDAB7}"/>
              </a:ext>
            </a:extLst>
          </p:cNvPr>
          <p:cNvSpPr txBox="1"/>
          <p:nvPr/>
        </p:nvSpPr>
        <p:spPr>
          <a:xfrm>
            <a:off x="450359" y="1499650"/>
            <a:ext cx="850745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algn="l">
              <a:buFont typeface="Wingdings" pitchFamily="2" charset="2"/>
              <a:buChar char="Ø"/>
            </a:pPr>
            <a:r>
              <a:rPr lang="en-US" sz="2400" dirty="0">
                <a:latin typeface="Arial" panose="020B0604020202020204" pitchFamily="34" charset="0"/>
                <a:ea typeface="MS Gothic" panose="020B0609070205080204" pitchFamily="49" charset="-128"/>
                <a:cs typeface="Arial" panose="020B0604020202020204" pitchFamily="34" charset="0"/>
              </a:rPr>
              <a:t>huge flux by Cryogenic Buffer Gas Beam (CBGB) = high N</a:t>
            </a:r>
          </a:p>
          <a:p>
            <a:pPr marL="342900" indent="-342900" algn="l">
              <a:buFont typeface="Wingdings" pitchFamily="2" charset="2"/>
              <a:buChar char="Ø"/>
            </a:pP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ea typeface="MS Gothic" panose="020B0609070205080204" pitchFamily="49" charset="-128"/>
                <a:cs typeface="Arial" panose="020B0604020202020204" pitchFamily="34" charset="0"/>
              </a:rPr>
              <a:t>E</a:t>
            </a:r>
            <a:r>
              <a:rPr lang="en-US" sz="2400" baseline="-25000" dirty="0" err="1">
                <a:solidFill>
                  <a:srgbClr val="FF0000"/>
                </a:solidFill>
                <a:latin typeface="Arial" panose="020B0604020202020204" pitchFamily="34" charset="0"/>
                <a:ea typeface="MS Gothic" panose="020B0609070205080204" pitchFamily="49" charset="-128"/>
                <a:cs typeface="Arial" panose="020B0604020202020204" pitchFamily="34" charset="0"/>
              </a:rPr>
              <a:t>eff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ea typeface="MS Gothic" panose="020B0609070205080204" pitchFamily="49" charset="-128"/>
                <a:cs typeface="Arial" panose="020B0604020202020204" pitchFamily="34" charset="0"/>
              </a:rPr>
              <a:t>=80 GV/cm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en-US" sz="2400" baseline="30000" dirty="0">
                <a:latin typeface="Arial" panose="020B0604020202020204" pitchFamily="34" charset="0"/>
                <a:ea typeface="MS Gothic" panose="020B0609070205080204" pitchFamily="49" charset="-128"/>
                <a:cs typeface="Arial" panose="020B0604020202020204" pitchFamily="34" charset="0"/>
              </a:rPr>
              <a:t>3</a:t>
            </a:r>
            <a:r>
              <a:rPr lang="en-US" sz="2400" dirty="0">
                <a:latin typeface="Arial" panose="020B0604020202020204" pitchFamily="34" charset="0"/>
                <a:ea typeface="MS Gothic" panose="020B0609070205080204" pitchFamily="49" charset="-128"/>
                <a:cs typeface="Arial" panose="020B0604020202020204" pitchFamily="34" charset="0"/>
              </a:rPr>
              <a:t>Δ</a:t>
            </a:r>
            <a:r>
              <a:rPr lang="en-US" sz="2400" baseline="-25000" dirty="0">
                <a:latin typeface="Arial" panose="020B0604020202020204" pitchFamily="34" charset="0"/>
                <a:ea typeface="MS Gothic" panose="020B0609070205080204" pitchFamily="49" charset="-128"/>
                <a:cs typeface="Arial" panose="020B0604020202020204" pitchFamily="34" charset="0"/>
              </a:rPr>
              <a:t>1</a:t>
            </a:r>
            <a:r>
              <a:rPr lang="en-US" sz="2400" dirty="0">
                <a:latin typeface="Arial" panose="020B0604020202020204" pitchFamily="34" charset="0"/>
                <a:ea typeface="MS Gothic" panose="020B0609070205080204" pitchFamily="49" charset="-128"/>
                <a:cs typeface="Arial" panose="020B0604020202020204" pitchFamily="34" charset="0"/>
              </a:rPr>
              <a:t> state : long </a:t>
            </a:r>
            <a:r>
              <a:rPr lang="en-US" sz="2400" dirty="0" err="1">
                <a:latin typeface="Times New Roman" panose="02020603050405020304" pitchFamily="18" charset="0"/>
                <a:ea typeface="MS Gothic" panose="020B0609070205080204" pitchFamily="49" charset="-128"/>
                <a:cs typeface="Times New Roman" panose="02020603050405020304" pitchFamily="18" charset="0"/>
              </a:rPr>
              <a:t>τ</a:t>
            </a:r>
            <a:r>
              <a:rPr lang="en-US" sz="2400" dirty="0">
                <a:latin typeface="Times New Roman" panose="02020603050405020304" pitchFamily="18" charset="0"/>
                <a:ea typeface="MS Gothic" panose="020B06090702050802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>
                <a:latin typeface="Arial" panose="020B0604020202020204" pitchFamily="34" charset="0"/>
                <a:ea typeface="MS Gothic" panose="020B0609070205080204" pitchFamily="49" charset="-128"/>
                <a:cs typeface="Arial" panose="020B0604020202020204" pitchFamily="34" charset="0"/>
              </a:rPr>
              <a:t>and B-insensitivity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77FA8DD-2848-A44B-1323-94007A425F5B}"/>
              </a:ext>
            </a:extLst>
          </p:cNvPr>
          <p:cNvSpPr txBox="1"/>
          <p:nvPr/>
        </p:nvSpPr>
        <p:spPr>
          <a:xfrm>
            <a:off x="234315" y="6538270"/>
            <a:ext cx="33233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600" dirty="0">
                <a:latin typeface="Arial" panose="020B0604020202020204" pitchFamily="34" charset="0"/>
                <a:ea typeface="MS Gothic" panose="020B0609070205080204" pitchFamily="49" charset="-128"/>
                <a:cs typeface="Arial" panose="020B0604020202020204" pitchFamily="34" charset="0"/>
              </a:rPr>
              <a:t>http://</a:t>
            </a:r>
            <a:r>
              <a:rPr lang="en-US" sz="1600" dirty="0" err="1">
                <a:latin typeface="Arial" panose="020B0604020202020204" pitchFamily="34" charset="0"/>
                <a:ea typeface="MS Gothic" panose="020B0609070205080204" pitchFamily="49" charset="-128"/>
                <a:cs typeface="Arial" panose="020B0604020202020204" pitchFamily="34" charset="0"/>
              </a:rPr>
              <a:t>doylegroup.harvard.edu</a:t>
            </a:r>
            <a:r>
              <a:rPr lang="en-US" sz="1600" dirty="0">
                <a:latin typeface="Arial" panose="020B0604020202020204" pitchFamily="34" charset="0"/>
                <a:ea typeface="MS Gothic" panose="020B0609070205080204" pitchFamily="49" charset="-128"/>
                <a:cs typeface="Arial" panose="020B0604020202020204" pitchFamily="34" charset="0"/>
              </a:rPr>
              <a:t>/</a:t>
            </a:r>
            <a:r>
              <a:rPr lang="en-US" sz="1600" dirty="0" err="1">
                <a:latin typeface="Arial" panose="020B0604020202020204" pitchFamily="34" charset="0"/>
                <a:ea typeface="MS Gothic" panose="020B0609070205080204" pitchFamily="49" charset="-128"/>
                <a:cs typeface="Arial" panose="020B0604020202020204" pitchFamily="34" charset="0"/>
              </a:rPr>
              <a:t>edm</a:t>
            </a:r>
            <a:endParaRPr lang="en-US" sz="1600" dirty="0">
              <a:latin typeface="Arial" panose="020B0604020202020204" pitchFamily="34" charset="0"/>
              <a:ea typeface="MS Gothic" panose="020B0609070205080204" pitchFamily="49" charset="-128"/>
              <a:cs typeface="Arial" panose="020B0604020202020204" pitchFamily="34" charset="0"/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68EFC76B-C648-CE83-E4AB-5453FF240937}"/>
              </a:ext>
            </a:extLst>
          </p:cNvPr>
          <p:cNvGrpSpPr/>
          <p:nvPr/>
        </p:nvGrpSpPr>
        <p:grpSpPr>
          <a:xfrm>
            <a:off x="3943431" y="4383250"/>
            <a:ext cx="1959482" cy="604506"/>
            <a:chOff x="4334101" y="4548447"/>
            <a:chExt cx="755465" cy="233063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B6F73311-0DE6-5425-35AB-568664E272D9}"/>
                </a:ext>
              </a:extLst>
            </p:cNvPr>
            <p:cNvSpPr txBox="1"/>
            <p:nvPr/>
          </p:nvSpPr>
          <p:spPr>
            <a:xfrm>
              <a:off x="4737155" y="4548447"/>
              <a:ext cx="352411" cy="2017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e</a:t>
              </a:r>
              <a:r>
                <a:rPr lang="en-US" sz="2800" baseline="30000" dirty="0"/>
                <a:t>-</a:t>
              </a:r>
            </a:p>
          </p:txBody>
        </p: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C3026723-587D-DFF6-6A8D-240CA5335BF2}"/>
                </a:ext>
              </a:extLst>
            </p:cNvPr>
            <p:cNvGrpSpPr/>
            <p:nvPr/>
          </p:nvGrpSpPr>
          <p:grpSpPr>
            <a:xfrm>
              <a:off x="4334101" y="4601874"/>
              <a:ext cx="487049" cy="179636"/>
              <a:chOff x="1134754" y="5093765"/>
              <a:chExt cx="1849566" cy="750381"/>
            </a:xfrm>
          </p:grpSpPr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C7FFDA59-7CC4-D932-000C-E08035E88E03}"/>
                  </a:ext>
                </a:extLst>
              </p:cNvPr>
              <p:cNvSpPr/>
              <p:nvPr/>
            </p:nvSpPr>
            <p:spPr>
              <a:xfrm>
                <a:off x="1134754" y="5204082"/>
                <a:ext cx="1849566" cy="528213"/>
              </a:xfrm>
              <a:prstGeom prst="ellipse">
                <a:avLst/>
              </a:prstGeom>
              <a:noFill/>
              <a:ln w="19050">
                <a:solidFill>
                  <a:schemeClr val="bg2">
                    <a:lumMod val="50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32" name="Triangle 31">
                <a:extLst>
                  <a:ext uri="{FF2B5EF4-FFF2-40B4-BE49-F238E27FC236}">
                    <a16:creationId xmlns:a16="http://schemas.microsoft.com/office/drawing/2014/main" id="{1CBFA7DA-A481-A5AB-2A8D-ED455B573E49}"/>
                  </a:ext>
                </a:extLst>
              </p:cNvPr>
              <p:cNvSpPr/>
              <p:nvPr/>
            </p:nvSpPr>
            <p:spPr>
              <a:xfrm rot="16200000">
                <a:off x="1928291" y="5637061"/>
                <a:ext cx="220636" cy="193533"/>
              </a:xfrm>
              <a:prstGeom prst="triangle">
                <a:avLst/>
              </a:prstGeom>
              <a:solidFill>
                <a:schemeClr val="tx1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 dirty="0"/>
              </a:p>
            </p:txBody>
          </p:sp>
          <p:sp>
            <p:nvSpPr>
              <p:cNvPr id="33" name="Triangle 32">
                <a:extLst>
                  <a:ext uri="{FF2B5EF4-FFF2-40B4-BE49-F238E27FC236}">
                    <a16:creationId xmlns:a16="http://schemas.microsoft.com/office/drawing/2014/main" id="{9514DE57-DFE8-3D80-B1A8-3236C0830592}"/>
                  </a:ext>
                </a:extLst>
              </p:cNvPr>
              <p:cNvSpPr/>
              <p:nvPr/>
            </p:nvSpPr>
            <p:spPr>
              <a:xfrm rot="5400000">
                <a:off x="1972074" y="5107317"/>
                <a:ext cx="220638" cy="193533"/>
              </a:xfrm>
              <a:prstGeom prst="triangle">
                <a:avLst/>
              </a:prstGeom>
              <a:solidFill>
                <a:schemeClr val="tx1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 dirty="0"/>
              </a:p>
            </p:txBody>
          </p:sp>
        </p:grp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A8628490-5256-4165-CE93-35321C45BD99}"/>
                </a:ext>
              </a:extLst>
            </p:cNvPr>
            <p:cNvGrpSpPr/>
            <p:nvPr/>
          </p:nvGrpSpPr>
          <p:grpSpPr>
            <a:xfrm rot="5400000">
              <a:off x="4674967" y="4565148"/>
              <a:ext cx="54274" cy="252829"/>
              <a:chOff x="2237892" y="2908157"/>
              <a:chExt cx="105763" cy="492692"/>
            </a:xfrm>
          </p:grpSpPr>
          <p:cxnSp>
            <p:nvCxnSpPr>
              <p:cNvPr id="29" name="Straight Arrow Connector 28">
                <a:extLst>
                  <a:ext uri="{FF2B5EF4-FFF2-40B4-BE49-F238E27FC236}">
                    <a16:creationId xmlns:a16="http://schemas.microsoft.com/office/drawing/2014/main" id="{18E076E8-FA46-B9A7-49F4-E82141ADFFCD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 flipV="1">
                <a:off x="2044435" y="3154502"/>
                <a:ext cx="492692" cy="2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4DAB2D69-6C53-9D33-B083-A4AB0BBE4124}"/>
                  </a:ext>
                </a:extLst>
              </p:cNvPr>
              <p:cNvSpPr/>
              <p:nvPr/>
            </p:nvSpPr>
            <p:spPr>
              <a:xfrm>
                <a:off x="2237892" y="3130779"/>
                <a:ext cx="105763" cy="105764"/>
              </a:xfrm>
              <a:prstGeom prst="ellipse">
                <a:avLst/>
              </a:prstGeom>
              <a:solidFill>
                <a:schemeClr val="bg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691496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40F430-04F3-B93D-F2CB-963F45345E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A0EFA8-D31E-1D45-F824-7A8D8DEDA6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513986"/>
            <a:ext cx="7886700" cy="837368"/>
          </a:xfrm>
        </p:spPr>
        <p:txBody>
          <a:bodyPr/>
          <a:lstStyle/>
          <a:p>
            <a:r>
              <a:rPr lang="en-US" dirty="0"/>
              <a:t>The ACME Experiment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76429C-4BD3-2A30-C351-F9065AA344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739270" y="6356351"/>
            <a:ext cx="776080" cy="365125"/>
          </a:xfrm>
        </p:spPr>
        <p:txBody>
          <a:bodyPr/>
          <a:lstStyle/>
          <a:p>
            <a:fld id="{11CD0F8A-8ACD-B64C-8359-C035F7DCBE77}" type="slidenum">
              <a:rPr lang="en-US" smtClean="0"/>
              <a:t>5</a:t>
            </a:fld>
            <a:endParaRPr lang="en-US"/>
          </a:p>
        </p:txBody>
      </p:sp>
      <p:sp>
        <p:nvSpPr>
          <p:cNvPr id="153" name="Cube 152">
            <a:extLst>
              <a:ext uri="{FF2B5EF4-FFF2-40B4-BE49-F238E27FC236}">
                <a16:creationId xmlns:a16="http://schemas.microsoft.com/office/drawing/2014/main" id="{6A41184F-BA71-CA5E-0127-46BFDBC2AEA1}"/>
              </a:ext>
            </a:extLst>
          </p:cNvPr>
          <p:cNvSpPr/>
          <p:nvPr/>
        </p:nvSpPr>
        <p:spPr>
          <a:xfrm flipH="1">
            <a:off x="1574342" y="2043016"/>
            <a:ext cx="5455064" cy="4066961"/>
          </a:xfrm>
          <a:prstGeom prst="cube">
            <a:avLst/>
          </a:prstGeom>
          <a:solidFill>
            <a:schemeClr val="tx1">
              <a:lumMod val="50000"/>
              <a:lumOff val="50000"/>
              <a:alpha val="2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03B3AFEA-6436-8204-3C7E-3BFE3B7562B4}"/>
              </a:ext>
            </a:extLst>
          </p:cNvPr>
          <p:cNvSpPr txBox="1"/>
          <p:nvPr/>
        </p:nvSpPr>
        <p:spPr>
          <a:xfrm>
            <a:off x="2840524" y="1475860"/>
            <a:ext cx="23262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latin typeface="Arial" panose="020B0604020202020204" pitchFamily="34" charset="0"/>
                <a:ea typeface="MS Gothic" panose="020B0609070205080204" pitchFamily="49" charset="-128"/>
                <a:cs typeface="Arial" panose="020B0604020202020204" pitchFamily="34" charset="0"/>
              </a:rPr>
              <a:t>magnetic shield</a:t>
            </a:r>
          </a:p>
        </p:txBody>
      </p:sp>
      <p:sp>
        <p:nvSpPr>
          <p:cNvPr id="79" name="Rounded Rectangle 78">
            <a:extLst>
              <a:ext uri="{FF2B5EF4-FFF2-40B4-BE49-F238E27FC236}">
                <a16:creationId xmlns:a16="http://schemas.microsoft.com/office/drawing/2014/main" id="{4F0F925C-CB87-631D-F6DB-66D70E0E7A6C}"/>
              </a:ext>
            </a:extLst>
          </p:cNvPr>
          <p:cNvSpPr/>
          <p:nvPr/>
        </p:nvSpPr>
        <p:spPr>
          <a:xfrm>
            <a:off x="1808235" y="3246189"/>
            <a:ext cx="4386798" cy="1057217"/>
          </a:xfrm>
          <a:prstGeom prst="round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 w="285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BE2F4DC0-68A6-D295-9C34-8A5B25A0BCD3}"/>
              </a:ext>
            </a:extLst>
          </p:cNvPr>
          <p:cNvSpPr txBox="1"/>
          <p:nvPr/>
        </p:nvSpPr>
        <p:spPr>
          <a:xfrm>
            <a:off x="4506608" y="4919203"/>
            <a:ext cx="1752403" cy="4001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 dirty="0" err="1">
                <a:solidFill>
                  <a:srgbClr val="F0B400"/>
                </a:solidFill>
                <a:latin typeface="Arial" panose="020B0604020202020204" pitchFamily="34" charset="0"/>
                <a:ea typeface="MS Gothic" panose="020B0609070205080204" pitchFamily="49" charset="-128"/>
                <a:cs typeface="Arial" panose="020B0604020202020204" pitchFamily="34" charset="0"/>
              </a:rPr>
              <a:t>E</a:t>
            </a:r>
            <a:r>
              <a:rPr lang="en-US" sz="2000" baseline="-25000" dirty="0" err="1">
                <a:solidFill>
                  <a:srgbClr val="F0B400"/>
                </a:solidFill>
                <a:latin typeface="Arial" panose="020B0604020202020204" pitchFamily="34" charset="0"/>
                <a:ea typeface="MS Gothic" panose="020B0609070205080204" pitchFamily="49" charset="-128"/>
                <a:cs typeface="Arial" panose="020B0604020202020204" pitchFamily="34" charset="0"/>
              </a:rPr>
              <a:t>ext</a:t>
            </a:r>
            <a:r>
              <a:rPr lang="en-US" sz="2000" dirty="0">
                <a:solidFill>
                  <a:srgbClr val="F0B400"/>
                </a:solidFill>
                <a:latin typeface="Arial" panose="020B0604020202020204" pitchFamily="34" charset="0"/>
                <a:ea typeface="MS Gothic" panose="020B0609070205080204" pitchFamily="49" charset="-128"/>
                <a:cs typeface="Arial" panose="020B0604020202020204" pitchFamily="34" charset="0"/>
              </a:rPr>
              <a:t> bias plate</a:t>
            </a:r>
          </a:p>
        </p:txBody>
      </p:sp>
      <p:sp>
        <p:nvSpPr>
          <p:cNvPr id="91" name="Right Arrow 90">
            <a:extLst>
              <a:ext uri="{FF2B5EF4-FFF2-40B4-BE49-F238E27FC236}">
                <a16:creationId xmlns:a16="http://schemas.microsoft.com/office/drawing/2014/main" id="{71852524-6D2A-333D-BC83-21E33130286C}"/>
              </a:ext>
            </a:extLst>
          </p:cNvPr>
          <p:cNvSpPr/>
          <p:nvPr/>
        </p:nvSpPr>
        <p:spPr>
          <a:xfrm rot="13503984">
            <a:off x="1099035" y="4146537"/>
            <a:ext cx="4513708" cy="313737"/>
          </a:xfrm>
          <a:prstGeom prst="rightArrow">
            <a:avLst>
              <a:gd name="adj1" fmla="val 50000"/>
              <a:gd name="adj2" fmla="val 125216"/>
            </a:avLst>
          </a:prstGeom>
          <a:solidFill>
            <a:srgbClr val="FF0000">
              <a:alpha val="20000"/>
            </a:srgb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92" name="Right Arrow 91">
            <a:extLst>
              <a:ext uri="{FF2B5EF4-FFF2-40B4-BE49-F238E27FC236}">
                <a16:creationId xmlns:a16="http://schemas.microsoft.com/office/drawing/2014/main" id="{EEDAFBAD-AF86-28FD-A33E-CA2562509CDC}"/>
              </a:ext>
            </a:extLst>
          </p:cNvPr>
          <p:cNvSpPr/>
          <p:nvPr/>
        </p:nvSpPr>
        <p:spPr>
          <a:xfrm rot="13503984">
            <a:off x="3886410" y="4114718"/>
            <a:ext cx="4513708" cy="313737"/>
          </a:xfrm>
          <a:prstGeom prst="rightArrow">
            <a:avLst>
              <a:gd name="adj1" fmla="val 50000"/>
              <a:gd name="adj2" fmla="val 125216"/>
            </a:avLst>
          </a:prstGeom>
          <a:solidFill>
            <a:srgbClr val="FF0000">
              <a:alpha val="20000"/>
            </a:srgb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E30CDE03-AAA3-D232-6F63-FE28FCC9E616}"/>
              </a:ext>
            </a:extLst>
          </p:cNvPr>
          <p:cNvSpPr txBox="1"/>
          <p:nvPr/>
        </p:nvSpPr>
        <p:spPr>
          <a:xfrm>
            <a:off x="4528536" y="6077289"/>
            <a:ext cx="1133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ea typeface="MS Gothic" panose="020B0609070205080204" pitchFamily="49" charset="-128"/>
                <a:cs typeface="Arial" panose="020B0604020202020204" pitchFamily="34" charset="0"/>
              </a:rPr>
              <a:t>spin prep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5CFB41D4-F890-6196-B674-341F47CBDB1C}"/>
              </a:ext>
            </a:extLst>
          </p:cNvPr>
          <p:cNvSpPr txBox="1"/>
          <p:nvPr/>
        </p:nvSpPr>
        <p:spPr>
          <a:xfrm>
            <a:off x="7278267" y="6028939"/>
            <a:ext cx="14542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ea typeface="MS Gothic" panose="020B0609070205080204" pitchFamily="49" charset="-128"/>
                <a:cs typeface="Arial" panose="020B0604020202020204" pitchFamily="34" charset="0"/>
              </a:rPr>
              <a:t>spin readout</a:t>
            </a:r>
          </a:p>
        </p:txBody>
      </p: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B59BFBE2-CD3C-ACD3-7FEE-5B8B23378282}"/>
              </a:ext>
            </a:extLst>
          </p:cNvPr>
          <p:cNvGrpSpPr/>
          <p:nvPr/>
        </p:nvGrpSpPr>
        <p:grpSpPr>
          <a:xfrm rot="14145139">
            <a:off x="2482787" y="3949104"/>
            <a:ext cx="234615" cy="421992"/>
            <a:chOff x="2595747" y="2269733"/>
            <a:chExt cx="553213" cy="995019"/>
          </a:xfrm>
        </p:grpSpPr>
        <p:sp>
          <p:nvSpPr>
            <p:cNvPr id="105" name="Oval 104">
              <a:extLst>
                <a:ext uri="{FF2B5EF4-FFF2-40B4-BE49-F238E27FC236}">
                  <a16:creationId xmlns:a16="http://schemas.microsoft.com/office/drawing/2014/main" id="{0B7C1AE9-891D-CEF0-7AE1-8D90F7B764CD}"/>
                </a:ext>
              </a:extLst>
            </p:cNvPr>
            <p:cNvSpPr/>
            <p:nvPr/>
          </p:nvSpPr>
          <p:spPr>
            <a:xfrm flipV="1">
              <a:off x="2643753" y="2269733"/>
              <a:ext cx="457200" cy="457193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106" name="Oval 105">
              <a:extLst>
                <a:ext uri="{FF2B5EF4-FFF2-40B4-BE49-F238E27FC236}">
                  <a16:creationId xmlns:a16="http://schemas.microsoft.com/office/drawing/2014/main" id="{4F02F601-8728-C291-6E0E-593553EF07B5}"/>
                </a:ext>
              </a:extLst>
            </p:cNvPr>
            <p:cNvSpPr/>
            <p:nvPr/>
          </p:nvSpPr>
          <p:spPr>
            <a:xfrm flipV="1">
              <a:off x="2595747" y="2711540"/>
              <a:ext cx="553213" cy="553212"/>
            </a:xfrm>
            <a:prstGeom prst="ellipse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</p:grp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B34157A5-6C55-B1C8-CD5A-848FEFE05231}"/>
              </a:ext>
            </a:extLst>
          </p:cNvPr>
          <p:cNvGrpSpPr/>
          <p:nvPr/>
        </p:nvGrpSpPr>
        <p:grpSpPr>
          <a:xfrm rot="18900000">
            <a:off x="3007607" y="3874136"/>
            <a:ext cx="234615" cy="421992"/>
            <a:chOff x="2595747" y="2269733"/>
            <a:chExt cx="553213" cy="995019"/>
          </a:xfrm>
        </p:grpSpPr>
        <p:sp>
          <p:nvSpPr>
            <p:cNvPr id="112" name="Oval 111">
              <a:extLst>
                <a:ext uri="{FF2B5EF4-FFF2-40B4-BE49-F238E27FC236}">
                  <a16:creationId xmlns:a16="http://schemas.microsoft.com/office/drawing/2014/main" id="{837EC3A2-628A-BBAE-2503-6DEA4F866023}"/>
                </a:ext>
              </a:extLst>
            </p:cNvPr>
            <p:cNvSpPr/>
            <p:nvPr/>
          </p:nvSpPr>
          <p:spPr>
            <a:xfrm flipV="1">
              <a:off x="2643753" y="2269733"/>
              <a:ext cx="457200" cy="457193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113" name="Oval 112">
              <a:extLst>
                <a:ext uri="{FF2B5EF4-FFF2-40B4-BE49-F238E27FC236}">
                  <a16:creationId xmlns:a16="http://schemas.microsoft.com/office/drawing/2014/main" id="{21BCE79B-A579-488D-AFCD-D2E87457FAFD}"/>
                </a:ext>
              </a:extLst>
            </p:cNvPr>
            <p:cNvSpPr/>
            <p:nvPr/>
          </p:nvSpPr>
          <p:spPr>
            <a:xfrm flipV="1">
              <a:off x="2595747" y="2711540"/>
              <a:ext cx="553213" cy="553212"/>
            </a:xfrm>
            <a:prstGeom prst="ellipse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</p:grpSp>
      <p:cxnSp>
        <p:nvCxnSpPr>
          <p:cNvPr id="140" name="Straight Arrow Connector 139">
            <a:extLst>
              <a:ext uri="{FF2B5EF4-FFF2-40B4-BE49-F238E27FC236}">
                <a16:creationId xmlns:a16="http://schemas.microsoft.com/office/drawing/2014/main" id="{736C3072-93D4-700D-2FDD-ECC1AC860EC0}"/>
              </a:ext>
            </a:extLst>
          </p:cNvPr>
          <p:cNvCxnSpPr>
            <a:cxnSpLocks/>
          </p:cNvCxnSpPr>
          <p:nvPr/>
        </p:nvCxnSpPr>
        <p:spPr>
          <a:xfrm>
            <a:off x="3098264" y="4061697"/>
            <a:ext cx="423130" cy="6356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9" name="Group 168">
            <a:extLst>
              <a:ext uri="{FF2B5EF4-FFF2-40B4-BE49-F238E27FC236}">
                <a16:creationId xmlns:a16="http://schemas.microsoft.com/office/drawing/2014/main" id="{6A019059-35D3-FC2F-F522-3D5BE4503189}"/>
              </a:ext>
            </a:extLst>
          </p:cNvPr>
          <p:cNvGrpSpPr/>
          <p:nvPr/>
        </p:nvGrpSpPr>
        <p:grpSpPr>
          <a:xfrm>
            <a:off x="3599493" y="3869207"/>
            <a:ext cx="506480" cy="421992"/>
            <a:chOff x="3599493" y="3869207"/>
            <a:chExt cx="506480" cy="421992"/>
          </a:xfrm>
        </p:grpSpPr>
        <p:grpSp>
          <p:nvGrpSpPr>
            <p:cNvPr id="117" name="Group 116">
              <a:extLst>
                <a:ext uri="{FF2B5EF4-FFF2-40B4-BE49-F238E27FC236}">
                  <a16:creationId xmlns:a16="http://schemas.microsoft.com/office/drawing/2014/main" id="{A60B8CF3-E22B-BAAE-AD22-CE698C78C052}"/>
                </a:ext>
              </a:extLst>
            </p:cNvPr>
            <p:cNvGrpSpPr/>
            <p:nvPr/>
          </p:nvGrpSpPr>
          <p:grpSpPr>
            <a:xfrm rot="18900000">
              <a:off x="3599493" y="3869207"/>
              <a:ext cx="234615" cy="421992"/>
              <a:chOff x="2595747" y="2269733"/>
              <a:chExt cx="553213" cy="995019"/>
            </a:xfrm>
          </p:grpSpPr>
          <p:sp>
            <p:nvSpPr>
              <p:cNvPr id="118" name="Oval 117">
                <a:extLst>
                  <a:ext uri="{FF2B5EF4-FFF2-40B4-BE49-F238E27FC236}">
                    <a16:creationId xmlns:a16="http://schemas.microsoft.com/office/drawing/2014/main" id="{5EB159C1-8C75-FBD4-3C47-715303C226D0}"/>
                  </a:ext>
                </a:extLst>
              </p:cNvPr>
              <p:cNvSpPr/>
              <p:nvPr/>
            </p:nvSpPr>
            <p:spPr>
              <a:xfrm flipV="1">
                <a:off x="2643753" y="2269733"/>
                <a:ext cx="457200" cy="457193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/>
              </a:p>
            </p:txBody>
          </p:sp>
          <p:sp>
            <p:nvSpPr>
              <p:cNvPr id="119" name="Oval 118">
                <a:extLst>
                  <a:ext uri="{FF2B5EF4-FFF2-40B4-BE49-F238E27FC236}">
                    <a16:creationId xmlns:a16="http://schemas.microsoft.com/office/drawing/2014/main" id="{1F821AFA-4EB3-9ED2-AE63-48498EF0421C}"/>
                  </a:ext>
                </a:extLst>
              </p:cNvPr>
              <p:cNvSpPr/>
              <p:nvPr/>
            </p:nvSpPr>
            <p:spPr>
              <a:xfrm flipV="1">
                <a:off x="2595747" y="2711540"/>
                <a:ext cx="553213" cy="553212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/>
              </a:p>
            </p:txBody>
          </p:sp>
        </p:grpSp>
        <p:cxnSp>
          <p:nvCxnSpPr>
            <p:cNvPr id="141" name="Straight Arrow Connector 140">
              <a:extLst>
                <a:ext uri="{FF2B5EF4-FFF2-40B4-BE49-F238E27FC236}">
                  <a16:creationId xmlns:a16="http://schemas.microsoft.com/office/drawing/2014/main" id="{28446B08-76CA-64C4-4108-B9C960F04AE3}"/>
                </a:ext>
              </a:extLst>
            </p:cNvPr>
            <p:cNvCxnSpPr>
              <a:cxnSpLocks/>
            </p:cNvCxnSpPr>
            <p:nvPr/>
          </p:nvCxnSpPr>
          <p:spPr>
            <a:xfrm rot="21000000">
              <a:off x="3682843" y="4035568"/>
              <a:ext cx="423130" cy="6356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0" name="Group 169">
            <a:extLst>
              <a:ext uri="{FF2B5EF4-FFF2-40B4-BE49-F238E27FC236}">
                <a16:creationId xmlns:a16="http://schemas.microsoft.com/office/drawing/2014/main" id="{16742AD6-D059-C295-2E2D-03FEE501635B}"/>
              </a:ext>
            </a:extLst>
          </p:cNvPr>
          <p:cNvGrpSpPr/>
          <p:nvPr/>
        </p:nvGrpSpPr>
        <p:grpSpPr>
          <a:xfrm>
            <a:off x="4206244" y="3874117"/>
            <a:ext cx="511929" cy="421992"/>
            <a:chOff x="4206244" y="3860263"/>
            <a:chExt cx="511929" cy="421992"/>
          </a:xfrm>
        </p:grpSpPr>
        <p:grpSp>
          <p:nvGrpSpPr>
            <p:cNvPr id="120" name="Group 119">
              <a:extLst>
                <a:ext uri="{FF2B5EF4-FFF2-40B4-BE49-F238E27FC236}">
                  <a16:creationId xmlns:a16="http://schemas.microsoft.com/office/drawing/2014/main" id="{6BC9D18B-EDD9-BF2B-6830-C8E8B0351950}"/>
                </a:ext>
              </a:extLst>
            </p:cNvPr>
            <p:cNvGrpSpPr/>
            <p:nvPr/>
          </p:nvGrpSpPr>
          <p:grpSpPr>
            <a:xfrm rot="18900000">
              <a:off x="4206244" y="3860263"/>
              <a:ext cx="234615" cy="421992"/>
              <a:chOff x="2595747" y="2269733"/>
              <a:chExt cx="553213" cy="995019"/>
            </a:xfrm>
          </p:grpSpPr>
          <p:sp>
            <p:nvSpPr>
              <p:cNvPr id="121" name="Oval 120">
                <a:extLst>
                  <a:ext uri="{FF2B5EF4-FFF2-40B4-BE49-F238E27FC236}">
                    <a16:creationId xmlns:a16="http://schemas.microsoft.com/office/drawing/2014/main" id="{D43117B0-BBF3-2304-BB34-44CFB67474DC}"/>
                  </a:ext>
                </a:extLst>
              </p:cNvPr>
              <p:cNvSpPr/>
              <p:nvPr/>
            </p:nvSpPr>
            <p:spPr>
              <a:xfrm flipV="1">
                <a:off x="2643753" y="2269733"/>
                <a:ext cx="457200" cy="457193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/>
              </a:p>
            </p:txBody>
          </p:sp>
          <p:sp>
            <p:nvSpPr>
              <p:cNvPr id="122" name="Oval 121">
                <a:extLst>
                  <a:ext uri="{FF2B5EF4-FFF2-40B4-BE49-F238E27FC236}">
                    <a16:creationId xmlns:a16="http://schemas.microsoft.com/office/drawing/2014/main" id="{1B195F42-19EC-02BD-9757-4CF0D06994EE}"/>
                  </a:ext>
                </a:extLst>
              </p:cNvPr>
              <p:cNvSpPr/>
              <p:nvPr/>
            </p:nvSpPr>
            <p:spPr>
              <a:xfrm flipV="1">
                <a:off x="2595747" y="2711540"/>
                <a:ext cx="553213" cy="553212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/>
              </a:p>
            </p:txBody>
          </p:sp>
        </p:grpSp>
        <p:cxnSp>
          <p:nvCxnSpPr>
            <p:cNvPr id="142" name="Straight Arrow Connector 141">
              <a:extLst>
                <a:ext uri="{FF2B5EF4-FFF2-40B4-BE49-F238E27FC236}">
                  <a16:creationId xmlns:a16="http://schemas.microsoft.com/office/drawing/2014/main" id="{304B246B-7739-DF31-6028-B821EAF42823}"/>
                </a:ext>
              </a:extLst>
            </p:cNvPr>
            <p:cNvCxnSpPr>
              <a:cxnSpLocks/>
            </p:cNvCxnSpPr>
            <p:nvPr/>
          </p:nvCxnSpPr>
          <p:spPr>
            <a:xfrm rot="20400000">
              <a:off x="4295043" y="3972779"/>
              <a:ext cx="423130" cy="6356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1" name="Group 170">
            <a:extLst>
              <a:ext uri="{FF2B5EF4-FFF2-40B4-BE49-F238E27FC236}">
                <a16:creationId xmlns:a16="http://schemas.microsoft.com/office/drawing/2014/main" id="{6100A20E-3FA3-8DA2-91EB-6818D6FA8B53}"/>
              </a:ext>
            </a:extLst>
          </p:cNvPr>
          <p:cNvGrpSpPr/>
          <p:nvPr/>
        </p:nvGrpSpPr>
        <p:grpSpPr>
          <a:xfrm>
            <a:off x="4782304" y="3871624"/>
            <a:ext cx="482365" cy="421992"/>
            <a:chOff x="4782304" y="3830062"/>
            <a:chExt cx="482365" cy="421992"/>
          </a:xfrm>
        </p:grpSpPr>
        <p:grpSp>
          <p:nvGrpSpPr>
            <p:cNvPr id="123" name="Group 122">
              <a:extLst>
                <a:ext uri="{FF2B5EF4-FFF2-40B4-BE49-F238E27FC236}">
                  <a16:creationId xmlns:a16="http://schemas.microsoft.com/office/drawing/2014/main" id="{4C95369D-C110-7D58-F61F-237799819ED3}"/>
                </a:ext>
              </a:extLst>
            </p:cNvPr>
            <p:cNvGrpSpPr/>
            <p:nvPr/>
          </p:nvGrpSpPr>
          <p:grpSpPr>
            <a:xfrm rot="18900000">
              <a:off x="4782304" y="3830062"/>
              <a:ext cx="234615" cy="421992"/>
              <a:chOff x="2595747" y="2269733"/>
              <a:chExt cx="553213" cy="995019"/>
            </a:xfrm>
          </p:grpSpPr>
          <p:sp>
            <p:nvSpPr>
              <p:cNvPr id="124" name="Oval 123">
                <a:extLst>
                  <a:ext uri="{FF2B5EF4-FFF2-40B4-BE49-F238E27FC236}">
                    <a16:creationId xmlns:a16="http://schemas.microsoft.com/office/drawing/2014/main" id="{5487CD49-48F7-B3B5-47FC-5253990B47C5}"/>
                  </a:ext>
                </a:extLst>
              </p:cNvPr>
              <p:cNvSpPr/>
              <p:nvPr/>
            </p:nvSpPr>
            <p:spPr>
              <a:xfrm flipV="1">
                <a:off x="2643753" y="2269733"/>
                <a:ext cx="457200" cy="457193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/>
              </a:p>
            </p:txBody>
          </p:sp>
          <p:sp>
            <p:nvSpPr>
              <p:cNvPr id="125" name="Oval 124">
                <a:extLst>
                  <a:ext uri="{FF2B5EF4-FFF2-40B4-BE49-F238E27FC236}">
                    <a16:creationId xmlns:a16="http://schemas.microsoft.com/office/drawing/2014/main" id="{3C7ED7E8-E50F-E8D1-C34A-66A236E0D8F8}"/>
                  </a:ext>
                </a:extLst>
              </p:cNvPr>
              <p:cNvSpPr/>
              <p:nvPr/>
            </p:nvSpPr>
            <p:spPr>
              <a:xfrm flipV="1">
                <a:off x="2595747" y="2711540"/>
                <a:ext cx="553213" cy="553212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/>
              </a:p>
            </p:txBody>
          </p:sp>
        </p:grpSp>
        <p:cxnSp>
          <p:nvCxnSpPr>
            <p:cNvPr id="143" name="Straight Arrow Connector 142">
              <a:extLst>
                <a:ext uri="{FF2B5EF4-FFF2-40B4-BE49-F238E27FC236}">
                  <a16:creationId xmlns:a16="http://schemas.microsoft.com/office/drawing/2014/main" id="{3581F320-81CA-3B0A-3B93-EB3A78F82C8B}"/>
                </a:ext>
              </a:extLst>
            </p:cNvPr>
            <p:cNvCxnSpPr>
              <a:cxnSpLocks/>
            </p:cNvCxnSpPr>
            <p:nvPr/>
          </p:nvCxnSpPr>
          <p:spPr>
            <a:xfrm rot="19800000">
              <a:off x="4841539" y="3926694"/>
              <a:ext cx="423130" cy="6356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2" name="Group 171">
            <a:extLst>
              <a:ext uri="{FF2B5EF4-FFF2-40B4-BE49-F238E27FC236}">
                <a16:creationId xmlns:a16="http://schemas.microsoft.com/office/drawing/2014/main" id="{4CF4D53F-9712-BA54-208F-F86C5985872C}"/>
              </a:ext>
            </a:extLst>
          </p:cNvPr>
          <p:cNvGrpSpPr/>
          <p:nvPr/>
        </p:nvGrpSpPr>
        <p:grpSpPr>
          <a:xfrm>
            <a:off x="5290975" y="3874519"/>
            <a:ext cx="456049" cy="421992"/>
            <a:chOff x="5290975" y="3819102"/>
            <a:chExt cx="456049" cy="421992"/>
          </a:xfrm>
        </p:grpSpPr>
        <p:grpSp>
          <p:nvGrpSpPr>
            <p:cNvPr id="126" name="Group 125">
              <a:extLst>
                <a:ext uri="{FF2B5EF4-FFF2-40B4-BE49-F238E27FC236}">
                  <a16:creationId xmlns:a16="http://schemas.microsoft.com/office/drawing/2014/main" id="{6FB9E687-BC74-2F13-44F5-F3EFED67CA88}"/>
                </a:ext>
              </a:extLst>
            </p:cNvPr>
            <p:cNvGrpSpPr/>
            <p:nvPr/>
          </p:nvGrpSpPr>
          <p:grpSpPr>
            <a:xfrm rot="18900000">
              <a:off x="5290975" y="3819102"/>
              <a:ext cx="234615" cy="421992"/>
              <a:chOff x="2595747" y="2269733"/>
              <a:chExt cx="553213" cy="995019"/>
            </a:xfrm>
          </p:grpSpPr>
          <p:sp>
            <p:nvSpPr>
              <p:cNvPr id="127" name="Oval 126">
                <a:extLst>
                  <a:ext uri="{FF2B5EF4-FFF2-40B4-BE49-F238E27FC236}">
                    <a16:creationId xmlns:a16="http://schemas.microsoft.com/office/drawing/2014/main" id="{D4589EE1-4CCC-64D2-AF0B-AF03DF97A2DF}"/>
                  </a:ext>
                </a:extLst>
              </p:cNvPr>
              <p:cNvSpPr/>
              <p:nvPr/>
            </p:nvSpPr>
            <p:spPr>
              <a:xfrm flipV="1">
                <a:off x="2643753" y="2269733"/>
                <a:ext cx="457200" cy="457193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/>
              </a:p>
            </p:txBody>
          </p:sp>
          <p:sp>
            <p:nvSpPr>
              <p:cNvPr id="128" name="Oval 127">
                <a:extLst>
                  <a:ext uri="{FF2B5EF4-FFF2-40B4-BE49-F238E27FC236}">
                    <a16:creationId xmlns:a16="http://schemas.microsoft.com/office/drawing/2014/main" id="{90106ECA-0921-7D09-F6E6-850B4D6D9D45}"/>
                  </a:ext>
                </a:extLst>
              </p:cNvPr>
              <p:cNvSpPr/>
              <p:nvPr/>
            </p:nvSpPr>
            <p:spPr>
              <a:xfrm flipV="1">
                <a:off x="2595747" y="2711540"/>
                <a:ext cx="553213" cy="553212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/>
              </a:p>
            </p:txBody>
          </p:sp>
        </p:grpSp>
        <p:cxnSp>
          <p:nvCxnSpPr>
            <p:cNvPr id="144" name="Straight Arrow Connector 143">
              <a:extLst>
                <a:ext uri="{FF2B5EF4-FFF2-40B4-BE49-F238E27FC236}">
                  <a16:creationId xmlns:a16="http://schemas.microsoft.com/office/drawing/2014/main" id="{A82CE853-A501-7848-A8E5-24DF763DFDFE}"/>
                </a:ext>
              </a:extLst>
            </p:cNvPr>
            <p:cNvCxnSpPr>
              <a:cxnSpLocks/>
            </p:cNvCxnSpPr>
            <p:nvPr/>
          </p:nvCxnSpPr>
          <p:spPr>
            <a:xfrm rot="19200000">
              <a:off x="5323894" y="3901564"/>
              <a:ext cx="423130" cy="6356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4" name="Group 173">
            <a:extLst>
              <a:ext uri="{FF2B5EF4-FFF2-40B4-BE49-F238E27FC236}">
                <a16:creationId xmlns:a16="http://schemas.microsoft.com/office/drawing/2014/main" id="{50FF8F09-EF23-8F9A-D50C-43F2D2A916FD}"/>
              </a:ext>
            </a:extLst>
          </p:cNvPr>
          <p:cNvGrpSpPr/>
          <p:nvPr/>
        </p:nvGrpSpPr>
        <p:grpSpPr>
          <a:xfrm>
            <a:off x="5812161" y="3708531"/>
            <a:ext cx="250129" cy="585371"/>
            <a:chOff x="5752126" y="3630021"/>
            <a:chExt cx="250129" cy="585371"/>
          </a:xfrm>
        </p:grpSpPr>
        <p:grpSp>
          <p:nvGrpSpPr>
            <p:cNvPr id="129" name="Group 128">
              <a:extLst>
                <a:ext uri="{FF2B5EF4-FFF2-40B4-BE49-F238E27FC236}">
                  <a16:creationId xmlns:a16="http://schemas.microsoft.com/office/drawing/2014/main" id="{E30991D6-9AD8-1F8A-43B9-1C87B729F666}"/>
                </a:ext>
              </a:extLst>
            </p:cNvPr>
            <p:cNvGrpSpPr/>
            <p:nvPr/>
          </p:nvGrpSpPr>
          <p:grpSpPr>
            <a:xfrm rot="18900000">
              <a:off x="5752126" y="3793400"/>
              <a:ext cx="234615" cy="421992"/>
              <a:chOff x="2595747" y="2269733"/>
              <a:chExt cx="553213" cy="995019"/>
            </a:xfrm>
          </p:grpSpPr>
          <p:sp>
            <p:nvSpPr>
              <p:cNvPr id="130" name="Oval 129">
                <a:extLst>
                  <a:ext uri="{FF2B5EF4-FFF2-40B4-BE49-F238E27FC236}">
                    <a16:creationId xmlns:a16="http://schemas.microsoft.com/office/drawing/2014/main" id="{3CD9C7CC-6702-1A90-3A45-EA5245737C97}"/>
                  </a:ext>
                </a:extLst>
              </p:cNvPr>
              <p:cNvSpPr/>
              <p:nvPr/>
            </p:nvSpPr>
            <p:spPr>
              <a:xfrm flipV="1">
                <a:off x="2643753" y="2269733"/>
                <a:ext cx="457200" cy="457193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/>
              </a:p>
            </p:txBody>
          </p:sp>
          <p:sp>
            <p:nvSpPr>
              <p:cNvPr id="131" name="Oval 130">
                <a:extLst>
                  <a:ext uri="{FF2B5EF4-FFF2-40B4-BE49-F238E27FC236}">
                    <a16:creationId xmlns:a16="http://schemas.microsoft.com/office/drawing/2014/main" id="{0D23827D-1FB5-82F8-EFF8-316A3808756D}"/>
                  </a:ext>
                </a:extLst>
              </p:cNvPr>
              <p:cNvSpPr/>
              <p:nvPr/>
            </p:nvSpPr>
            <p:spPr>
              <a:xfrm flipV="1">
                <a:off x="2595747" y="2711540"/>
                <a:ext cx="553213" cy="553212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/>
              </a:p>
            </p:txBody>
          </p:sp>
        </p:grpSp>
        <p:cxnSp>
          <p:nvCxnSpPr>
            <p:cNvPr id="145" name="Straight Arrow Connector 144">
              <a:extLst>
                <a:ext uri="{FF2B5EF4-FFF2-40B4-BE49-F238E27FC236}">
                  <a16:creationId xmlns:a16="http://schemas.microsoft.com/office/drawing/2014/main" id="{6747EEF6-8268-15C2-B800-274303AA3B00}"/>
                </a:ext>
              </a:extLst>
            </p:cNvPr>
            <p:cNvCxnSpPr>
              <a:cxnSpLocks/>
            </p:cNvCxnSpPr>
            <p:nvPr/>
          </p:nvCxnSpPr>
          <p:spPr>
            <a:xfrm rot="18600000">
              <a:off x="5787512" y="3838408"/>
              <a:ext cx="423130" cy="6356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28" name="Picture 4" descr="Camera 3D Icon download in PNG, OBJ or Blend format">
            <a:extLst>
              <a:ext uri="{FF2B5EF4-FFF2-40B4-BE49-F238E27FC236}">
                <a16:creationId xmlns:a16="http://schemas.microsoft.com/office/drawing/2014/main" id="{B3156DBD-280A-E81C-6DB4-3604DE560D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9632834" flipH="1">
            <a:off x="7124459" y="1747203"/>
            <a:ext cx="1071522" cy="1071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0" name="Rounded Rectangle 79">
            <a:extLst>
              <a:ext uri="{FF2B5EF4-FFF2-40B4-BE49-F238E27FC236}">
                <a16:creationId xmlns:a16="http://schemas.microsoft.com/office/drawing/2014/main" id="{42FBF9CB-D124-F158-2226-81DAFEAA594E}"/>
              </a:ext>
            </a:extLst>
          </p:cNvPr>
          <p:cNvSpPr/>
          <p:nvPr/>
        </p:nvSpPr>
        <p:spPr>
          <a:xfrm>
            <a:off x="2245395" y="3792810"/>
            <a:ext cx="4618279" cy="1057217"/>
          </a:xfrm>
          <a:prstGeom prst="round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 w="285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3060853A-80FB-7D1A-E8FA-927C907C716D}"/>
              </a:ext>
            </a:extLst>
          </p:cNvPr>
          <p:cNvSpPr/>
          <p:nvPr/>
        </p:nvSpPr>
        <p:spPr>
          <a:xfrm rot="2700000">
            <a:off x="3123738" y="5070318"/>
            <a:ext cx="2143806" cy="156081"/>
          </a:xfrm>
          <a:prstGeom prst="rect">
            <a:avLst/>
          </a:prstGeom>
          <a:solidFill>
            <a:srgbClr val="FF0000">
              <a:alpha val="20000"/>
            </a:srgb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6A6B980D-B825-1517-6B44-C1CC06C0597E}"/>
              </a:ext>
            </a:extLst>
          </p:cNvPr>
          <p:cNvSpPr/>
          <p:nvPr/>
        </p:nvSpPr>
        <p:spPr>
          <a:xfrm rot="2700000">
            <a:off x="5910630" y="5029893"/>
            <a:ext cx="2143806" cy="156081"/>
          </a:xfrm>
          <a:prstGeom prst="rect">
            <a:avLst/>
          </a:prstGeom>
          <a:solidFill>
            <a:srgbClr val="FF0000">
              <a:alpha val="20000"/>
            </a:srgb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cxnSp>
        <p:nvCxnSpPr>
          <p:cNvPr id="83" name="Straight Arrow Connector 82">
            <a:extLst>
              <a:ext uri="{FF2B5EF4-FFF2-40B4-BE49-F238E27FC236}">
                <a16:creationId xmlns:a16="http://schemas.microsoft.com/office/drawing/2014/main" id="{86D9A7BD-FE11-DC3C-E2EF-6E539AB9DFE3}"/>
              </a:ext>
            </a:extLst>
          </p:cNvPr>
          <p:cNvCxnSpPr>
            <a:cxnSpLocks/>
          </p:cNvCxnSpPr>
          <p:nvPr/>
        </p:nvCxnSpPr>
        <p:spPr>
          <a:xfrm flipH="1" flipV="1">
            <a:off x="6003483" y="3339226"/>
            <a:ext cx="435443" cy="403369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Arrow Connector 85">
            <a:extLst>
              <a:ext uri="{FF2B5EF4-FFF2-40B4-BE49-F238E27FC236}">
                <a16:creationId xmlns:a16="http://schemas.microsoft.com/office/drawing/2014/main" id="{D7B77441-2385-6B25-BDFD-6EF6E88B3C41}"/>
              </a:ext>
            </a:extLst>
          </p:cNvPr>
          <p:cNvCxnSpPr>
            <a:cxnSpLocks/>
          </p:cNvCxnSpPr>
          <p:nvPr/>
        </p:nvCxnSpPr>
        <p:spPr>
          <a:xfrm flipH="1" flipV="1">
            <a:off x="4412186" y="3313914"/>
            <a:ext cx="435443" cy="403369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Arrow Connector 86">
            <a:extLst>
              <a:ext uri="{FF2B5EF4-FFF2-40B4-BE49-F238E27FC236}">
                <a16:creationId xmlns:a16="http://schemas.microsoft.com/office/drawing/2014/main" id="{10625702-E22B-FD86-F2A1-0F10DFC7FBF9}"/>
              </a:ext>
            </a:extLst>
          </p:cNvPr>
          <p:cNvCxnSpPr>
            <a:cxnSpLocks/>
          </p:cNvCxnSpPr>
          <p:nvPr/>
        </p:nvCxnSpPr>
        <p:spPr>
          <a:xfrm flipH="1" flipV="1">
            <a:off x="2010951" y="3311450"/>
            <a:ext cx="435443" cy="403369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Arrow Connector 87">
            <a:extLst>
              <a:ext uri="{FF2B5EF4-FFF2-40B4-BE49-F238E27FC236}">
                <a16:creationId xmlns:a16="http://schemas.microsoft.com/office/drawing/2014/main" id="{9A4D7330-A5E7-C6BA-ECDA-8F6FC842D7D3}"/>
              </a:ext>
            </a:extLst>
          </p:cNvPr>
          <p:cNvCxnSpPr>
            <a:cxnSpLocks/>
          </p:cNvCxnSpPr>
          <p:nvPr/>
        </p:nvCxnSpPr>
        <p:spPr>
          <a:xfrm flipH="1" flipV="1">
            <a:off x="1862315" y="4134028"/>
            <a:ext cx="435443" cy="403369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Arrow Connector 89">
            <a:extLst>
              <a:ext uri="{FF2B5EF4-FFF2-40B4-BE49-F238E27FC236}">
                <a16:creationId xmlns:a16="http://schemas.microsoft.com/office/drawing/2014/main" id="{75E7ACB2-B907-DBE3-B96C-3F7660E1D3B6}"/>
              </a:ext>
            </a:extLst>
          </p:cNvPr>
          <p:cNvCxnSpPr>
            <a:cxnSpLocks/>
          </p:cNvCxnSpPr>
          <p:nvPr/>
        </p:nvCxnSpPr>
        <p:spPr>
          <a:xfrm flipH="1" flipV="1">
            <a:off x="3492875" y="3314654"/>
            <a:ext cx="435443" cy="403369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7" name="Group 156">
            <a:extLst>
              <a:ext uri="{FF2B5EF4-FFF2-40B4-BE49-F238E27FC236}">
                <a16:creationId xmlns:a16="http://schemas.microsoft.com/office/drawing/2014/main" id="{06C1E27B-1970-4A3E-C375-42B15022DC9E}"/>
              </a:ext>
            </a:extLst>
          </p:cNvPr>
          <p:cNvGrpSpPr/>
          <p:nvPr/>
        </p:nvGrpSpPr>
        <p:grpSpPr>
          <a:xfrm rot="4273744">
            <a:off x="1458092" y="3898412"/>
            <a:ext cx="234615" cy="421992"/>
            <a:chOff x="2595747" y="2269733"/>
            <a:chExt cx="553213" cy="995019"/>
          </a:xfrm>
        </p:grpSpPr>
        <p:sp>
          <p:nvSpPr>
            <p:cNvPr id="158" name="Oval 157">
              <a:extLst>
                <a:ext uri="{FF2B5EF4-FFF2-40B4-BE49-F238E27FC236}">
                  <a16:creationId xmlns:a16="http://schemas.microsoft.com/office/drawing/2014/main" id="{15D3EDB4-7767-8BE3-7EDA-5ED53B56589D}"/>
                </a:ext>
              </a:extLst>
            </p:cNvPr>
            <p:cNvSpPr/>
            <p:nvPr/>
          </p:nvSpPr>
          <p:spPr>
            <a:xfrm flipV="1">
              <a:off x="2643753" y="2269733"/>
              <a:ext cx="457200" cy="457193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159" name="Oval 158">
              <a:extLst>
                <a:ext uri="{FF2B5EF4-FFF2-40B4-BE49-F238E27FC236}">
                  <a16:creationId xmlns:a16="http://schemas.microsoft.com/office/drawing/2014/main" id="{D448F7CC-2538-B3B9-56BF-A44E1BE61667}"/>
                </a:ext>
              </a:extLst>
            </p:cNvPr>
            <p:cNvSpPr/>
            <p:nvPr/>
          </p:nvSpPr>
          <p:spPr>
            <a:xfrm flipV="1">
              <a:off x="2595747" y="2711540"/>
              <a:ext cx="553213" cy="553212"/>
            </a:xfrm>
            <a:prstGeom prst="ellipse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</p:grpSp>
      <p:grpSp>
        <p:nvGrpSpPr>
          <p:cNvPr id="160" name="Group 159">
            <a:extLst>
              <a:ext uri="{FF2B5EF4-FFF2-40B4-BE49-F238E27FC236}">
                <a16:creationId xmlns:a16="http://schemas.microsoft.com/office/drawing/2014/main" id="{9C8A9E88-FD35-64C8-128A-6235F1558D06}"/>
              </a:ext>
            </a:extLst>
          </p:cNvPr>
          <p:cNvGrpSpPr/>
          <p:nvPr/>
        </p:nvGrpSpPr>
        <p:grpSpPr>
          <a:xfrm rot="12821174">
            <a:off x="493370" y="3970712"/>
            <a:ext cx="234615" cy="421992"/>
            <a:chOff x="2595747" y="2269733"/>
            <a:chExt cx="553213" cy="995019"/>
          </a:xfrm>
        </p:grpSpPr>
        <p:sp>
          <p:nvSpPr>
            <p:cNvPr id="161" name="Oval 160">
              <a:extLst>
                <a:ext uri="{FF2B5EF4-FFF2-40B4-BE49-F238E27FC236}">
                  <a16:creationId xmlns:a16="http://schemas.microsoft.com/office/drawing/2014/main" id="{E11093B9-145C-2715-079C-D801CCCE769E}"/>
                </a:ext>
              </a:extLst>
            </p:cNvPr>
            <p:cNvSpPr/>
            <p:nvPr/>
          </p:nvSpPr>
          <p:spPr>
            <a:xfrm flipV="1">
              <a:off x="2643753" y="2269733"/>
              <a:ext cx="457200" cy="457193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162" name="Oval 161">
              <a:extLst>
                <a:ext uri="{FF2B5EF4-FFF2-40B4-BE49-F238E27FC236}">
                  <a16:creationId xmlns:a16="http://schemas.microsoft.com/office/drawing/2014/main" id="{F9F351CD-CF3B-18C1-3943-2505D01A0F73}"/>
                </a:ext>
              </a:extLst>
            </p:cNvPr>
            <p:cNvSpPr/>
            <p:nvPr/>
          </p:nvSpPr>
          <p:spPr>
            <a:xfrm flipV="1">
              <a:off x="2595747" y="2711540"/>
              <a:ext cx="553213" cy="553212"/>
            </a:xfrm>
            <a:prstGeom prst="ellipse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</p:grpSp>
      <p:grpSp>
        <p:nvGrpSpPr>
          <p:cNvPr id="163" name="Group 162">
            <a:extLst>
              <a:ext uri="{FF2B5EF4-FFF2-40B4-BE49-F238E27FC236}">
                <a16:creationId xmlns:a16="http://schemas.microsoft.com/office/drawing/2014/main" id="{EE6D3863-A71A-6BA0-F874-66CD0CC5CF67}"/>
              </a:ext>
            </a:extLst>
          </p:cNvPr>
          <p:cNvGrpSpPr/>
          <p:nvPr/>
        </p:nvGrpSpPr>
        <p:grpSpPr>
          <a:xfrm rot="8068292">
            <a:off x="1022286" y="3939081"/>
            <a:ext cx="234615" cy="421992"/>
            <a:chOff x="2595747" y="2269733"/>
            <a:chExt cx="553213" cy="995019"/>
          </a:xfrm>
        </p:grpSpPr>
        <p:sp>
          <p:nvSpPr>
            <p:cNvPr id="164" name="Oval 163">
              <a:extLst>
                <a:ext uri="{FF2B5EF4-FFF2-40B4-BE49-F238E27FC236}">
                  <a16:creationId xmlns:a16="http://schemas.microsoft.com/office/drawing/2014/main" id="{E9AB1346-AC69-7E8B-DFCF-6F47CD74ADAC}"/>
                </a:ext>
              </a:extLst>
            </p:cNvPr>
            <p:cNvSpPr/>
            <p:nvPr/>
          </p:nvSpPr>
          <p:spPr>
            <a:xfrm flipV="1">
              <a:off x="2643753" y="2269733"/>
              <a:ext cx="457200" cy="457193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165" name="Oval 164">
              <a:extLst>
                <a:ext uri="{FF2B5EF4-FFF2-40B4-BE49-F238E27FC236}">
                  <a16:creationId xmlns:a16="http://schemas.microsoft.com/office/drawing/2014/main" id="{0F82F1CB-E0FB-2ADA-AF66-BC2ED9E7F268}"/>
                </a:ext>
              </a:extLst>
            </p:cNvPr>
            <p:cNvSpPr/>
            <p:nvPr/>
          </p:nvSpPr>
          <p:spPr>
            <a:xfrm flipV="1">
              <a:off x="2595747" y="2711540"/>
              <a:ext cx="553213" cy="553212"/>
            </a:xfrm>
            <a:prstGeom prst="ellipse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</p:grpSp>
      <p:sp>
        <p:nvSpPr>
          <p:cNvPr id="168" name="Right Arrow 167">
            <a:extLst>
              <a:ext uri="{FF2B5EF4-FFF2-40B4-BE49-F238E27FC236}">
                <a16:creationId xmlns:a16="http://schemas.microsoft.com/office/drawing/2014/main" id="{C204ACC4-95B3-8A2A-6E21-2A1248897C35}"/>
              </a:ext>
            </a:extLst>
          </p:cNvPr>
          <p:cNvSpPr/>
          <p:nvPr/>
        </p:nvSpPr>
        <p:spPr>
          <a:xfrm>
            <a:off x="347372" y="4446211"/>
            <a:ext cx="1045108" cy="478169"/>
          </a:xfrm>
          <a:prstGeom prst="rightArrow">
            <a:avLst/>
          </a:prstGeom>
          <a:solidFill>
            <a:srgbClr val="00B0F0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flow</a:t>
            </a:r>
          </a:p>
        </p:txBody>
      </p:sp>
      <p:grpSp>
        <p:nvGrpSpPr>
          <p:cNvPr id="152" name="Group 151">
            <a:extLst>
              <a:ext uri="{FF2B5EF4-FFF2-40B4-BE49-F238E27FC236}">
                <a16:creationId xmlns:a16="http://schemas.microsoft.com/office/drawing/2014/main" id="{AFAD0521-CB0F-97E4-7FAC-DC8E7DEE022E}"/>
              </a:ext>
            </a:extLst>
          </p:cNvPr>
          <p:cNvGrpSpPr/>
          <p:nvPr/>
        </p:nvGrpSpPr>
        <p:grpSpPr>
          <a:xfrm rot="18980644">
            <a:off x="5711977" y="3106970"/>
            <a:ext cx="1948109" cy="321170"/>
            <a:chOff x="2298700" y="6070600"/>
            <a:chExt cx="973181" cy="241300"/>
          </a:xfrm>
        </p:grpSpPr>
        <p:sp>
          <p:nvSpPr>
            <p:cNvPr id="147" name="Triangle 146">
              <a:extLst>
                <a:ext uri="{FF2B5EF4-FFF2-40B4-BE49-F238E27FC236}">
                  <a16:creationId xmlns:a16="http://schemas.microsoft.com/office/drawing/2014/main" id="{5E01FFB0-2DF3-0061-5D0C-A37BADEBD287}"/>
                </a:ext>
              </a:extLst>
            </p:cNvPr>
            <p:cNvSpPr/>
            <p:nvPr/>
          </p:nvSpPr>
          <p:spPr>
            <a:xfrm rot="5400000">
              <a:off x="3050538" y="6073959"/>
              <a:ext cx="216207" cy="226479"/>
            </a:xfrm>
            <a:prstGeom prst="triangle">
              <a:avLst/>
            </a:prstGeom>
            <a:solidFill>
              <a:schemeClr val="accent1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51" name="Freeform 150">
              <a:extLst>
                <a:ext uri="{FF2B5EF4-FFF2-40B4-BE49-F238E27FC236}">
                  <a16:creationId xmlns:a16="http://schemas.microsoft.com/office/drawing/2014/main" id="{E6BCC6F4-DDBE-88BD-3DBD-D6ECB54C6A19}"/>
                </a:ext>
              </a:extLst>
            </p:cNvPr>
            <p:cNvSpPr/>
            <p:nvPr/>
          </p:nvSpPr>
          <p:spPr>
            <a:xfrm rot="10800000">
              <a:off x="2298700" y="6070600"/>
              <a:ext cx="755650" cy="241300"/>
            </a:xfrm>
            <a:custGeom>
              <a:avLst/>
              <a:gdLst>
                <a:gd name="connsiteX0" fmla="*/ 755650 w 755650"/>
                <a:gd name="connsiteY0" fmla="*/ 117475 h 241300"/>
                <a:gd name="connsiteX1" fmla="*/ 723900 w 755650"/>
                <a:gd name="connsiteY1" fmla="*/ 111125 h 241300"/>
                <a:gd name="connsiteX2" fmla="*/ 711200 w 755650"/>
                <a:gd name="connsiteY2" fmla="*/ 104775 h 241300"/>
                <a:gd name="connsiteX3" fmla="*/ 685800 w 755650"/>
                <a:gd name="connsiteY3" fmla="*/ 101600 h 241300"/>
                <a:gd name="connsiteX4" fmla="*/ 669925 w 755650"/>
                <a:gd name="connsiteY4" fmla="*/ 98425 h 241300"/>
                <a:gd name="connsiteX5" fmla="*/ 660400 w 755650"/>
                <a:gd name="connsiteY5" fmla="*/ 88900 h 241300"/>
                <a:gd name="connsiteX6" fmla="*/ 650875 w 755650"/>
                <a:gd name="connsiteY6" fmla="*/ 82550 h 241300"/>
                <a:gd name="connsiteX7" fmla="*/ 638175 w 755650"/>
                <a:gd name="connsiteY7" fmla="*/ 63500 h 241300"/>
                <a:gd name="connsiteX8" fmla="*/ 631825 w 755650"/>
                <a:gd name="connsiteY8" fmla="*/ 53975 h 241300"/>
                <a:gd name="connsiteX9" fmla="*/ 622300 w 755650"/>
                <a:gd name="connsiteY9" fmla="*/ 22225 h 241300"/>
                <a:gd name="connsiteX10" fmla="*/ 619125 w 755650"/>
                <a:gd name="connsiteY10" fmla="*/ 12700 h 241300"/>
                <a:gd name="connsiteX11" fmla="*/ 600075 w 755650"/>
                <a:gd name="connsiteY11" fmla="*/ 3175 h 241300"/>
                <a:gd name="connsiteX12" fmla="*/ 574675 w 755650"/>
                <a:gd name="connsiteY12" fmla="*/ 6350 h 241300"/>
                <a:gd name="connsiteX13" fmla="*/ 568325 w 755650"/>
                <a:gd name="connsiteY13" fmla="*/ 15875 h 241300"/>
                <a:gd name="connsiteX14" fmla="*/ 561975 w 755650"/>
                <a:gd name="connsiteY14" fmla="*/ 34925 h 241300"/>
                <a:gd name="connsiteX15" fmla="*/ 549275 w 755650"/>
                <a:gd name="connsiteY15" fmla="*/ 73025 h 241300"/>
                <a:gd name="connsiteX16" fmla="*/ 546100 w 755650"/>
                <a:gd name="connsiteY16" fmla="*/ 82550 h 241300"/>
                <a:gd name="connsiteX17" fmla="*/ 539750 w 755650"/>
                <a:gd name="connsiteY17" fmla="*/ 104775 h 241300"/>
                <a:gd name="connsiteX18" fmla="*/ 533400 w 755650"/>
                <a:gd name="connsiteY18" fmla="*/ 114300 h 241300"/>
                <a:gd name="connsiteX19" fmla="*/ 527050 w 755650"/>
                <a:gd name="connsiteY19" fmla="*/ 133350 h 241300"/>
                <a:gd name="connsiteX20" fmla="*/ 523875 w 755650"/>
                <a:gd name="connsiteY20" fmla="*/ 142875 h 241300"/>
                <a:gd name="connsiteX21" fmla="*/ 517525 w 755650"/>
                <a:gd name="connsiteY21" fmla="*/ 152400 h 241300"/>
                <a:gd name="connsiteX22" fmla="*/ 511175 w 755650"/>
                <a:gd name="connsiteY22" fmla="*/ 171450 h 241300"/>
                <a:gd name="connsiteX23" fmla="*/ 498475 w 755650"/>
                <a:gd name="connsiteY23" fmla="*/ 190500 h 241300"/>
                <a:gd name="connsiteX24" fmla="*/ 492125 w 755650"/>
                <a:gd name="connsiteY24" fmla="*/ 203200 h 241300"/>
                <a:gd name="connsiteX25" fmla="*/ 485775 w 755650"/>
                <a:gd name="connsiteY25" fmla="*/ 212725 h 241300"/>
                <a:gd name="connsiteX26" fmla="*/ 482600 w 755650"/>
                <a:gd name="connsiteY26" fmla="*/ 222250 h 241300"/>
                <a:gd name="connsiteX27" fmla="*/ 466725 w 755650"/>
                <a:gd name="connsiteY27" fmla="*/ 241300 h 241300"/>
                <a:gd name="connsiteX28" fmla="*/ 438150 w 755650"/>
                <a:gd name="connsiteY28" fmla="*/ 238125 h 241300"/>
                <a:gd name="connsiteX29" fmla="*/ 422275 w 755650"/>
                <a:gd name="connsiteY29" fmla="*/ 219075 h 241300"/>
                <a:gd name="connsiteX30" fmla="*/ 412750 w 755650"/>
                <a:gd name="connsiteY30" fmla="*/ 190500 h 241300"/>
                <a:gd name="connsiteX31" fmla="*/ 409575 w 755650"/>
                <a:gd name="connsiteY31" fmla="*/ 180975 h 241300"/>
                <a:gd name="connsiteX32" fmla="*/ 406400 w 755650"/>
                <a:gd name="connsiteY32" fmla="*/ 161925 h 241300"/>
                <a:gd name="connsiteX33" fmla="*/ 403225 w 755650"/>
                <a:gd name="connsiteY33" fmla="*/ 114300 h 241300"/>
                <a:gd name="connsiteX34" fmla="*/ 396875 w 755650"/>
                <a:gd name="connsiteY34" fmla="*/ 82550 h 241300"/>
                <a:gd name="connsiteX35" fmla="*/ 390525 w 755650"/>
                <a:gd name="connsiteY35" fmla="*/ 63500 h 241300"/>
                <a:gd name="connsiteX36" fmla="*/ 387350 w 755650"/>
                <a:gd name="connsiteY36" fmla="*/ 53975 h 241300"/>
                <a:gd name="connsiteX37" fmla="*/ 384175 w 755650"/>
                <a:gd name="connsiteY37" fmla="*/ 38100 h 241300"/>
                <a:gd name="connsiteX38" fmla="*/ 374650 w 755650"/>
                <a:gd name="connsiteY38" fmla="*/ 31750 h 241300"/>
                <a:gd name="connsiteX39" fmla="*/ 368300 w 755650"/>
                <a:gd name="connsiteY39" fmla="*/ 22225 h 241300"/>
                <a:gd name="connsiteX40" fmla="*/ 339725 w 755650"/>
                <a:gd name="connsiteY40" fmla="*/ 6350 h 241300"/>
                <a:gd name="connsiteX41" fmla="*/ 317500 w 755650"/>
                <a:gd name="connsiteY41" fmla="*/ 28575 h 241300"/>
                <a:gd name="connsiteX42" fmla="*/ 314325 w 755650"/>
                <a:gd name="connsiteY42" fmla="*/ 82550 h 241300"/>
                <a:gd name="connsiteX43" fmla="*/ 304800 w 755650"/>
                <a:gd name="connsiteY43" fmla="*/ 117475 h 241300"/>
                <a:gd name="connsiteX44" fmla="*/ 301625 w 755650"/>
                <a:gd name="connsiteY44" fmla="*/ 127000 h 241300"/>
                <a:gd name="connsiteX45" fmla="*/ 295275 w 755650"/>
                <a:gd name="connsiteY45" fmla="*/ 139700 h 241300"/>
                <a:gd name="connsiteX46" fmla="*/ 285750 w 755650"/>
                <a:gd name="connsiteY46" fmla="*/ 168275 h 241300"/>
                <a:gd name="connsiteX47" fmla="*/ 282575 w 755650"/>
                <a:gd name="connsiteY47" fmla="*/ 177800 h 241300"/>
                <a:gd name="connsiteX48" fmla="*/ 276225 w 755650"/>
                <a:gd name="connsiteY48" fmla="*/ 187325 h 241300"/>
                <a:gd name="connsiteX49" fmla="*/ 273050 w 755650"/>
                <a:gd name="connsiteY49" fmla="*/ 200025 h 241300"/>
                <a:gd name="connsiteX50" fmla="*/ 263525 w 755650"/>
                <a:gd name="connsiteY50" fmla="*/ 228600 h 241300"/>
                <a:gd name="connsiteX51" fmla="*/ 260350 w 755650"/>
                <a:gd name="connsiteY51" fmla="*/ 238125 h 241300"/>
                <a:gd name="connsiteX52" fmla="*/ 250825 w 755650"/>
                <a:gd name="connsiteY52" fmla="*/ 241300 h 241300"/>
                <a:gd name="connsiteX53" fmla="*/ 238125 w 755650"/>
                <a:gd name="connsiteY53" fmla="*/ 238125 h 241300"/>
                <a:gd name="connsiteX54" fmla="*/ 219075 w 755650"/>
                <a:gd name="connsiteY54" fmla="*/ 231775 h 241300"/>
                <a:gd name="connsiteX55" fmla="*/ 209550 w 755650"/>
                <a:gd name="connsiteY55" fmla="*/ 222250 h 241300"/>
                <a:gd name="connsiteX56" fmla="*/ 200025 w 755650"/>
                <a:gd name="connsiteY56" fmla="*/ 196850 h 241300"/>
                <a:gd name="connsiteX57" fmla="*/ 190500 w 755650"/>
                <a:gd name="connsiteY57" fmla="*/ 139700 h 241300"/>
                <a:gd name="connsiteX58" fmla="*/ 187325 w 755650"/>
                <a:gd name="connsiteY58" fmla="*/ 92075 h 241300"/>
                <a:gd name="connsiteX59" fmla="*/ 184150 w 755650"/>
                <a:gd name="connsiteY59" fmla="*/ 79375 h 241300"/>
                <a:gd name="connsiteX60" fmla="*/ 180975 w 755650"/>
                <a:gd name="connsiteY60" fmla="*/ 63500 h 241300"/>
                <a:gd name="connsiteX61" fmla="*/ 174625 w 755650"/>
                <a:gd name="connsiteY61" fmla="*/ 34925 h 241300"/>
                <a:gd name="connsiteX62" fmla="*/ 168275 w 755650"/>
                <a:gd name="connsiteY62" fmla="*/ 25400 h 241300"/>
                <a:gd name="connsiteX63" fmla="*/ 158750 w 755650"/>
                <a:gd name="connsiteY63" fmla="*/ 6350 h 241300"/>
                <a:gd name="connsiteX64" fmla="*/ 139700 w 755650"/>
                <a:gd name="connsiteY64" fmla="*/ 0 h 241300"/>
                <a:gd name="connsiteX65" fmla="*/ 107950 w 755650"/>
                <a:gd name="connsiteY65" fmla="*/ 9525 h 241300"/>
                <a:gd name="connsiteX66" fmla="*/ 104775 w 755650"/>
                <a:gd name="connsiteY66" fmla="*/ 22225 h 241300"/>
                <a:gd name="connsiteX67" fmla="*/ 101600 w 755650"/>
                <a:gd name="connsiteY67" fmla="*/ 47625 h 241300"/>
                <a:gd name="connsiteX68" fmla="*/ 98425 w 755650"/>
                <a:gd name="connsiteY68" fmla="*/ 60325 h 241300"/>
                <a:gd name="connsiteX69" fmla="*/ 92075 w 755650"/>
                <a:gd name="connsiteY69" fmla="*/ 85725 h 241300"/>
                <a:gd name="connsiteX70" fmla="*/ 82550 w 755650"/>
                <a:gd name="connsiteY70" fmla="*/ 117475 h 241300"/>
                <a:gd name="connsiteX71" fmla="*/ 76200 w 755650"/>
                <a:gd name="connsiteY71" fmla="*/ 127000 h 241300"/>
                <a:gd name="connsiteX72" fmla="*/ 57150 w 755650"/>
                <a:gd name="connsiteY72" fmla="*/ 136525 h 241300"/>
                <a:gd name="connsiteX73" fmla="*/ 15875 w 755650"/>
                <a:gd name="connsiteY73" fmla="*/ 130175 h 241300"/>
                <a:gd name="connsiteX74" fmla="*/ 0 w 755650"/>
                <a:gd name="connsiteY74" fmla="*/ 127000 h 24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</a:cxnLst>
              <a:rect l="l" t="t" r="r" b="b"/>
              <a:pathLst>
                <a:path w="755650" h="241300">
                  <a:moveTo>
                    <a:pt x="755650" y="117475"/>
                  </a:moveTo>
                  <a:cubicBezTo>
                    <a:pt x="742503" y="115597"/>
                    <a:pt x="734983" y="115875"/>
                    <a:pt x="723900" y="111125"/>
                  </a:cubicBezTo>
                  <a:cubicBezTo>
                    <a:pt x="719550" y="109261"/>
                    <a:pt x="715792" y="105923"/>
                    <a:pt x="711200" y="104775"/>
                  </a:cubicBezTo>
                  <a:cubicBezTo>
                    <a:pt x="702922" y="102706"/>
                    <a:pt x="694233" y="102897"/>
                    <a:pt x="685800" y="101600"/>
                  </a:cubicBezTo>
                  <a:cubicBezTo>
                    <a:pt x="680466" y="100779"/>
                    <a:pt x="675217" y="99483"/>
                    <a:pt x="669925" y="98425"/>
                  </a:cubicBezTo>
                  <a:cubicBezTo>
                    <a:pt x="666750" y="95250"/>
                    <a:pt x="663849" y="91775"/>
                    <a:pt x="660400" y="88900"/>
                  </a:cubicBezTo>
                  <a:cubicBezTo>
                    <a:pt x="657469" y="86457"/>
                    <a:pt x="653388" y="85422"/>
                    <a:pt x="650875" y="82550"/>
                  </a:cubicBezTo>
                  <a:cubicBezTo>
                    <a:pt x="645849" y="76807"/>
                    <a:pt x="642408" y="69850"/>
                    <a:pt x="638175" y="63500"/>
                  </a:cubicBezTo>
                  <a:lnTo>
                    <a:pt x="631825" y="53975"/>
                  </a:lnTo>
                  <a:cubicBezTo>
                    <a:pt x="627027" y="34781"/>
                    <a:pt x="630030" y="45415"/>
                    <a:pt x="622300" y="22225"/>
                  </a:cubicBezTo>
                  <a:cubicBezTo>
                    <a:pt x="621242" y="19050"/>
                    <a:pt x="621910" y="14556"/>
                    <a:pt x="619125" y="12700"/>
                  </a:cubicBezTo>
                  <a:cubicBezTo>
                    <a:pt x="606815" y="4494"/>
                    <a:pt x="613220" y="7557"/>
                    <a:pt x="600075" y="3175"/>
                  </a:cubicBezTo>
                  <a:cubicBezTo>
                    <a:pt x="591608" y="4233"/>
                    <a:pt x="582597" y="3181"/>
                    <a:pt x="574675" y="6350"/>
                  </a:cubicBezTo>
                  <a:cubicBezTo>
                    <a:pt x="571132" y="7767"/>
                    <a:pt x="569875" y="12388"/>
                    <a:pt x="568325" y="15875"/>
                  </a:cubicBezTo>
                  <a:cubicBezTo>
                    <a:pt x="565607" y="21992"/>
                    <a:pt x="564092" y="28575"/>
                    <a:pt x="561975" y="34925"/>
                  </a:cubicBezTo>
                  <a:lnTo>
                    <a:pt x="549275" y="73025"/>
                  </a:lnTo>
                  <a:cubicBezTo>
                    <a:pt x="548217" y="76200"/>
                    <a:pt x="546912" y="79303"/>
                    <a:pt x="546100" y="82550"/>
                  </a:cubicBezTo>
                  <a:cubicBezTo>
                    <a:pt x="545083" y="86619"/>
                    <a:pt x="542027" y="100220"/>
                    <a:pt x="539750" y="104775"/>
                  </a:cubicBezTo>
                  <a:cubicBezTo>
                    <a:pt x="538043" y="108188"/>
                    <a:pt x="534950" y="110813"/>
                    <a:pt x="533400" y="114300"/>
                  </a:cubicBezTo>
                  <a:cubicBezTo>
                    <a:pt x="530682" y="120417"/>
                    <a:pt x="529167" y="127000"/>
                    <a:pt x="527050" y="133350"/>
                  </a:cubicBezTo>
                  <a:cubicBezTo>
                    <a:pt x="525992" y="136525"/>
                    <a:pt x="525731" y="140090"/>
                    <a:pt x="523875" y="142875"/>
                  </a:cubicBezTo>
                  <a:cubicBezTo>
                    <a:pt x="521758" y="146050"/>
                    <a:pt x="519075" y="148913"/>
                    <a:pt x="517525" y="152400"/>
                  </a:cubicBezTo>
                  <a:cubicBezTo>
                    <a:pt x="514807" y="158517"/>
                    <a:pt x="514888" y="165881"/>
                    <a:pt x="511175" y="171450"/>
                  </a:cubicBezTo>
                  <a:cubicBezTo>
                    <a:pt x="506942" y="177800"/>
                    <a:pt x="501888" y="183674"/>
                    <a:pt x="498475" y="190500"/>
                  </a:cubicBezTo>
                  <a:cubicBezTo>
                    <a:pt x="496358" y="194733"/>
                    <a:pt x="494473" y="199091"/>
                    <a:pt x="492125" y="203200"/>
                  </a:cubicBezTo>
                  <a:cubicBezTo>
                    <a:pt x="490232" y="206513"/>
                    <a:pt x="487482" y="209312"/>
                    <a:pt x="485775" y="212725"/>
                  </a:cubicBezTo>
                  <a:cubicBezTo>
                    <a:pt x="484278" y="215718"/>
                    <a:pt x="484097" y="219257"/>
                    <a:pt x="482600" y="222250"/>
                  </a:cubicBezTo>
                  <a:cubicBezTo>
                    <a:pt x="478180" y="231091"/>
                    <a:pt x="473747" y="234278"/>
                    <a:pt x="466725" y="241300"/>
                  </a:cubicBezTo>
                  <a:cubicBezTo>
                    <a:pt x="457200" y="240242"/>
                    <a:pt x="447447" y="240449"/>
                    <a:pt x="438150" y="238125"/>
                  </a:cubicBezTo>
                  <a:cubicBezTo>
                    <a:pt x="428623" y="235743"/>
                    <a:pt x="425449" y="227009"/>
                    <a:pt x="422275" y="219075"/>
                  </a:cubicBezTo>
                  <a:lnTo>
                    <a:pt x="412750" y="190500"/>
                  </a:lnTo>
                  <a:cubicBezTo>
                    <a:pt x="411692" y="187325"/>
                    <a:pt x="410125" y="184276"/>
                    <a:pt x="409575" y="180975"/>
                  </a:cubicBezTo>
                  <a:lnTo>
                    <a:pt x="406400" y="161925"/>
                  </a:lnTo>
                  <a:cubicBezTo>
                    <a:pt x="405342" y="146050"/>
                    <a:pt x="405121" y="130097"/>
                    <a:pt x="403225" y="114300"/>
                  </a:cubicBezTo>
                  <a:cubicBezTo>
                    <a:pt x="401939" y="103584"/>
                    <a:pt x="400288" y="92789"/>
                    <a:pt x="396875" y="82550"/>
                  </a:cubicBezTo>
                  <a:lnTo>
                    <a:pt x="390525" y="63500"/>
                  </a:lnTo>
                  <a:cubicBezTo>
                    <a:pt x="389467" y="60325"/>
                    <a:pt x="388006" y="57257"/>
                    <a:pt x="387350" y="53975"/>
                  </a:cubicBezTo>
                  <a:cubicBezTo>
                    <a:pt x="386292" y="48683"/>
                    <a:pt x="386852" y="42785"/>
                    <a:pt x="384175" y="38100"/>
                  </a:cubicBezTo>
                  <a:cubicBezTo>
                    <a:pt x="382282" y="34787"/>
                    <a:pt x="377825" y="33867"/>
                    <a:pt x="374650" y="31750"/>
                  </a:cubicBezTo>
                  <a:cubicBezTo>
                    <a:pt x="372533" y="28575"/>
                    <a:pt x="371172" y="24738"/>
                    <a:pt x="368300" y="22225"/>
                  </a:cubicBezTo>
                  <a:cubicBezTo>
                    <a:pt x="354863" y="10468"/>
                    <a:pt x="352807" y="10711"/>
                    <a:pt x="339725" y="6350"/>
                  </a:cubicBezTo>
                  <a:cubicBezTo>
                    <a:pt x="317890" y="20906"/>
                    <a:pt x="323088" y="11810"/>
                    <a:pt x="317500" y="28575"/>
                  </a:cubicBezTo>
                  <a:cubicBezTo>
                    <a:pt x="316442" y="46567"/>
                    <a:pt x="315957" y="64601"/>
                    <a:pt x="314325" y="82550"/>
                  </a:cubicBezTo>
                  <a:cubicBezTo>
                    <a:pt x="313203" y="94891"/>
                    <a:pt x="308682" y="105830"/>
                    <a:pt x="304800" y="117475"/>
                  </a:cubicBezTo>
                  <a:cubicBezTo>
                    <a:pt x="303742" y="120650"/>
                    <a:pt x="303122" y="124007"/>
                    <a:pt x="301625" y="127000"/>
                  </a:cubicBezTo>
                  <a:cubicBezTo>
                    <a:pt x="299508" y="131233"/>
                    <a:pt x="297033" y="135306"/>
                    <a:pt x="295275" y="139700"/>
                  </a:cubicBezTo>
                  <a:lnTo>
                    <a:pt x="285750" y="168275"/>
                  </a:lnTo>
                  <a:cubicBezTo>
                    <a:pt x="284692" y="171450"/>
                    <a:pt x="284431" y="175015"/>
                    <a:pt x="282575" y="177800"/>
                  </a:cubicBezTo>
                  <a:lnTo>
                    <a:pt x="276225" y="187325"/>
                  </a:lnTo>
                  <a:cubicBezTo>
                    <a:pt x="275167" y="191558"/>
                    <a:pt x="274304" y="195845"/>
                    <a:pt x="273050" y="200025"/>
                  </a:cubicBezTo>
                  <a:lnTo>
                    <a:pt x="263525" y="228600"/>
                  </a:lnTo>
                  <a:cubicBezTo>
                    <a:pt x="262467" y="231775"/>
                    <a:pt x="263525" y="237067"/>
                    <a:pt x="260350" y="238125"/>
                  </a:cubicBezTo>
                  <a:lnTo>
                    <a:pt x="250825" y="241300"/>
                  </a:lnTo>
                  <a:cubicBezTo>
                    <a:pt x="246592" y="240242"/>
                    <a:pt x="242305" y="239379"/>
                    <a:pt x="238125" y="238125"/>
                  </a:cubicBezTo>
                  <a:cubicBezTo>
                    <a:pt x="231714" y="236202"/>
                    <a:pt x="219075" y="231775"/>
                    <a:pt x="219075" y="231775"/>
                  </a:cubicBezTo>
                  <a:cubicBezTo>
                    <a:pt x="215900" y="228600"/>
                    <a:pt x="212160" y="225904"/>
                    <a:pt x="209550" y="222250"/>
                  </a:cubicBezTo>
                  <a:cubicBezTo>
                    <a:pt x="204179" y="214730"/>
                    <a:pt x="201646" y="205767"/>
                    <a:pt x="200025" y="196850"/>
                  </a:cubicBezTo>
                  <a:cubicBezTo>
                    <a:pt x="196570" y="177849"/>
                    <a:pt x="190500" y="139700"/>
                    <a:pt x="190500" y="139700"/>
                  </a:cubicBezTo>
                  <a:cubicBezTo>
                    <a:pt x="189442" y="123825"/>
                    <a:pt x="188991" y="107898"/>
                    <a:pt x="187325" y="92075"/>
                  </a:cubicBezTo>
                  <a:cubicBezTo>
                    <a:pt x="186868" y="87735"/>
                    <a:pt x="185097" y="83635"/>
                    <a:pt x="184150" y="79375"/>
                  </a:cubicBezTo>
                  <a:cubicBezTo>
                    <a:pt x="182979" y="74107"/>
                    <a:pt x="181940" y="68809"/>
                    <a:pt x="180975" y="63500"/>
                  </a:cubicBezTo>
                  <a:cubicBezTo>
                    <a:pt x="179581" y="55835"/>
                    <a:pt x="178624" y="42922"/>
                    <a:pt x="174625" y="34925"/>
                  </a:cubicBezTo>
                  <a:cubicBezTo>
                    <a:pt x="172918" y="31512"/>
                    <a:pt x="169982" y="28813"/>
                    <a:pt x="168275" y="25400"/>
                  </a:cubicBezTo>
                  <a:cubicBezTo>
                    <a:pt x="165287" y="19424"/>
                    <a:pt x="165368" y="10486"/>
                    <a:pt x="158750" y="6350"/>
                  </a:cubicBezTo>
                  <a:cubicBezTo>
                    <a:pt x="153074" y="2802"/>
                    <a:pt x="139700" y="0"/>
                    <a:pt x="139700" y="0"/>
                  </a:cubicBezTo>
                  <a:cubicBezTo>
                    <a:pt x="132666" y="1005"/>
                    <a:pt x="114030" y="406"/>
                    <a:pt x="107950" y="9525"/>
                  </a:cubicBezTo>
                  <a:cubicBezTo>
                    <a:pt x="105529" y="13156"/>
                    <a:pt x="105492" y="17921"/>
                    <a:pt x="104775" y="22225"/>
                  </a:cubicBezTo>
                  <a:cubicBezTo>
                    <a:pt x="103372" y="30641"/>
                    <a:pt x="103003" y="39209"/>
                    <a:pt x="101600" y="47625"/>
                  </a:cubicBezTo>
                  <a:cubicBezTo>
                    <a:pt x="100883" y="51929"/>
                    <a:pt x="99372" y="56065"/>
                    <a:pt x="98425" y="60325"/>
                  </a:cubicBezTo>
                  <a:cubicBezTo>
                    <a:pt x="88742" y="103897"/>
                    <a:pt x="100585" y="55939"/>
                    <a:pt x="92075" y="85725"/>
                  </a:cubicBezTo>
                  <a:cubicBezTo>
                    <a:pt x="89856" y="93490"/>
                    <a:pt x="86323" y="111816"/>
                    <a:pt x="82550" y="117475"/>
                  </a:cubicBezTo>
                  <a:cubicBezTo>
                    <a:pt x="80433" y="120650"/>
                    <a:pt x="78898" y="124302"/>
                    <a:pt x="76200" y="127000"/>
                  </a:cubicBezTo>
                  <a:cubicBezTo>
                    <a:pt x="70045" y="133155"/>
                    <a:pt x="64897" y="133943"/>
                    <a:pt x="57150" y="136525"/>
                  </a:cubicBezTo>
                  <a:cubicBezTo>
                    <a:pt x="12160" y="131526"/>
                    <a:pt x="43372" y="136285"/>
                    <a:pt x="15875" y="130175"/>
                  </a:cubicBezTo>
                  <a:cubicBezTo>
                    <a:pt x="10607" y="129004"/>
                    <a:pt x="0" y="127000"/>
                    <a:pt x="0" y="127000"/>
                  </a:cubicBezTo>
                </a:path>
              </a:pathLst>
            </a:custGeom>
            <a:noFill/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B3786D4A-F92C-9398-4DB7-508A864A9C02}"/>
              </a:ext>
            </a:extLst>
          </p:cNvPr>
          <p:cNvGrpSpPr/>
          <p:nvPr/>
        </p:nvGrpSpPr>
        <p:grpSpPr>
          <a:xfrm rot="20185189">
            <a:off x="1950288" y="3935427"/>
            <a:ext cx="234615" cy="421992"/>
            <a:chOff x="2595747" y="2269733"/>
            <a:chExt cx="553213" cy="995019"/>
          </a:xfrm>
        </p:grpSpPr>
        <p:sp>
          <p:nvSpPr>
            <p:cNvPr id="102" name="Oval 101">
              <a:extLst>
                <a:ext uri="{FF2B5EF4-FFF2-40B4-BE49-F238E27FC236}">
                  <a16:creationId xmlns:a16="http://schemas.microsoft.com/office/drawing/2014/main" id="{2015ABB7-A218-6FBD-4000-481A046EE422}"/>
                </a:ext>
              </a:extLst>
            </p:cNvPr>
            <p:cNvSpPr/>
            <p:nvPr/>
          </p:nvSpPr>
          <p:spPr>
            <a:xfrm flipV="1">
              <a:off x="2643753" y="2269733"/>
              <a:ext cx="457200" cy="457193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103" name="Oval 102">
              <a:extLst>
                <a:ext uri="{FF2B5EF4-FFF2-40B4-BE49-F238E27FC236}">
                  <a16:creationId xmlns:a16="http://schemas.microsoft.com/office/drawing/2014/main" id="{08584EAA-2DEE-1B51-9949-E3B2F3D1B322}"/>
                </a:ext>
              </a:extLst>
            </p:cNvPr>
            <p:cNvSpPr/>
            <p:nvPr/>
          </p:nvSpPr>
          <p:spPr>
            <a:xfrm flipV="1">
              <a:off x="2595747" y="2711540"/>
              <a:ext cx="553213" cy="553212"/>
            </a:xfrm>
            <a:prstGeom prst="ellipse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E9AFD755-8BA9-66F0-9DDE-64C8DE046D75}"/>
              </a:ext>
            </a:extLst>
          </p:cNvPr>
          <p:cNvGrpSpPr/>
          <p:nvPr/>
        </p:nvGrpSpPr>
        <p:grpSpPr>
          <a:xfrm>
            <a:off x="236525" y="1712343"/>
            <a:ext cx="847350" cy="1056940"/>
            <a:chOff x="3239693" y="1544664"/>
            <a:chExt cx="1998007" cy="2492207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DF3D6C1D-FF06-C02D-D7C4-9659471EBA8A}"/>
                </a:ext>
              </a:extLst>
            </p:cNvPr>
            <p:cNvGrpSpPr/>
            <p:nvPr/>
          </p:nvGrpSpPr>
          <p:grpSpPr>
            <a:xfrm flipV="1">
              <a:off x="3252456" y="3047194"/>
              <a:ext cx="1244312" cy="989677"/>
              <a:chOff x="8748035" y="1334561"/>
              <a:chExt cx="772618" cy="614511"/>
            </a:xfrm>
            <a:solidFill>
              <a:srgbClr val="FFC000"/>
            </a:solidFill>
          </p:grpSpPr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5BD9C91A-5B0D-FEE0-9A2C-017FEC2F3D69}"/>
                  </a:ext>
                </a:extLst>
              </p:cNvPr>
              <p:cNvSpPr/>
              <p:nvPr/>
            </p:nvSpPr>
            <p:spPr>
              <a:xfrm>
                <a:off x="8789554" y="1340539"/>
                <a:ext cx="608533" cy="608533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/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E5401945-5051-221C-3D91-AF3D0CB3020D}"/>
                  </a:ext>
                </a:extLst>
              </p:cNvPr>
              <p:cNvSpPr txBox="1"/>
              <p:nvPr/>
            </p:nvSpPr>
            <p:spPr>
              <a:xfrm flipV="1">
                <a:off x="8748035" y="1334561"/>
                <a:ext cx="772618" cy="49567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600" dirty="0"/>
                  <a:t>Th</a:t>
                </a:r>
                <a:r>
                  <a:rPr lang="en-US" sz="1600" baseline="30000" dirty="0"/>
                  <a:t>2+</a:t>
                </a:r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26533C93-5379-79D3-9DB5-B18D05B42861}"/>
                </a:ext>
              </a:extLst>
            </p:cNvPr>
            <p:cNvGrpSpPr/>
            <p:nvPr/>
          </p:nvGrpSpPr>
          <p:grpSpPr>
            <a:xfrm flipV="1">
              <a:off x="3373900" y="1544664"/>
              <a:ext cx="1017522" cy="885001"/>
              <a:chOff x="8788459" y="2382615"/>
              <a:chExt cx="631801" cy="549516"/>
            </a:xfrm>
          </p:grpSpPr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AE035C3D-26B7-7234-D220-95DC6BCC403C}"/>
                  </a:ext>
                </a:extLst>
              </p:cNvPr>
              <p:cNvSpPr/>
              <p:nvPr/>
            </p:nvSpPr>
            <p:spPr>
              <a:xfrm>
                <a:off x="8807372" y="2429211"/>
                <a:ext cx="502920" cy="502920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/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81759401-72BE-028E-1CFB-3BF36EA7DC1C}"/>
                  </a:ext>
                </a:extLst>
              </p:cNvPr>
              <p:cNvSpPr txBox="1"/>
              <p:nvPr/>
            </p:nvSpPr>
            <p:spPr>
              <a:xfrm flipV="1">
                <a:off x="8788459" y="2382615"/>
                <a:ext cx="631801" cy="4956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600" dirty="0"/>
                  <a:t>O</a:t>
                </a:r>
                <a:r>
                  <a:rPr lang="en-US" sz="1600" baseline="30000" dirty="0"/>
                  <a:t>2-</a:t>
                </a:r>
              </a:p>
            </p:txBody>
          </p:sp>
        </p:grp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6292A62B-6439-2BB4-D29C-7C3C5B8021C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809354" y="2359966"/>
              <a:ext cx="2" cy="692576"/>
            </a:xfrm>
            <a:prstGeom prst="line">
              <a:avLst/>
            </a:prstGeom>
            <a:ln w="19050">
              <a:solidFill>
                <a:schemeClr val="accent4">
                  <a:lumMod val="75000"/>
                </a:schemeClr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E05D4EC-CE4E-32FD-AAC6-4C2CB6AFDC66}"/>
                </a:ext>
              </a:extLst>
            </p:cNvPr>
            <p:cNvSpPr txBox="1"/>
            <p:nvPr/>
          </p:nvSpPr>
          <p:spPr>
            <a:xfrm>
              <a:off x="4406733" y="2266000"/>
              <a:ext cx="830967" cy="7982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/>
                <a:t>e</a:t>
              </a:r>
              <a:r>
                <a:rPr lang="en-US" sz="1600" baseline="30000" dirty="0"/>
                <a:t>-</a:t>
              </a:r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4A08B9D1-04AD-7D23-BFCE-3D0BB9B19A87}"/>
                </a:ext>
              </a:extLst>
            </p:cNvPr>
            <p:cNvGrpSpPr/>
            <p:nvPr/>
          </p:nvGrpSpPr>
          <p:grpSpPr>
            <a:xfrm>
              <a:off x="3239693" y="2511935"/>
              <a:ext cx="1148435" cy="464795"/>
              <a:chOff x="1134754" y="5057249"/>
              <a:chExt cx="1849566" cy="823411"/>
            </a:xfrm>
          </p:grpSpPr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6FBC674C-4BD0-7FCB-099C-3C824EC686DD}"/>
                  </a:ext>
                </a:extLst>
              </p:cNvPr>
              <p:cNvSpPr/>
              <p:nvPr/>
            </p:nvSpPr>
            <p:spPr>
              <a:xfrm>
                <a:off x="1134754" y="5204082"/>
                <a:ext cx="1849566" cy="528213"/>
              </a:xfrm>
              <a:prstGeom prst="ellipse">
                <a:avLst/>
              </a:prstGeom>
              <a:noFill/>
              <a:ln w="19050">
                <a:solidFill>
                  <a:schemeClr val="bg2">
                    <a:lumMod val="50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16" name="Triangle 15">
                <a:extLst>
                  <a:ext uri="{FF2B5EF4-FFF2-40B4-BE49-F238E27FC236}">
                    <a16:creationId xmlns:a16="http://schemas.microsoft.com/office/drawing/2014/main" id="{269FD3C0-0DCC-5F63-CF36-C3F69B8FA4D3}"/>
                  </a:ext>
                </a:extLst>
              </p:cNvPr>
              <p:cNvSpPr/>
              <p:nvPr/>
            </p:nvSpPr>
            <p:spPr>
              <a:xfrm rot="16200000">
                <a:off x="1891779" y="5526400"/>
                <a:ext cx="293663" cy="414858"/>
              </a:xfrm>
              <a:prstGeom prst="triangle">
                <a:avLst/>
              </a:prstGeom>
              <a:solidFill>
                <a:schemeClr val="tx1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 dirty="0"/>
              </a:p>
            </p:txBody>
          </p:sp>
          <p:sp>
            <p:nvSpPr>
              <p:cNvPr id="17" name="Triangle 16">
                <a:extLst>
                  <a:ext uri="{FF2B5EF4-FFF2-40B4-BE49-F238E27FC236}">
                    <a16:creationId xmlns:a16="http://schemas.microsoft.com/office/drawing/2014/main" id="{E96CEA5C-C106-B04F-176B-7147AD8178F9}"/>
                  </a:ext>
                </a:extLst>
              </p:cNvPr>
              <p:cNvSpPr/>
              <p:nvPr/>
            </p:nvSpPr>
            <p:spPr>
              <a:xfrm rot="5400000">
                <a:off x="1935561" y="4996652"/>
                <a:ext cx="293663" cy="414858"/>
              </a:xfrm>
              <a:prstGeom prst="triangle">
                <a:avLst/>
              </a:prstGeom>
              <a:solidFill>
                <a:schemeClr val="tx1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 dirty="0"/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27536A33-81A5-75DD-3784-72D34630E651}"/>
                </a:ext>
              </a:extLst>
            </p:cNvPr>
            <p:cNvGrpSpPr/>
            <p:nvPr/>
          </p:nvGrpSpPr>
          <p:grpSpPr>
            <a:xfrm rot="5400000">
              <a:off x="4043437" y="2445949"/>
              <a:ext cx="127975" cy="596158"/>
              <a:chOff x="2237892" y="2908157"/>
              <a:chExt cx="105763" cy="492692"/>
            </a:xfrm>
          </p:grpSpPr>
          <p:cxnSp>
            <p:nvCxnSpPr>
              <p:cNvPr id="13" name="Straight Arrow Connector 12">
                <a:extLst>
                  <a:ext uri="{FF2B5EF4-FFF2-40B4-BE49-F238E27FC236}">
                    <a16:creationId xmlns:a16="http://schemas.microsoft.com/office/drawing/2014/main" id="{E7CA7559-6D38-01E1-16D3-09C0DEE355E8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 flipV="1">
                <a:off x="2044435" y="3154502"/>
                <a:ext cx="492692" cy="2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FEB77952-732C-C497-D4F8-5614AEBA7F20}"/>
                  </a:ext>
                </a:extLst>
              </p:cNvPr>
              <p:cNvSpPr/>
              <p:nvPr/>
            </p:nvSpPr>
            <p:spPr>
              <a:xfrm>
                <a:off x="2237892" y="3130779"/>
                <a:ext cx="105763" cy="105764"/>
              </a:xfrm>
              <a:prstGeom prst="ellipse">
                <a:avLst/>
              </a:prstGeom>
              <a:solidFill>
                <a:schemeClr val="bg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</p:grp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B063F603-038D-EC95-B6AE-B4FC85FE0C4B}"/>
              </a:ext>
            </a:extLst>
          </p:cNvPr>
          <p:cNvGrpSpPr/>
          <p:nvPr/>
        </p:nvGrpSpPr>
        <p:grpSpPr>
          <a:xfrm>
            <a:off x="84674" y="769173"/>
            <a:ext cx="514455" cy="770209"/>
            <a:chOff x="4163948" y="4500365"/>
            <a:chExt cx="753213" cy="1025148"/>
          </a:xfrm>
        </p:grpSpPr>
        <p:sp>
          <p:nvSpPr>
            <p:cNvPr id="23" name="Right Arrow 22">
              <a:extLst>
                <a:ext uri="{FF2B5EF4-FFF2-40B4-BE49-F238E27FC236}">
                  <a16:creationId xmlns:a16="http://schemas.microsoft.com/office/drawing/2014/main" id="{2DD3F2DC-ED45-FC44-4475-9D4CD81F4C5B}"/>
                </a:ext>
              </a:extLst>
            </p:cNvPr>
            <p:cNvSpPr/>
            <p:nvPr/>
          </p:nvSpPr>
          <p:spPr>
            <a:xfrm rot="16200000">
              <a:off x="4027981" y="4636332"/>
              <a:ext cx="1025148" cy="753213"/>
            </a:xfrm>
            <a:prstGeom prst="rightArrow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056C6E50-FB3D-2DA9-8892-2310810299C8}"/>
                </a:ext>
              </a:extLst>
            </p:cNvPr>
            <p:cNvSpPr txBox="1"/>
            <p:nvPr/>
          </p:nvSpPr>
          <p:spPr>
            <a:xfrm rot="16200000">
              <a:off x="4203029" y="4815646"/>
              <a:ext cx="647418" cy="5407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dirty="0" err="1"/>
                <a:t>E</a:t>
              </a:r>
              <a:r>
                <a:rPr lang="en-US" baseline="-25000" dirty="0" err="1"/>
                <a:t>ext</a:t>
              </a:r>
              <a:endParaRPr lang="en-US" baseline="-25000" dirty="0"/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7DCD4DCC-B99E-05A5-8063-B46CEE1B4A27}"/>
              </a:ext>
            </a:extLst>
          </p:cNvPr>
          <p:cNvSpPr txBox="1"/>
          <p:nvPr/>
        </p:nvSpPr>
        <p:spPr>
          <a:xfrm>
            <a:off x="342826" y="4761163"/>
            <a:ext cx="74892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latin typeface="Arial" panose="020B0604020202020204" pitchFamily="34" charset="0"/>
                <a:ea typeface="MS Gothic" panose="020B0609070205080204" pitchFamily="49" charset="-128"/>
                <a:cs typeface="Arial" panose="020B0604020202020204" pitchFamily="34" charset="0"/>
              </a:rPr>
              <a:t>many</a:t>
            </a:r>
          </a:p>
          <a:p>
            <a:pPr algn="l"/>
            <a:r>
              <a:rPr lang="en-US" dirty="0">
                <a:latin typeface="Arial" panose="020B0604020202020204" pitchFamily="34" charset="0"/>
                <a:ea typeface="MS Gothic" panose="020B0609070205080204" pitchFamily="49" charset="-128"/>
                <a:cs typeface="Arial" panose="020B0604020202020204" pitchFamily="34" charset="0"/>
              </a:rPr>
              <a:t>many</a:t>
            </a:r>
          </a:p>
          <a:p>
            <a:pPr algn="l"/>
            <a:r>
              <a:rPr lang="en-US" dirty="0">
                <a:latin typeface="Arial" panose="020B0604020202020204" pitchFamily="34" charset="0"/>
                <a:ea typeface="MS Gothic" panose="020B0609070205080204" pitchFamily="49" charset="-128"/>
                <a:cs typeface="Arial" panose="020B0604020202020204" pitchFamily="34" charset="0"/>
              </a:rPr>
              <a:t>many</a:t>
            </a:r>
          </a:p>
          <a:p>
            <a:pPr algn="l"/>
            <a:r>
              <a:rPr lang="en-US" dirty="0" err="1">
                <a:latin typeface="Arial" panose="020B0604020202020204" pitchFamily="34" charset="0"/>
                <a:ea typeface="MS Gothic" panose="020B0609070205080204" pitchFamily="49" charset="-128"/>
                <a:cs typeface="Arial" panose="020B0604020202020204" pitchFamily="34" charset="0"/>
              </a:rPr>
              <a:t>ThO</a:t>
            </a:r>
            <a:endParaRPr lang="en-US" dirty="0">
              <a:latin typeface="Arial" panose="020B0604020202020204" pitchFamily="34" charset="0"/>
              <a:ea typeface="MS Gothic" panose="020B0609070205080204" pitchFamily="49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8360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3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1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9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" grpId="0" animBg="1"/>
      <p:bldP spid="97" grpId="0"/>
      <p:bldP spid="9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73E108-3929-CDF7-C205-D23942D3FA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D0F8A-8ACD-B64C-8359-C035F7DCBE77}" type="slidenum">
              <a:rPr lang="en-US" smtClean="0"/>
              <a:t>6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9DF4DE0-D3DC-AA1B-C346-1838390DFF93}"/>
              </a:ext>
            </a:extLst>
          </p:cNvPr>
          <p:cNvSpPr txBox="1"/>
          <p:nvPr/>
        </p:nvSpPr>
        <p:spPr>
          <a:xfrm>
            <a:off x="415636" y="136524"/>
            <a:ext cx="82525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3600" dirty="0">
                <a:latin typeface="Arial" panose="020B0604020202020204" pitchFamily="34" charset="0"/>
                <a:ea typeface="MS Gothic" panose="020B0609070205080204" pitchFamily="49" charset="-128"/>
                <a:cs typeface="Arial" panose="020B0604020202020204" pitchFamily="34" charset="0"/>
              </a:rPr>
              <a:t>ACME I  (2014) 	|d</a:t>
            </a:r>
            <a:r>
              <a:rPr lang="en-US" sz="3600" baseline="-25000" dirty="0">
                <a:latin typeface="Arial" panose="020B0604020202020204" pitchFamily="34" charset="0"/>
                <a:ea typeface="MS Gothic" panose="020B0609070205080204" pitchFamily="49" charset="-128"/>
                <a:cs typeface="Arial" panose="020B0604020202020204" pitchFamily="34" charset="0"/>
              </a:rPr>
              <a:t>e</a:t>
            </a:r>
            <a:r>
              <a:rPr lang="en-US" sz="3600" dirty="0">
                <a:latin typeface="Arial" panose="020B0604020202020204" pitchFamily="34" charset="0"/>
                <a:ea typeface="MS Gothic" panose="020B0609070205080204" pitchFamily="49" charset="-128"/>
                <a:cs typeface="Arial" panose="020B0604020202020204" pitchFamily="34" charset="0"/>
              </a:rPr>
              <a:t>| &lt; 8.7×10</a:t>
            </a:r>
            <a:r>
              <a:rPr lang="en-US" sz="3600" baseline="30000" dirty="0">
                <a:latin typeface="Arial" panose="020B0604020202020204" pitchFamily="34" charset="0"/>
                <a:ea typeface="MS Gothic" panose="020B0609070205080204" pitchFamily="49" charset="-128"/>
                <a:cs typeface="Arial" panose="020B0604020202020204" pitchFamily="34" charset="0"/>
              </a:rPr>
              <a:t>-29</a:t>
            </a:r>
            <a:r>
              <a:rPr lang="en-US" sz="3600" baseline="-25000" dirty="0">
                <a:latin typeface="Arial" panose="020B0604020202020204" pitchFamily="34" charset="0"/>
                <a:ea typeface="MS Gothic" panose="020B0609070205080204" pitchFamily="49" charset="-128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MS Gothic" panose="020B0609070205080204" pitchFamily="49" charset="-128"/>
                <a:cs typeface="Arial" panose="020B0604020202020204" pitchFamily="34" charset="0"/>
              </a:rPr>
              <a:t>e•cm</a:t>
            </a:r>
            <a:endParaRPr lang="en-US" sz="3600" dirty="0">
              <a:latin typeface="Arial" panose="020B0604020202020204" pitchFamily="34" charset="0"/>
              <a:ea typeface="MS Gothic" panose="020B0609070205080204" pitchFamily="49" charset="-128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A2D14F5-79F2-7EDB-B49C-A48E7BFEF1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66082" y="2930655"/>
            <a:ext cx="8549640" cy="315945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35514F3-56C7-533B-2967-0665A9AB8E8D}"/>
              </a:ext>
            </a:extLst>
          </p:cNvPr>
          <p:cNvSpPr txBox="1"/>
          <p:nvPr/>
        </p:nvSpPr>
        <p:spPr>
          <a:xfrm>
            <a:off x="628650" y="6293407"/>
            <a:ext cx="24192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/>
              <a:t>Science </a:t>
            </a:r>
            <a:r>
              <a:rPr lang="en-US" b="1" dirty="0"/>
              <a:t>343</a:t>
            </a:r>
            <a:r>
              <a:rPr lang="en-US" dirty="0"/>
              <a:t>, 269 (2014)</a:t>
            </a:r>
            <a:endParaRPr lang="en-US" dirty="0">
              <a:latin typeface="Arial" panose="020B0604020202020204" pitchFamily="34" charset="0"/>
              <a:ea typeface="MS Gothic" panose="020B0609070205080204" pitchFamily="49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27090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73E108-3929-CDF7-C205-D23942D3FA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D0F8A-8ACD-B64C-8359-C035F7DCBE77}" type="slidenum">
              <a:rPr lang="en-US" smtClean="0"/>
              <a:t>7</a:t>
            </a:fld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D06A134-85B6-553D-4962-F3CC42BA8381}"/>
              </a:ext>
            </a:extLst>
          </p:cNvPr>
          <p:cNvSpPr txBox="1"/>
          <p:nvPr/>
        </p:nvSpPr>
        <p:spPr>
          <a:xfrm>
            <a:off x="401783" y="758450"/>
            <a:ext cx="82525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3600" dirty="0">
                <a:latin typeface="Arial" panose="020B0604020202020204" pitchFamily="34" charset="0"/>
                <a:ea typeface="MS Gothic" panose="020B0609070205080204" pitchFamily="49" charset="-128"/>
                <a:cs typeface="Arial" panose="020B0604020202020204" pitchFamily="34" charset="0"/>
              </a:rPr>
              <a:t>ACME II  (2018) 	|d</a:t>
            </a:r>
            <a:r>
              <a:rPr lang="en-US" sz="3600" baseline="-25000" dirty="0">
                <a:latin typeface="Arial" panose="020B0604020202020204" pitchFamily="34" charset="0"/>
                <a:ea typeface="MS Gothic" panose="020B0609070205080204" pitchFamily="49" charset="-128"/>
                <a:cs typeface="Arial" panose="020B0604020202020204" pitchFamily="34" charset="0"/>
              </a:rPr>
              <a:t>e</a:t>
            </a:r>
            <a:r>
              <a:rPr lang="en-US" sz="3600" dirty="0">
                <a:latin typeface="Arial" panose="020B0604020202020204" pitchFamily="34" charset="0"/>
                <a:ea typeface="MS Gothic" panose="020B0609070205080204" pitchFamily="49" charset="-128"/>
                <a:cs typeface="Arial" panose="020B0604020202020204" pitchFamily="34" charset="0"/>
              </a:rPr>
              <a:t>| &lt; 1.1×10</a:t>
            </a:r>
            <a:r>
              <a:rPr lang="en-US" sz="3600" baseline="30000" dirty="0">
                <a:latin typeface="Arial" panose="020B0604020202020204" pitchFamily="34" charset="0"/>
                <a:ea typeface="MS Gothic" panose="020B0609070205080204" pitchFamily="49" charset="-128"/>
                <a:cs typeface="Arial" panose="020B0604020202020204" pitchFamily="34" charset="0"/>
              </a:rPr>
              <a:t>-29</a:t>
            </a:r>
            <a:r>
              <a:rPr lang="en-US" sz="3600" baseline="-25000" dirty="0">
                <a:latin typeface="Arial" panose="020B0604020202020204" pitchFamily="34" charset="0"/>
                <a:ea typeface="MS Gothic" panose="020B0609070205080204" pitchFamily="49" charset="-128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MS Gothic" panose="020B0609070205080204" pitchFamily="49" charset="-128"/>
                <a:cs typeface="Arial" panose="020B0604020202020204" pitchFamily="34" charset="0"/>
              </a:rPr>
              <a:t>e•cm</a:t>
            </a:r>
            <a:endParaRPr lang="en-US" sz="3600" dirty="0">
              <a:latin typeface="Arial" panose="020B0604020202020204" pitchFamily="34" charset="0"/>
              <a:ea typeface="MS Gothic" panose="020B0609070205080204" pitchFamily="49" charset="-128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12EAD27-AB0B-2506-34BF-18D09C832B63}"/>
              </a:ext>
            </a:extLst>
          </p:cNvPr>
          <p:cNvSpPr txBox="1"/>
          <p:nvPr/>
        </p:nvSpPr>
        <p:spPr>
          <a:xfrm>
            <a:off x="401783" y="122670"/>
            <a:ext cx="82525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3600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ea typeface="MS Gothic" panose="020B0609070205080204" pitchFamily="49" charset="-128"/>
                <a:cs typeface="Arial" panose="020B0604020202020204" pitchFamily="34" charset="0"/>
              </a:rPr>
              <a:t>ACME I  (2014) 	|d</a:t>
            </a:r>
            <a:r>
              <a:rPr lang="en-US" sz="3600" baseline="-25000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ea typeface="MS Gothic" panose="020B0609070205080204" pitchFamily="49" charset="-128"/>
                <a:cs typeface="Arial" panose="020B0604020202020204" pitchFamily="34" charset="0"/>
              </a:rPr>
              <a:t>e</a:t>
            </a:r>
            <a:r>
              <a:rPr lang="en-US" sz="3600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ea typeface="MS Gothic" panose="020B0609070205080204" pitchFamily="49" charset="-128"/>
                <a:cs typeface="Arial" panose="020B0604020202020204" pitchFamily="34" charset="0"/>
              </a:rPr>
              <a:t>| &lt; 8.7×10</a:t>
            </a:r>
            <a:r>
              <a:rPr lang="en-US" sz="3600" baseline="30000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ea typeface="MS Gothic" panose="020B0609070205080204" pitchFamily="49" charset="-128"/>
                <a:cs typeface="Arial" panose="020B0604020202020204" pitchFamily="34" charset="0"/>
              </a:rPr>
              <a:t>-29</a:t>
            </a:r>
            <a:r>
              <a:rPr lang="en-US" sz="3600" baseline="-25000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ea typeface="MS Gothic" panose="020B0609070205080204" pitchFamily="49" charset="-128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ea typeface="MS Gothic" panose="020B0609070205080204" pitchFamily="49" charset="-128"/>
                <a:cs typeface="Arial" panose="020B0604020202020204" pitchFamily="34" charset="0"/>
              </a:rPr>
              <a:t>e•cm</a:t>
            </a:r>
            <a:endParaRPr lang="en-US" sz="3600" dirty="0">
              <a:solidFill>
                <a:schemeClr val="bg2">
                  <a:lumMod val="75000"/>
                </a:schemeClr>
              </a:solidFill>
              <a:latin typeface="Arial" panose="020B0604020202020204" pitchFamily="34" charset="0"/>
              <a:ea typeface="MS Gothic" panose="020B0609070205080204" pitchFamily="49" charset="-128"/>
              <a:cs typeface="Arial" panose="020B060402020202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77E9578-B8B3-DC98-EF0B-616085B5FFE8}"/>
              </a:ext>
            </a:extLst>
          </p:cNvPr>
          <p:cNvGrpSpPr/>
          <p:nvPr/>
        </p:nvGrpSpPr>
        <p:grpSpPr>
          <a:xfrm>
            <a:off x="-1339991" y="2913122"/>
            <a:ext cx="8549640" cy="3159452"/>
            <a:chOff x="-1297951" y="3196899"/>
            <a:chExt cx="8549640" cy="3159452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50CB4EBD-137F-28F5-D210-3542572AB78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1297951" y="3196899"/>
              <a:ext cx="8549640" cy="3159452"/>
            </a:xfrm>
            <a:prstGeom prst="rect">
              <a:avLst/>
            </a:prstGeom>
          </p:spPr>
        </p:pic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08AC09DC-CD75-0B40-BF1C-2AE5405A1BCB}"/>
                </a:ext>
              </a:extLst>
            </p:cNvPr>
            <p:cNvSpPr/>
            <p:nvPr/>
          </p:nvSpPr>
          <p:spPr>
            <a:xfrm>
              <a:off x="2594540" y="3510990"/>
              <a:ext cx="911803" cy="559296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5582C078-ED61-6769-A17B-204D3255BC86}"/>
              </a:ext>
            </a:extLst>
          </p:cNvPr>
          <p:cNvSpPr txBox="1"/>
          <p:nvPr/>
        </p:nvSpPr>
        <p:spPr>
          <a:xfrm>
            <a:off x="671095" y="6294992"/>
            <a:ext cx="27646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Nature </a:t>
            </a:r>
            <a:r>
              <a:rPr lang="en-US" b="1" dirty="0"/>
              <a:t>562</a:t>
            </a:r>
            <a:r>
              <a:rPr lang="en-US" dirty="0"/>
              <a:t>, 355 (2018)</a:t>
            </a:r>
          </a:p>
        </p:txBody>
      </p:sp>
    </p:spTree>
    <p:extLst>
      <p:ext uri="{BB962C8B-B14F-4D97-AF65-F5344CB8AC3E}">
        <p14:creationId xmlns:p14="http://schemas.microsoft.com/office/powerpoint/2010/main" val="22877388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1D33FE3-16E0-498C-1FF9-E2EFA841D8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572" y="2827590"/>
            <a:ext cx="9112449" cy="3367433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73E108-3929-CDF7-C205-D23942D3FA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D0F8A-8ACD-B64C-8359-C035F7DCBE77}" type="slidenum">
              <a:rPr lang="en-US" smtClean="0"/>
              <a:t>8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646F1D7-A8E4-DB44-376D-47100B9C87AA}"/>
              </a:ext>
            </a:extLst>
          </p:cNvPr>
          <p:cNvSpPr txBox="1"/>
          <p:nvPr/>
        </p:nvSpPr>
        <p:spPr>
          <a:xfrm>
            <a:off x="346369" y="758450"/>
            <a:ext cx="82525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3600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ea typeface="MS Gothic" panose="020B0609070205080204" pitchFamily="49" charset="-128"/>
                <a:cs typeface="Arial" panose="020B0604020202020204" pitchFamily="34" charset="0"/>
              </a:rPr>
              <a:t>ACME II  (2018) 	|d</a:t>
            </a:r>
            <a:r>
              <a:rPr lang="en-US" sz="3600" baseline="-25000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ea typeface="MS Gothic" panose="020B0609070205080204" pitchFamily="49" charset="-128"/>
                <a:cs typeface="Arial" panose="020B0604020202020204" pitchFamily="34" charset="0"/>
              </a:rPr>
              <a:t>e</a:t>
            </a:r>
            <a:r>
              <a:rPr lang="en-US" sz="3600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ea typeface="MS Gothic" panose="020B0609070205080204" pitchFamily="49" charset="-128"/>
                <a:cs typeface="Arial" panose="020B0604020202020204" pitchFamily="34" charset="0"/>
              </a:rPr>
              <a:t>| &lt; 1.1×10</a:t>
            </a:r>
            <a:r>
              <a:rPr lang="en-US" sz="3600" baseline="30000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ea typeface="MS Gothic" panose="020B0609070205080204" pitchFamily="49" charset="-128"/>
                <a:cs typeface="Arial" panose="020B0604020202020204" pitchFamily="34" charset="0"/>
              </a:rPr>
              <a:t>-29</a:t>
            </a:r>
            <a:r>
              <a:rPr lang="en-US" sz="3600" baseline="-25000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ea typeface="MS Gothic" panose="020B0609070205080204" pitchFamily="49" charset="-128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ea typeface="MS Gothic" panose="020B0609070205080204" pitchFamily="49" charset="-128"/>
                <a:cs typeface="Arial" panose="020B0604020202020204" pitchFamily="34" charset="0"/>
              </a:rPr>
              <a:t>e•cm</a:t>
            </a:r>
            <a:endParaRPr lang="en-US" sz="3600" dirty="0">
              <a:solidFill>
                <a:schemeClr val="bg2">
                  <a:lumMod val="75000"/>
                </a:schemeClr>
              </a:solidFill>
              <a:latin typeface="Arial" panose="020B0604020202020204" pitchFamily="34" charset="0"/>
              <a:ea typeface="MS Gothic" panose="020B0609070205080204" pitchFamily="49" charset="-128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B814B07-7649-D0BA-EC89-E92C8AA535DF}"/>
              </a:ext>
            </a:extLst>
          </p:cNvPr>
          <p:cNvSpPr txBox="1"/>
          <p:nvPr/>
        </p:nvSpPr>
        <p:spPr>
          <a:xfrm>
            <a:off x="346369" y="81105"/>
            <a:ext cx="82525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3600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ea typeface="MS Gothic" panose="020B0609070205080204" pitchFamily="49" charset="-128"/>
                <a:cs typeface="Arial" panose="020B0604020202020204" pitchFamily="34" charset="0"/>
              </a:rPr>
              <a:t>ACME I  (2014) 	|d</a:t>
            </a:r>
            <a:r>
              <a:rPr lang="en-US" sz="3600" baseline="-25000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ea typeface="MS Gothic" panose="020B0609070205080204" pitchFamily="49" charset="-128"/>
                <a:cs typeface="Arial" panose="020B0604020202020204" pitchFamily="34" charset="0"/>
              </a:rPr>
              <a:t>e</a:t>
            </a:r>
            <a:r>
              <a:rPr lang="en-US" sz="3600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ea typeface="MS Gothic" panose="020B0609070205080204" pitchFamily="49" charset="-128"/>
                <a:cs typeface="Arial" panose="020B0604020202020204" pitchFamily="34" charset="0"/>
              </a:rPr>
              <a:t>| &lt; 8.7×10</a:t>
            </a:r>
            <a:r>
              <a:rPr lang="en-US" sz="3600" baseline="30000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ea typeface="MS Gothic" panose="020B0609070205080204" pitchFamily="49" charset="-128"/>
                <a:cs typeface="Arial" panose="020B0604020202020204" pitchFamily="34" charset="0"/>
              </a:rPr>
              <a:t>-29</a:t>
            </a:r>
            <a:r>
              <a:rPr lang="en-US" sz="3600" baseline="-25000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ea typeface="MS Gothic" panose="020B0609070205080204" pitchFamily="49" charset="-128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ea typeface="MS Gothic" panose="020B0609070205080204" pitchFamily="49" charset="-128"/>
                <a:cs typeface="Arial" panose="020B0604020202020204" pitchFamily="34" charset="0"/>
              </a:rPr>
              <a:t>e•cm</a:t>
            </a:r>
            <a:endParaRPr lang="en-US" sz="3600" dirty="0">
              <a:solidFill>
                <a:schemeClr val="bg2">
                  <a:lumMod val="75000"/>
                </a:schemeClr>
              </a:solidFill>
              <a:latin typeface="Arial" panose="020B0604020202020204" pitchFamily="34" charset="0"/>
              <a:ea typeface="MS Gothic" panose="020B0609070205080204" pitchFamily="49" charset="-128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BB868E1-4814-3F66-23E4-5DE6984FAE7A}"/>
              </a:ext>
            </a:extLst>
          </p:cNvPr>
          <p:cNvSpPr txBox="1"/>
          <p:nvPr/>
        </p:nvSpPr>
        <p:spPr>
          <a:xfrm>
            <a:off x="288849" y="1483159"/>
            <a:ext cx="87655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3600" dirty="0">
                <a:latin typeface="Arial" panose="020B0604020202020204" pitchFamily="34" charset="0"/>
                <a:ea typeface="MS Gothic" panose="020B0609070205080204" pitchFamily="49" charset="-128"/>
                <a:cs typeface="Arial" panose="020B0604020202020204" pitchFamily="34" charset="0"/>
              </a:rPr>
              <a:t>ACME III (2025?)	|d</a:t>
            </a:r>
            <a:r>
              <a:rPr lang="en-US" sz="3600" baseline="-25000" dirty="0">
                <a:latin typeface="Arial" panose="020B0604020202020204" pitchFamily="34" charset="0"/>
                <a:ea typeface="MS Gothic" panose="020B0609070205080204" pitchFamily="49" charset="-128"/>
                <a:cs typeface="Arial" panose="020B0604020202020204" pitchFamily="34" charset="0"/>
              </a:rPr>
              <a:t>e</a:t>
            </a:r>
            <a:r>
              <a:rPr lang="en-US" sz="3600" dirty="0">
                <a:latin typeface="Arial" panose="020B0604020202020204" pitchFamily="34" charset="0"/>
                <a:ea typeface="MS Gothic" panose="020B0609070205080204" pitchFamily="49" charset="-128"/>
                <a:cs typeface="Arial" panose="020B0604020202020204" pitchFamily="34" charset="0"/>
              </a:rPr>
              <a:t>| &lt; 0.03?×10</a:t>
            </a:r>
            <a:r>
              <a:rPr lang="en-US" sz="3600" baseline="30000" dirty="0">
                <a:latin typeface="Arial" panose="020B0604020202020204" pitchFamily="34" charset="0"/>
                <a:ea typeface="MS Gothic" panose="020B0609070205080204" pitchFamily="49" charset="-128"/>
                <a:cs typeface="Arial" panose="020B0604020202020204" pitchFamily="34" charset="0"/>
              </a:rPr>
              <a:t>-29</a:t>
            </a:r>
            <a:r>
              <a:rPr lang="en-US" sz="3600" baseline="-25000" dirty="0">
                <a:latin typeface="Arial" panose="020B0604020202020204" pitchFamily="34" charset="0"/>
                <a:ea typeface="MS Gothic" panose="020B0609070205080204" pitchFamily="49" charset="-128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MS Gothic" panose="020B0609070205080204" pitchFamily="49" charset="-128"/>
                <a:cs typeface="Arial" panose="020B0604020202020204" pitchFamily="34" charset="0"/>
              </a:rPr>
              <a:t>e•cm</a:t>
            </a:r>
            <a:endParaRPr lang="en-US" sz="3600" dirty="0">
              <a:latin typeface="Arial" panose="020B0604020202020204" pitchFamily="34" charset="0"/>
              <a:ea typeface="MS Gothic" panose="020B0609070205080204" pitchFamily="49" charset="-128"/>
              <a:cs typeface="Arial" panose="020B0604020202020204" pitchFamily="34" charset="0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FA71BD86-F977-916F-63E7-E9C8B1826FB0}"/>
              </a:ext>
            </a:extLst>
          </p:cNvPr>
          <p:cNvSpPr/>
          <p:nvPr/>
        </p:nvSpPr>
        <p:spPr>
          <a:xfrm>
            <a:off x="5175161" y="3236211"/>
            <a:ext cx="2161310" cy="44175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99E956BF-077B-B904-9F1A-C4B15DA9AC36}"/>
              </a:ext>
            </a:extLst>
          </p:cNvPr>
          <p:cNvSpPr/>
          <p:nvPr/>
        </p:nvSpPr>
        <p:spPr>
          <a:xfrm>
            <a:off x="1807529" y="3565041"/>
            <a:ext cx="2066469" cy="197877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6155D08-58C2-588D-018F-378CEE220AC2}"/>
              </a:ext>
            </a:extLst>
          </p:cNvPr>
          <p:cNvSpPr txBox="1"/>
          <p:nvPr/>
        </p:nvSpPr>
        <p:spPr>
          <a:xfrm>
            <a:off x="3667055" y="2826984"/>
            <a:ext cx="277511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ea typeface="MS Gothic" panose="020B0609070205080204" pitchFamily="49" charset="-128"/>
                <a:cs typeface="Arial" panose="020B0604020202020204" pitchFamily="34" charset="0"/>
              </a:rPr>
              <a:t>x5 longer coherence time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85ED7DC-8A8B-2E7F-09B6-9A2467CF5E5C}"/>
              </a:ext>
            </a:extLst>
          </p:cNvPr>
          <p:cNvSpPr txBox="1"/>
          <p:nvPr/>
        </p:nvSpPr>
        <p:spPr>
          <a:xfrm>
            <a:off x="6975159" y="2237441"/>
            <a:ext cx="22108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ea typeface="MS Gothic" panose="020B0609070205080204" pitchFamily="49" charset="-128"/>
                <a:cs typeface="Arial" panose="020B0604020202020204" pitchFamily="34" charset="0"/>
              </a:rPr>
              <a:t>new photon counter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B460C2BB-9079-E07E-FE1C-5CDD060E97B3}"/>
              </a:ext>
            </a:extLst>
          </p:cNvPr>
          <p:cNvCxnSpPr>
            <a:cxnSpLocks/>
            <a:stCxn id="25" idx="2"/>
          </p:cNvCxnSpPr>
          <p:nvPr/>
        </p:nvCxnSpPr>
        <p:spPr>
          <a:xfrm flipH="1">
            <a:off x="6970643" y="2606773"/>
            <a:ext cx="1109947" cy="480984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D7C416BE-DA1D-F6FF-A5FD-F85918F99E83}"/>
              </a:ext>
            </a:extLst>
          </p:cNvPr>
          <p:cNvCxnSpPr>
            <a:cxnSpLocks/>
          </p:cNvCxnSpPr>
          <p:nvPr/>
        </p:nvCxnSpPr>
        <p:spPr>
          <a:xfrm>
            <a:off x="8166707" y="2606773"/>
            <a:ext cx="520093" cy="480984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673F857B-A4A1-E397-4AAC-F8690DDA6E2D}"/>
              </a:ext>
            </a:extLst>
          </p:cNvPr>
          <p:cNvSpPr txBox="1"/>
          <p:nvPr/>
        </p:nvSpPr>
        <p:spPr>
          <a:xfrm>
            <a:off x="24829" y="6053037"/>
            <a:ext cx="356540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400" dirty="0" err="1"/>
              <a:t>D.G.Ang</a:t>
            </a:r>
            <a:r>
              <a:rPr lang="en-US" sz="1400" dirty="0"/>
              <a:t>, et al, Phys. Rev. A 106, 022808(2022)</a:t>
            </a:r>
          </a:p>
          <a:p>
            <a:pPr algn="l"/>
            <a:r>
              <a:rPr lang="en-US" sz="1400" dirty="0"/>
              <a:t>X Wu, et al, New J. Phys. 24 073043(2022)</a:t>
            </a:r>
          </a:p>
          <a:p>
            <a:pPr algn="l"/>
            <a:r>
              <a:rPr lang="en-US" sz="1400" dirty="0"/>
              <a:t>A. </a:t>
            </a:r>
            <a:r>
              <a:rPr lang="en-US" sz="1400" dirty="0" err="1"/>
              <a:t>Hiramoto</a:t>
            </a:r>
            <a:r>
              <a:rPr lang="en-US" sz="1400" dirty="0"/>
              <a:t>, et al, NIM A, </a:t>
            </a:r>
            <a:r>
              <a:rPr lang="en-US" sz="1400" b="1" dirty="0"/>
              <a:t>1045</a:t>
            </a:r>
            <a:r>
              <a:rPr lang="en-US" sz="1400" dirty="0"/>
              <a:t>, 167513(2022)</a:t>
            </a:r>
            <a:endParaRPr lang="en-US" sz="1400" dirty="0">
              <a:latin typeface="Arial" panose="020B0604020202020204" pitchFamily="34" charset="0"/>
              <a:ea typeface="MS Gothic" panose="020B0609070205080204" pitchFamily="49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4887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  <p:bldP spid="2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6594CC-29B3-FEAE-1AFA-A2748BFA75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868251"/>
          </a:xfrm>
        </p:spPr>
        <p:txBody>
          <a:bodyPr/>
          <a:lstStyle/>
          <a:p>
            <a:r>
              <a:rPr lang="en-US" dirty="0"/>
              <a:t>Magnetic Field Control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FBDFB3-6115-E76B-95BE-B5A6E157F5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D0F8A-8ACD-B64C-8359-C035F7DCBE77}" type="slidenum">
              <a:rPr lang="en-US" smtClean="0"/>
              <a:t>9</a:t>
            </a:fld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4F542A2-1466-B781-5A5F-CF7A3331E1C9}"/>
              </a:ext>
            </a:extLst>
          </p:cNvPr>
          <p:cNvSpPr txBox="1"/>
          <p:nvPr/>
        </p:nvSpPr>
        <p:spPr>
          <a:xfrm>
            <a:off x="4912820" y="4080991"/>
            <a:ext cx="4304383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2000" dirty="0">
              <a:latin typeface="Arial" panose="020B0604020202020204" pitchFamily="34" charset="0"/>
              <a:ea typeface="MS Gothic" panose="020B0609070205080204" pitchFamily="49" charset="-128"/>
              <a:cs typeface="Arial" panose="020B0604020202020204" pitchFamily="34" charset="0"/>
            </a:endParaRPr>
          </a:p>
          <a:p>
            <a:pPr marL="285750" indent="-285750" algn="l">
              <a:buFont typeface="Wingdings" pitchFamily="2" charset="2"/>
              <a:buChar char="Ø"/>
            </a:pPr>
            <a:r>
              <a:rPr lang="en-US" sz="2000" dirty="0">
                <a:latin typeface="Arial" panose="020B0604020202020204" pitchFamily="34" charset="0"/>
                <a:ea typeface="MS Gothic" panose="020B0609070205080204" pitchFamily="49" charset="-128"/>
                <a:cs typeface="Arial" panose="020B0604020202020204" pitchFamily="34" charset="0"/>
              </a:rPr>
              <a:t>3-layer magnetic shield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sz="2000" dirty="0">
                <a:latin typeface="Arial" panose="020B0604020202020204" pitchFamily="34" charset="0"/>
                <a:ea typeface="MS Gothic" panose="020B0609070205080204" pitchFamily="49" charset="-128"/>
                <a:cs typeface="Arial" panose="020B0604020202020204" pitchFamily="34" charset="0"/>
              </a:rPr>
              <a:t>3000 </a:t>
            </a:r>
            <a:r>
              <a:rPr lang="en-US" sz="2000" dirty="0" err="1">
                <a:latin typeface="Arial" panose="020B0604020202020204" pitchFamily="34" charset="0"/>
                <a:ea typeface="MS Gothic" panose="020B0609070205080204" pitchFamily="49" charset="-128"/>
                <a:cs typeface="Arial" panose="020B0604020202020204" pitchFamily="34" charset="0"/>
              </a:rPr>
              <a:t>lbs</a:t>
            </a:r>
            <a:r>
              <a:rPr lang="en-US" sz="2000" dirty="0">
                <a:latin typeface="Arial" panose="020B0604020202020204" pitchFamily="34" charset="0"/>
                <a:ea typeface="MS Gothic" panose="020B0609070205080204" pitchFamily="49" charset="-128"/>
                <a:cs typeface="Arial" panose="020B0604020202020204" pitchFamily="34" charset="0"/>
              </a:rPr>
              <a:t> = 1500kg</a:t>
            </a:r>
          </a:p>
          <a:p>
            <a:pPr marL="285750" indent="-285750" algn="l">
              <a:buFont typeface="Wingdings" pitchFamily="2" charset="2"/>
              <a:buChar char="Ø"/>
            </a:pPr>
            <a:r>
              <a:rPr lang="en-US" sz="2000" dirty="0">
                <a:latin typeface="Arial" panose="020B0604020202020204" pitchFamily="34" charset="0"/>
                <a:ea typeface="MS Gothic" panose="020B0609070205080204" pitchFamily="49" charset="-128"/>
                <a:cs typeface="Arial" panose="020B0604020202020204" pitchFamily="34" charset="0"/>
              </a:rPr>
              <a:t>3,600 wire connections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u="sng" dirty="0">
              <a:latin typeface="Arial" panose="020B0604020202020204" pitchFamily="34" charset="0"/>
              <a:ea typeface="MS Gothic" panose="020B0609070205080204" pitchFamily="49" charset="-128"/>
              <a:cs typeface="Arial" panose="020B0604020202020204" pitchFamily="34" charset="0"/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ea typeface="MS Gothic" panose="020B0609070205080204" pitchFamily="49" charset="-128"/>
                <a:cs typeface="Arial" panose="020B0604020202020204" pitchFamily="34" charset="0"/>
              </a:rPr>
              <a:t>&lt;30μG without active cancellation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ea typeface="MS Gothic" panose="020B0609070205080204" pitchFamily="49" charset="-128"/>
                <a:cs typeface="Arial" panose="020B0604020202020204" pitchFamily="34" charset="0"/>
              </a:rPr>
              <a:t>&lt;5μG with active cancellation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latin typeface="Arial" panose="020B0604020202020204" pitchFamily="34" charset="0"/>
              <a:ea typeface="MS Gothic" panose="020B0609070205080204" pitchFamily="49" charset="-128"/>
              <a:cs typeface="Arial" panose="020B0604020202020204" pitchFamily="34" charset="0"/>
            </a:endParaRPr>
          </a:p>
        </p:txBody>
      </p:sp>
      <p:pic>
        <p:nvPicPr>
          <p:cNvPr id="14" name="内容占位符 10" descr="厨房的摆设布局&#10;&#10;低可信度描述已自动生成">
            <a:extLst>
              <a:ext uri="{FF2B5EF4-FFF2-40B4-BE49-F238E27FC236}">
                <a16:creationId xmlns:a16="http://schemas.microsoft.com/office/drawing/2014/main" id="{13FAF59B-EA4A-49B6-32A6-FA1DF441A86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58333" y="3163773"/>
            <a:ext cx="4971153" cy="3728365"/>
          </a:xfrm>
          <a:prstGeom prst="rect">
            <a:avLst/>
          </a:prstGeom>
        </p:spPr>
      </p:pic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42B87C38-92C2-E433-3E89-230C874E2C7C}"/>
              </a:ext>
            </a:extLst>
          </p:cNvPr>
          <p:cNvCxnSpPr/>
          <p:nvPr/>
        </p:nvCxnSpPr>
        <p:spPr>
          <a:xfrm flipH="1" flipV="1">
            <a:off x="1900906" y="3661848"/>
            <a:ext cx="117419" cy="2819546"/>
          </a:xfrm>
          <a:prstGeom prst="straightConnector1">
            <a:avLst/>
          </a:prstGeom>
          <a:ln w="76200"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3D52DCAF-4186-6EAB-6DB7-B81E2C7A59C6}"/>
              </a:ext>
            </a:extLst>
          </p:cNvPr>
          <p:cNvSpPr txBox="1"/>
          <p:nvPr/>
        </p:nvSpPr>
        <p:spPr>
          <a:xfrm>
            <a:off x="1251835" y="4939804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  <a:cs typeface="Arial" panose="020B0604020202020204" pitchFamily="34" charset="0"/>
              </a:rPr>
              <a:t>1.5m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9173292E-6998-D91E-9233-9195A763F08B}"/>
              </a:ext>
            </a:extLst>
          </p:cNvPr>
          <p:cNvCxnSpPr>
            <a:cxnSpLocks/>
          </p:cNvCxnSpPr>
          <p:nvPr/>
        </p:nvCxnSpPr>
        <p:spPr>
          <a:xfrm flipV="1">
            <a:off x="2336511" y="5267509"/>
            <a:ext cx="1795969" cy="1155888"/>
          </a:xfrm>
          <a:prstGeom prst="straightConnector1">
            <a:avLst/>
          </a:prstGeom>
          <a:ln w="76200"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ED2A39B5-4581-1E26-3759-FF75E92B2ED9}"/>
              </a:ext>
            </a:extLst>
          </p:cNvPr>
          <p:cNvSpPr txBox="1"/>
          <p:nvPr/>
        </p:nvSpPr>
        <p:spPr>
          <a:xfrm>
            <a:off x="3082323" y="5275518"/>
            <a:ext cx="505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  <a:cs typeface="Arial" panose="020B0604020202020204" pitchFamily="34" charset="0"/>
              </a:rPr>
              <a:t>2m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25FB9087-B70F-813F-0DCE-01E507EA1991}"/>
              </a:ext>
            </a:extLst>
          </p:cNvPr>
          <p:cNvGrpSpPr/>
          <p:nvPr/>
        </p:nvGrpSpPr>
        <p:grpSpPr>
          <a:xfrm>
            <a:off x="432541" y="1609697"/>
            <a:ext cx="565900" cy="931953"/>
            <a:chOff x="4163948" y="4500365"/>
            <a:chExt cx="753213" cy="1025148"/>
          </a:xfrm>
        </p:grpSpPr>
        <p:sp>
          <p:nvSpPr>
            <p:cNvPr id="20" name="Right Arrow 19">
              <a:extLst>
                <a:ext uri="{FF2B5EF4-FFF2-40B4-BE49-F238E27FC236}">
                  <a16:creationId xmlns:a16="http://schemas.microsoft.com/office/drawing/2014/main" id="{0D8A79C9-7CE0-B873-A402-1D14F78CFFF7}"/>
                </a:ext>
              </a:extLst>
            </p:cNvPr>
            <p:cNvSpPr/>
            <p:nvPr/>
          </p:nvSpPr>
          <p:spPr>
            <a:xfrm rot="16200000">
              <a:off x="4027981" y="4636332"/>
              <a:ext cx="1025148" cy="753213"/>
            </a:xfrm>
            <a:prstGeom prst="rightArrow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4A34F716-193E-53B1-D684-E0864EF239A4}"/>
                </a:ext>
              </a:extLst>
            </p:cNvPr>
            <p:cNvSpPr txBox="1"/>
            <p:nvPr/>
          </p:nvSpPr>
          <p:spPr>
            <a:xfrm rot="16200000">
              <a:off x="4342296" y="4778777"/>
              <a:ext cx="368883" cy="6144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2400" dirty="0"/>
                <a:t>E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5D5FC834-6D8E-D1B6-11F3-094A5AC2873B}"/>
              </a:ext>
            </a:extLst>
          </p:cNvPr>
          <p:cNvGrpSpPr/>
          <p:nvPr/>
        </p:nvGrpSpPr>
        <p:grpSpPr>
          <a:xfrm>
            <a:off x="1695043" y="1764211"/>
            <a:ext cx="1849566" cy="730322"/>
            <a:chOff x="1134754" y="5103794"/>
            <a:chExt cx="1849566" cy="730322"/>
          </a:xfrm>
        </p:grpSpPr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81939842-D7DE-2215-B78D-5748A6E97781}"/>
                </a:ext>
              </a:extLst>
            </p:cNvPr>
            <p:cNvSpPr/>
            <p:nvPr/>
          </p:nvSpPr>
          <p:spPr>
            <a:xfrm>
              <a:off x="1134754" y="5204082"/>
              <a:ext cx="1849566" cy="528213"/>
            </a:xfrm>
            <a:prstGeom prst="ellipse">
              <a:avLst/>
            </a:prstGeom>
            <a:noFill/>
            <a:ln w="28575">
              <a:solidFill>
                <a:schemeClr val="bg2">
                  <a:lumMod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Triangle 23">
              <a:extLst>
                <a:ext uri="{FF2B5EF4-FFF2-40B4-BE49-F238E27FC236}">
                  <a16:creationId xmlns:a16="http://schemas.microsoft.com/office/drawing/2014/main" id="{26ECCDF9-672F-15F5-00E3-03484B316F04}"/>
                </a:ext>
              </a:extLst>
            </p:cNvPr>
            <p:cNvSpPr/>
            <p:nvPr/>
          </p:nvSpPr>
          <p:spPr>
            <a:xfrm rot="16200000">
              <a:off x="1938322" y="5592151"/>
              <a:ext cx="200576" cy="283353"/>
            </a:xfrm>
            <a:prstGeom prst="triangle">
              <a:avLst/>
            </a:prstGeom>
            <a:solidFill>
              <a:schemeClr val="bg2">
                <a:lumMod val="75000"/>
              </a:schemeClr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" name="Triangle 24">
              <a:extLst>
                <a:ext uri="{FF2B5EF4-FFF2-40B4-BE49-F238E27FC236}">
                  <a16:creationId xmlns:a16="http://schemas.microsoft.com/office/drawing/2014/main" id="{A786BF43-6B55-9DB3-BD75-398869C61C1B}"/>
                </a:ext>
              </a:extLst>
            </p:cNvPr>
            <p:cNvSpPr/>
            <p:nvPr/>
          </p:nvSpPr>
          <p:spPr>
            <a:xfrm rot="5400000">
              <a:off x="1982104" y="5062405"/>
              <a:ext cx="200576" cy="283353"/>
            </a:xfrm>
            <a:prstGeom prst="triangle">
              <a:avLst/>
            </a:prstGeom>
            <a:solidFill>
              <a:schemeClr val="bg2">
                <a:lumMod val="75000"/>
              </a:schemeClr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C508F3BC-D9CC-4917-7DAE-868534B4FBCD}"/>
              </a:ext>
            </a:extLst>
          </p:cNvPr>
          <p:cNvGrpSpPr/>
          <p:nvPr/>
        </p:nvGrpSpPr>
        <p:grpSpPr>
          <a:xfrm>
            <a:off x="2676526" y="1991515"/>
            <a:ext cx="864549" cy="266214"/>
            <a:chOff x="2132470" y="5331098"/>
            <a:chExt cx="864549" cy="266214"/>
          </a:xfrm>
        </p:grpSpPr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8DF4A79B-9B83-6F28-8549-BB42FBDAB96D}"/>
                </a:ext>
              </a:extLst>
            </p:cNvPr>
            <p:cNvCxnSpPr/>
            <p:nvPr/>
          </p:nvCxnSpPr>
          <p:spPr>
            <a:xfrm rot="5400000" flipV="1">
              <a:off x="2564745" y="5032014"/>
              <a:ext cx="0" cy="864549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75227756-0E99-2758-43A9-AEEAFD9A0ED9}"/>
                </a:ext>
              </a:extLst>
            </p:cNvPr>
            <p:cNvGrpSpPr/>
            <p:nvPr/>
          </p:nvGrpSpPr>
          <p:grpSpPr>
            <a:xfrm>
              <a:off x="2408604" y="5331098"/>
              <a:ext cx="328188" cy="266214"/>
              <a:chOff x="2354289" y="5287040"/>
              <a:chExt cx="436819" cy="354330"/>
            </a:xfrm>
          </p:grpSpPr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50E19909-F329-9135-3334-626366896E0A}"/>
                  </a:ext>
                </a:extLst>
              </p:cNvPr>
              <p:cNvSpPr/>
              <p:nvPr/>
            </p:nvSpPr>
            <p:spPr>
              <a:xfrm rot="5400000">
                <a:off x="2395654" y="5287559"/>
                <a:ext cx="354330" cy="353291"/>
              </a:xfrm>
              <a:prstGeom prst="ellipse">
                <a:avLst/>
              </a:prstGeom>
              <a:solidFill>
                <a:schemeClr val="accent4"/>
              </a:solidFill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Chord 29">
                <a:extLst>
                  <a:ext uri="{FF2B5EF4-FFF2-40B4-BE49-F238E27FC236}">
                    <a16:creationId xmlns:a16="http://schemas.microsoft.com/office/drawing/2014/main" id="{41187E32-8EFA-1B0D-B795-1502DA26E7D7}"/>
                  </a:ext>
                </a:extLst>
              </p:cNvPr>
              <p:cNvSpPr/>
              <p:nvPr/>
            </p:nvSpPr>
            <p:spPr>
              <a:xfrm>
                <a:off x="2698469" y="5416905"/>
                <a:ext cx="92639" cy="94599"/>
              </a:xfrm>
              <a:prstGeom prst="chord">
                <a:avLst>
                  <a:gd name="adj1" fmla="val 5466004"/>
                  <a:gd name="adj2" fmla="val 16200000"/>
                </a:avLst>
              </a:prstGeom>
              <a:solidFill>
                <a:schemeClr val="bg1"/>
              </a:solidFill>
              <a:ln w="9525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Chord 30">
                <a:extLst>
                  <a:ext uri="{FF2B5EF4-FFF2-40B4-BE49-F238E27FC236}">
                    <a16:creationId xmlns:a16="http://schemas.microsoft.com/office/drawing/2014/main" id="{9CB608A4-BF2D-275D-229B-6868A87FDDDB}"/>
                  </a:ext>
                </a:extLst>
              </p:cNvPr>
              <p:cNvSpPr/>
              <p:nvPr/>
            </p:nvSpPr>
            <p:spPr>
              <a:xfrm>
                <a:off x="2354289" y="5417306"/>
                <a:ext cx="92639" cy="94599"/>
              </a:xfrm>
              <a:prstGeom prst="chord">
                <a:avLst>
                  <a:gd name="adj1" fmla="val 5466004"/>
                  <a:gd name="adj2" fmla="val 16200000"/>
                </a:avLst>
              </a:prstGeom>
              <a:solidFill>
                <a:srgbClr val="FFC000"/>
              </a:solidFill>
              <a:ln w="1270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5A9C4439-C374-034F-F897-C35DB364818D}"/>
                  </a:ext>
                </a:extLst>
              </p:cNvPr>
              <p:cNvSpPr/>
              <p:nvPr/>
            </p:nvSpPr>
            <p:spPr>
              <a:xfrm rot="5400000">
                <a:off x="2371055" y="5440586"/>
                <a:ext cx="74308" cy="45719"/>
              </a:xfrm>
              <a:prstGeom prst="rect">
                <a:avLst/>
              </a:prstGeom>
              <a:solidFill>
                <a:srgbClr val="FFC000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475AB2EA-3073-2908-E05D-D814781416D9}"/>
                  </a:ext>
                </a:extLst>
              </p:cNvPr>
              <p:cNvSpPr txBox="1"/>
              <p:nvPr/>
            </p:nvSpPr>
            <p:spPr>
              <a:xfrm>
                <a:off x="1577698" y="2561962"/>
                <a:ext cx="211622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dirty="0">
                    <a:latin typeface="Arial" panose="020B0604020202020204" pitchFamily="34" charset="0"/>
                    <a:ea typeface="MS Gothic" panose="020B0609070205080204" pitchFamily="49" charset="-128"/>
                    <a:cs typeface="Arial" panose="020B0604020202020204" pitchFamily="34" charset="0"/>
                  </a:rPr>
                  <a:t>spin precession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1800" b="0" i="0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1800" b="0" i="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s</m:t>
                        </m:r>
                      </m:sub>
                    </m:sSub>
                  </m:oMath>
                </a14:m>
                <a:endParaRPr lang="en-US" dirty="0">
                  <a:latin typeface="Arial" panose="020B0604020202020204" pitchFamily="34" charset="0"/>
                  <a:ea typeface="MS Gothic" panose="020B0609070205080204" pitchFamily="49" charset="-128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475AB2EA-3073-2908-E05D-D814781416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77698" y="2561962"/>
                <a:ext cx="2116220" cy="369332"/>
              </a:xfrm>
              <a:prstGeom prst="rect">
                <a:avLst/>
              </a:prstGeom>
              <a:blipFill>
                <a:blip r:embed="rId4"/>
                <a:stretch>
                  <a:fillRect l="-2395" t="-6667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5" name="Group 34">
            <a:extLst>
              <a:ext uri="{FF2B5EF4-FFF2-40B4-BE49-F238E27FC236}">
                <a16:creationId xmlns:a16="http://schemas.microsoft.com/office/drawing/2014/main" id="{ED39D5FB-7B59-1A25-FDFF-ABE9AB50236A}"/>
              </a:ext>
            </a:extLst>
          </p:cNvPr>
          <p:cNvGrpSpPr/>
          <p:nvPr/>
        </p:nvGrpSpPr>
        <p:grpSpPr>
          <a:xfrm>
            <a:off x="1089225" y="1609696"/>
            <a:ext cx="565900" cy="931953"/>
            <a:chOff x="4163948" y="4500365"/>
            <a:chExt cx="753213" cy="1025148"/>
          </a:xfrm>
        </p:grpSpPr>
        <p:sp>
          <p:nvSpPr>
            <p:cNvPr id="36" name="Right Arrow 35">
              <a:extLst>
                <a:ext uri="{FF2B5EF4-FFF2-40B4-BE49-F238E27FC236}">
                  <a16:creationId xmlns:a16="http://schemas.microsoft.com/office/drawing/2014/main" id="{58CA2C11-1F3A-F075-EACE-FADB4E0FD3F6}"/>
                </a:ext>
              </a:extLst>
            </p:cNvPr>
            <p:cNvSpPr/>
            <p:nvPr/>
          </p:nvSpPr>
          <p:spPr>
            <a:xfrm rot="16200000">
              <a:off x="4027981" y="4636332"/>
              <a:ext cx="1025148" cy="753213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9D543F15-4785-7680-3DF4-0C1556124502}"/>
                </a:ext>
              </a:extLst>
            </p:cNvPr>
            <p:cNvSpPr txBox="1"/>
            <p:nvPr/>
          </p:nvSpPr>
          <p:spPr>
            <a:xfrm rot="16200000">
              <a:off x="4333480" y="4778777"/>
              <a:ext cx="386516" cy="6144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2400" dirty="0">
                  <a:solidFill>
                    <a:schemeClr val="bg1"/>
                  </a:solidFill>
                </a:rPr>
                <a:t>B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802B1F92-3C4C-B6BC-5DE7-4132FC19C872}"/>
                  </a:ext>
                </a:extLst>
              </p:cNvPr>
              <p:cNvSpPr txBox="1"/>
              <p:nvPr/>
            </p:nvSpPr>
            <p:spPr>
              <a:xfrm>
                <a:off x="4029662" y="1627693"/>
                <a:ext cx="3999550" cy="79579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1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1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𝝎</m:t>
                          </m:r>
                        </m:e>
                        <m:sub>
                          <m:r>
                            <a:rPr lang="en-US" sz="2400" b="1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𝒔</m:t>
                          </m:r>
                        </m:sub>
                      </m:sSub>
                      <m:r>
                        <a:rPr lang="en-US" sz="2400" b="1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1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1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  <m:r>
                            <a:rPr lang="en-US" sz="2400" b="1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(</m:t>
                          </m:r>
                          <m:sSub>
                            <m:sSubPr>
                              <m:ctrlPr>
                                <a:rPr lang="en-US" sz="2400" b="1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1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𝒅</m:t>
                              </m:r>
                            </m:e>
                            <m:sub>
                              <m:r>
                                <a:rPr lang="en-US" sz="2400" b="1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𝒆</m:t>
                              </m:r>
                            </m:sub>
                          </m:sSub>
                          <m:r>
                            <a:rPr lang="en-US" sz="2400" b="1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r>
                            <a:rPr lang="en-US" sz="2400" b="1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𝑬</m:t>
                          </m:r>
                          <m:r>
                            <a:rPr lang="en-US" sz="2400" b="1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2400" b="1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𝝁</m:t>
                          </m:r>
                          <m:r>
                            <a:rPr lang="en-US" sz="2400" b="1" i="1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r>
                            <a:rPr lang="en-US" sz="2400" b="1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𝑩</m:t>
                          </m:r>
                          <m:r>
                            <a:rPr lang="en-US" sz="2400" b="1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en-US" sz="2400" b="1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ℏ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802B1F92-3C4C-B6BC-5DE7-4132FC19C87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29662" y="1627693"/>
                <a:ext cx="3999550" cy="795795"/>
              </a:xfrm>
              <a:prstGeom prst="rect">
                <a:avLst/>
              </a:prstGeom>
              <a:blipFill>
                <a:blip r:embed="rId5"/>
                <a:stretch>
                  <a:fillRect t="-1563" b="-62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0" name="TextBox 39">
            <a:extLst>
              <a:ext uri="{FF2B5EF4-FFF2-40B4-BE49-F238E27FC236}">
                <a16:creationId xmlns:a16="http://schemas.microsoft.com/office/drawing/2014/main" id="{2405DC98-8057-36A4-1FA4-A4A090C77813}"/>
              </a:ext>
            </a:extLst>
          </p:cNvPr>
          <p:cNvSpPr txBox="1"/>
          <p:nvPr/>
        </p:nvSpPr>
        <p:spPr>
          <a:xfrm>
            <a:off x="5094000" y="2665219"/>
            <a:ext cx="3793026" cy="14157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 dirty="0" err="1">
                <a:latin typeface="Arial" panose="020B0604020202020204" pitchFamily="34" charset="0"/>
                <a:ea typeface="MS Gothic" panose="020B0609070205080204" pitchFamily="49" charset="-128"/>
                <a:cs typeface="Arial" panose="020B0604020202020204" pitchFamily="34" charset="0"/>
              </a:rPr>
              <a:t>B</a:t>
            </a:r>
            <a:r>
              <a:rPr lang="en-US" sz="2000" baseline="-25000" dirty="0" err="1">
                <a:latin typeface="Arial" panose="020B0604020202020204" pitchFamily="34" charset="0"/>
                <a:ea typeface="MS Gothic" panose="020B0609070205080204" pitchFamily="49" charset="-128"/>
                <a:cs typeface="Arial" panose="020B0604020202020204" pitchFamily="34" charset="0"/>
              </a:rPr>
              <a:t>earth</a:t>
            </a:r>
            <a:r>
              <a:rPr lang="en-US" sz="2000" dirty="0">
                <a:latin typeface="Arial" panose="020B0604020202020204" pitchFamily="34" charset="0"/>
                <a:ea typeface="MS Gothic" panose="020B0609070205080204" pitchFamily="49" charset="-128"/>
                <a:cs typeface="Arial" panose="020B0604020202020204" pitchFamily="34" charset="0"/>
              </a:rPr>
              <a:t>=500mG ↔︎d</a:t>
            </a:r>
            <a:r>
              <a:rPr lang="en-US" sz="2000" baseline="-25000" dirty="0">
                <a:latin typeface="Arial" panose="020B0604020202020204" pitchFamily="34" charset="0"/>
                <a:ea typeface="MS Gothic" panose="020B0609070205080204" pitchFamily="49" charset="-128"/>
                <a:cs typeface="Arial" panose="020B0604020202020204" pitchFamily="34" charset="0"/>
              </a:rPr>
              <a:t>e</a:t>
            </a:r>
            <a:r>
              <a:rPr lang="en-US" sz="2000" dirty="0">
                <a:latin typeface="Arial" panose="020B0604020202020204" pitchFamily="34" charset="0"/>
                <a:ea typeface="MS Gothic" panose="020B0609070205080204" pitchFamily="49" charset="-128"/>
                <a:cs typeface="Arial" panose="020B0604020202020204" pitchFamily="34" charset="0"/>
              </a:rPr>
              <a:t>=10</a:t>
            </a:r>
            <a:r>
              <a:rPr lang="en-US" sz="2000" baseline="30000" dirty="0">
                <a:latin typeface="Arial" panose="020B0604020202020204" pitchFamily="34" charset="0"/>
                <a:ea typeface="MS Gothic" panose="020B0609070205080204" pitchFamily="49" charset="-128"/>
                <a:cs typeface="Arial" panose="020B0604020202020204" pitchFamily="34" charset="0"/>
              </a:rPr>
              <a:t>-24</a:t>
            </a:r>
            <a:r>
              <a:rPr lang="en-US" sz="2000" baseline="-25000" dirty="0">
                <a:latin typeface="Arial" panose="020B0604020202020204" pitchFamily="34" charset="0"/>
                <a:ea typeface="MS Gothic" panose="020B0609070205080204" pitchFamily="49" charset="-128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MS Gothic" panose="020B0609070205080204" pitchFamily="49" charset="-128"/>
                <a:cs typeface="Arial" panose="020B0604020202020204" pitchFamily="34" charset="0"/>
              </a:rPr>
              <a:t>e･cm</a:t>
            </a:r>
            <a:endParaRPr lang="en-US" sz="2000" dirty="0">
              <a:latin typeface="Arial" panose="020B0604020202020204" pitchFamily="34" charset="0"/>
              <a:ea typeface="MS Gothic" panose="020B0609070205080204" pitchFamily="49" charset="-128"/>
              <a:cs typeface="Arial" panose="020B0604020202020204" pitchFamily="34" charset="0"/>
            </a:endParaRPr>
          </a:p>
          <a:p>
            <a:pPr algn="l"/>
            <a:r>
              <a:rPr lang="en-US" sz="1000" dirty="0">
                <a:latin typeface="Arial" panose="020B0604020202020204" pitchFamily="34" charset="0"/>
                <a:ea typeface="MS Gothic" panose="020B0609070205080204" pitchFamily="49" charset="-128"/>
                <a:cs typeface="Arial" panose="020B0604020202020204" pitchFamily="34" charset="0"/>
              </a:rPr>
              <a:t>	</a:t>
            </a:r>
            <a:endParaRPr lang="en-US" sz="500" dirty="0">
              <a:latin typeface="Arial" panose="020B0604020202020204" pitchFamily="34" charset="0"/>
              <a:ea typeface="MS Gothic" panose="020B0609070205080204" pitchFamily="49" charset="-128"/>
              <a:cs typeface="Arial" panose="020B0604020202020204" pitchFamily="34" charset="0"/>
            </a:endParaRPr>
          </a:p>
          <a:p>
            <a:r>
              <a:rPr lang="en-US" sz="2000" dirty="0">
                <a:latin typeface="Arial" panose="020B0604020202020204" pitchFamily="34" charset="0"/>
                <a:ea typeface="MS Gothic" panose="020B0609070205080204" pitchFamily="49" charset="-128"/>
                <a:cs typeface="Arial" panose="020B0604020202020204" pitchFamily="34" charset="0"/>
              </a:rPr>
              <a:t>		 (target: d</a:t>
            </a:r>
            <a:r>
              <a:rPr lang="en-US" sz="2000" baseline="-25000" dirty="0">
                <a:latin typeface="Arial" panose="020B0604020202020204" pitchFamily="34" charset="0"/>
                <a:ea typeface="MS Gothic" panose="020B0609070205080204" pitchFamily="49" charset="-128"/>
                <a:cs typeface="Arial" panose="020B0604020202020204" pitchFamily="34" charset="0"/>
              </a:rPr>
              <a:t>e</a:t>
            </a:r>
            <a:r>
              <a:rPr lang="en-US" sz="2000" dirty="0">
                <a:latin typeface="Arial" panose="020B0604020202020204" pitchFamily="34" charset="0"/>
                <a:ea typeface="MS Gothic" panose="020B0609070205080204" pitchFamily="49" charset="-128"/>
                <a:cs typeface="Arial" panose="020B0604020202020204" pitchFamily="34" charset="0"/>
              </a:rPr>
              <a:t>=10</a:t>
            </a:r>
            <a:r>
              <a:rPr lang="en-US" sz="2000" baseline="30000" dirty="0">
                <a:latin typeface="Arial" panose="020B0604020202020204" pitchFamily="34" charset="0"/>
                <a:ea typeface="MS Gothic" panose="020B0609070205080204" pitchFamily="49" charset="-128"/>
                <a:cs typeface="Arial" panose="020B0604020202020204" pitchFamily="34" charset="0"/>
              </a:rPr>
              <a:t>-30</a:t>
            </a:r>
            <a:r>
              <a:rPr lang="en-US" sz="2000" baseline="-25000" dirty="0">
                <a:latin typeface="Arial" panose="020B0604020202020204" pitchFamily="34" charset="0"/>
                <a:ea typeface="MS Gothic" panose="020B0609070205080204" pitchFamily="49" charset="-128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MS Gothic" panose="020B0609070205080204" pitchFamily="49" charset="-128"/>
                <a:cs typeface="Arial" panose="020B0604020202020204" pitchFamily="34" charset="0"/>
              </a:rPr>
              <a:t>e･cm</a:t>
            </a:r>
            <a:r>
              <a:rPr lang="en-US" sz="2000" dirty="0">
                <a:latin typeface="Arial" panose="020B0604020202020204" pitchFamily="34" charset="0"/>
                <a:ea typeface="MS Gothic" panose="020B0609070205080204" pitchFamily="49" charset="-128"/>
                <a:cs typeface="Arial" panose="020B0604020202020204" pitchFamily="34" charset="0"/>
              </a:rPr>
              <a:t>)</a:t>
            </a:r>
          </a:p>
          <a:p>
            <a:endParaRPr lang="en-US" sz="2000" dirty="0">
              <a:latin typeface="Arial" panose="020B0604020202020204" pitchFamily="34" charset="0"/>
              <a:ea typeface="MS Gothic" panose="020B0609070205080204" pitchFamily="49" charset="-128"/>
              <a:cs typeface="Arial" panose="020B0604020202020204" pitchFamily="34" charset="0"/>
            </a:endParaRPr>
          </a:p>
          <a:p>
            <a:r>
              <a:rPr lang="en-US" sz="1600" dirty="0">
                <a:latin typeface="Arial" panose="020B0604020202020204" pitchFamily="34" charset="0"/>
                <a:ea typeface="MS Gothic" panose="020B0609070205080204" pitchFamily="49" charset="-128"/>
                <a:cs typeface="Arial" panose="020B0604020202020204" pitchFamily="34" charset="0"/>
              </a:rPr>
              <a:t>*</a:t>
            </a:r>
            <a:r>
              <a:rPr lang="en-US" sz="1600" dirty="0" err="1">
                <a:latin typeface="Arial" panose="020B0604020202020204" pitchFamily="34" charset="0"/>
                <a:ea typeface="MS Gothic" panose="020B0609070205080204" pitchFamily="49" charset="-128"/>
                <a:cs typeface="Arial" panose="020B0604020202020204" pitchFamily="34" charset="0"/>
              </a:rPr>
              <a:t>ThO</a:t>
            </a:r>
            <a:r>
              <a:rPr lang="en-US" sz="1600" dirty="0">
                <a:latin typeface="Arial" panose="020B0604020202020204" pitchFamily="34" charset="0"/>
                <a:ea typeface="MS Gothic" panose="020B0609070205080204" pitchFamily="49" charset="-128"/>
                <a:cs typeface="Arial" panose="020B0604020202020204" pitchFamily="34" charset="0"/>
              </a:rPr>
              <a:t> </a:t>
            </a:r>
            <a:r>
              <a:rPr lang="en-US" sz="1600" baseline="30000" dirty="0">
                <a:latin typeface="Arial" panose="020B0604020202020204" pitchFamily="34" charset="0"/>
                <a:ea typeface="MS Gothic" panose="020B0609070205080204" pitchFamily="49" charset="-128"/>
                <a:cs typeface="Arial" panose="020B0604020202020204" pitchFamily="34" charset="0"/>
              </a:rPr>
              <a:t>3</a:t>
            </a:r>
            <a:r>
              <a:rPr lang="en-US" sz="1600" dirty="0">
                <a:latin typeface="Arial" panose="020B0604020202020204" pitchFamily="34" charset="0"/>
                <a:ea typeface="MS Gothic" panose="020B0609070205080204" pitchFamily="49" charset="-128"/>
                <a:cs typeface="Arial" panose="020B0604020202020204" pitchFamily="34" charset="0"/>
              </a:rPr>
              <a:t>Δ</a:t>
            </a:r>
            <a:r>
              <a:rPr lang="en-US" sz="1600" baseline="-25000" dirty="0">
                <a:latin typeface="Arial" panose="020B0604020202020204" pitchFamily="34" charset="0"/>
                <a:ea typeface="MS Gothic" panose="020B0609070205080204" pitchFamily="49" charset="-128"/>
                <a:cs typeface="Arial" panose="020B0604020202020204" pitchFamily="34" charset="0"/>
              </a:rPr>
              <a:t>1 </a:t>
            </a:r>
            <a:r>
              <a:rPr lang="en-US" sz="1600" dirty="0">
                <a:latin typeface="Arial" panose="020B0604020202020204" pitchFamily="34" charset="0"/>
                <a:ea typeface="MS Gothic" panose="020B0609070205080204" pitchFamily="49" charset="-128"/>
                <a:cs typeface="Arial" panose="020B0604020202020204" pitchFamily="34" charset="0"/>
              </a:rPr>
              <a:t>state and switching help a lot</a:t>
            </a:r>
          </a:p>
        </p:txBody>
      </p:sp>
    </p:spTree>
    <p:extLst>
      <p:ext uri="{BB962C8B-B14F-4D97-AF65-F5344CB8AC3E}">
        <p14:creationId xmlns:p14="http://schemas.microsoft.com/office/powerpoint/2010/main" val="2356780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noFill/>
        <a:ln w="28575">
          <a:solidFill>
            <a:schemeClr val="tx1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5875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algn="l">
          <a:defRPr dirty="0" err="1" smtClean="0">
            <a:latin typeface="Arial" panose="020B0604020202020204" pitchFamily="34" charset="0"/>
            <a:ea typeface="MS Gothic" panose="020B0609070205080204" pitchFamily="49" charset="-128"/>
            <a:cs typeface="Arial" panose="020B06040202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2" Type="http://schemas.microsoft.com/office/2011/relationships/webextension" Target="webextension2.xml"/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0">
    <wetp:webextensionref xmlns:r="http://schemas.openxmlformats.org/officeDocument/2006/relationships" r:id="rId1"/>
  </wetp:taskpane>
  <wetp:taskpane dockstate="right" visibility="0" width="350" row="0">
    <wetp:webextensionref xmlns:r="http://schemas.openxmlformats.org/officeDocument/2006/relationships" r:id="rId2"/>
  </wetp:taskpane>
</wetp:taskpanes>
</file>

<file path=ppt/webextensions/webextension1.xml><?xml version="1.0" encoding="utf-8"?>
<we:webextension xmlns:we="http://schemas.microsoft.com/office/webextensions/webextension/2010/11" id="{D36BAB72-B88E-4042-813E-6F0996CF7105}">
  <we:reference id="8ba0e366-a439-4baa-944c-1a9790a138b7" version="1.0.0.3" store="EXCatalog" storeType="EXCatalog"/>
  <we:alternateReferences>
    <we:reference id="WA200002290" version="1.0.0.3" store="en-US" storeType="OMEX"/>
  </we:alternateReferences>
  <we:properties/>
  <we:bindings/>
  <we:snapshot xmlns:r="http://schemas.openxmlformats.org/officeDocument/2006/relationships"/>
</we:webextension>
</file>

<file path=ppt/webextensions/webextension2.xml><?xml version="1.0" encoding="utf-8"?>
<we:webextension xmlns:we="http://schemas.microsoft.com/office/webextensions/webextension/2010/11" id="{DA1B693F-B3B5-844E-92A8-49CF53F1FDB7}">
  <we:reference id="6a7bd4f3-0563-43af-8c08-79110eebdff6" version="1.1.4.0" store="EXCatalog" storeType="EXCatalog"/>
  <we:alternateReferences>
    <we:reference id="WA104381155" version="1.1.4.0" store="en-US" storeType="OMEX"/>
  </we:alternateReferences>
  <we:properties/>
  <we:bindings/>
  <we:snapshot xmlns:r="http://schemas.openxmlformats.org/officeDocument/2006/relationships"/>
</we:webextension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B22292D750FEE4D81B2F2DAB9F402DC" ma:contentTypeVersion="18" ma:contentTypeDescription="Create a new document." ma:contentTypeScope="" ma:versionID="e90e3408ae0ddd6ded06914feb4fc709">
  <xsd:schema xmlns:xsd="http://www.w3.org/2001/XMLSchema" xmlns:xs="http://www.w3.org/2001/XMLSchema" xmlns:p="http://schemas.microsoft.com/office/2006/metadata/properties" xmlns:ns2="4bb22e5f-03b2-4b7e-bd53-07cbf78d0c6c" xmlns:ns3="2f8e0742-fa69-4e50-a673-d058ee295053" xmlns:ns4="efce84db-8738-4c7b-9bdc-65b9500871f6" targetNamespace="http://schemas.microsoft.com/office/2006/metadata/properties" ma:root="true" ma:fieldsID="ff047753bbd53592936f851a7a0986f4" ns2:_="" ns3:_="" ns4:_="">
    <xsd:import namespace="4bb22e5f-03b2-4b7e-bd53-07cbf78d0c6c"/>
    <xsd:import namespace="2f8e0742-fa69-4e50-a673-d058ee295053"/>
    <xsd:import namespace="efce84db-8738-4c7b-9bdc-65b9500871f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Locatio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4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bb22e5f-03b2-4b7e-bd53-07cbf78d0c6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9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c2d55d72-5afa-45f9-90b6-e0708aeee9a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f8e0742-fa69-4e50-a673-d058ee295053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fce84db-8738-4c7b-9bdc-65b9500871f6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93561582-6328-46c2-8004-cc7b358562f3}" ma:internalName="TaxCatchAll" ma:showField="CatchAllData" ma:web="2f8e0742-fa69-4e50-a673-d058ee29505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88A275B-CCDC-4BAC-9835-8B8AE396190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bb22e5f-03b2-4b7e-bd53-07cbf78d0c6c"/>
    <ds:schemaRef ds:uri="2f8e0742-fa69-4e50-a673-d058ee295053"/>
    <ds:schemaRef ds:uri="efce84db-8738-4c7b-9bdc-65b9500871f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DB706B9A-CC21-407B-BDFF-143A13E6DC36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63437</TotalTime>
  <Words>738</Words>
  <Application>Microsoft Macintosh PowerPoint</Application>
  <PresentationFormat>On-screen Show (4:3)</PresentationFormat>
  <Paragraphs>191</Paragraphs>
  <Slides>22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1" baseType="lpstr">
      <vt:lpstr>MS Gothic</vt:lpstr>
      <vt:lpstr>ACADEMY ENGRAVED LET PLAIN:1.0</vt:lpstr>
      <vt:lpstr>Arial</vt:lpstr>
      <vt:lpstr>Calibri</vt:lpstr>
      <vt:lpstr>Calibri Light</vt:lpstr>
      <vt:lpstr>Cambria Math</vt:lpstr>
      <vt:lpstr>Times New Roman</vt:lpstr>
      <vt:lpstr>Wingdings</vt:lpstr>
      <vt:lpstr>Office Theme</vt:lpstr>
      <vt:lpstr>PowerPoint Presentation</vt:lpstr>
      <vt:lpstr>Electron’s Electric Dipole Moment as a BSM CP probe</vt:lpstr>
      <vt:lpstr>Principle of EDM measurement</vt:lpstr>
      <vt:lpstr>ACME’s Molecule: ThO</vt:lpstr>
      <vt:lpstr>The ACME Experiment</vt:lpstr>
      <vt:lpstr>PowerPoint Presentation</vt:lpstr>
      <vt:lpstr>PowerPoint Presentation</vt:lpstr>
      <vt:lpstr>PowerPoint Presentation</vt:lpstr>
      <vt:lpstr>Magnetic Field Control</vt:lpstr>
      <vt:lpstr>Degaussing</vt:lpstr>
      <vt:lpstr>Degaussing Coil</vt:lpstr>
      <vt:lpstr>Degaussing Coil</vt:lpstr>
      <vt:lpstr>Low Fringe-Field Magnetic Field Coil</vt:lpstr>
      <vt:lpstr>PowerPoint Presentation</vt:lpstr>
      <vt:lpstr>The Whole Beamline</vt:lpstr>
      <vt:lpstr>Magnetic Field Coil On</vt:lpstr>
      <vt:lpstr>Magnetic Shield On</vt:lpstr>
      <vt:lpstr>And Many More Peripherals</vt:lpstr>
      <vt:lpstr>Let There Be ThO Fluorescense!</vt:lpstr>
      <vt:lpstr>Many Thanks!</vt:lpstr>
      <vt:lpstr>PowerPoint Presentation</vt:lpstr>
      <vt:lpstr>Degaussing Needs to be &lt;1Hz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3He NMR probe at 4.2K for precision measurements of electron and positron magnetic moments</dc:title>
  <dc:creator>Fan, Xing</dc:creator>
  <cp:lastModifiedBy>Xing Fan</cp:lastModifiedBy>
  <cp:revision>4402</cp:revision>
  <cp:lastPrinted>2024-01-31T22:39:40Z</cp:lastPrinted>
  <dcterms:created xsi:type="dcterms:W3CDTF">2018-10-28T22:46:13Z</dcterms:created>
  <dcterms:modified xsi:type="dcterms:W3CDTF">2024-06-07T14:40:06Z</dcterms:modified>
</cp:coreProperties>
</file>