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46634400" cy="32918400"/>
  <p:notesSz cx="32461200" cy="46177200"/>
  <p:defaultTextStyle>
    <a:defPPr>
      <a:defRPr lang="en-US"/>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userDrawn="1">
          <p15:clr>
            <a:srgbClr val="A4A3A4"/>
          </p15:clr>
        </p15:guide>
        <p15:guide id="2" pos="146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DFF"/>
    <a:srgbClr val="FF0000"/>
    <a:srgbClr val="558ED5"/>
    <a:srgbClr val="FFFF00"/>
    <a:srgbClr val="B100B1"/>
    <a:srgbClr val="00CC00"/>
    <a:srgbClr val="1EFF1E"/>
    <a:srgbClr val="EBFFEB"/>
    <a:srgbClr val="AFFFAF"/>
    <a:srgbClr val="EBF8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7315" autoAdjust="0"/>
    <p:restoredTop sz="95558" autoAdjust="0"/>
  </p:normalViewPr>
  <p:slideViewPr>
    <p:cSldViewPr snapToGrid="0">
      <p:cViewPr>
        <p:scale>
          <a:sx n="66" d="100"/>
          <a:sy n="66" d="100"/>
        </p:scale>
        <p:origin x="60" y="-4020"/>
      </p:cViewPr>
      <p:guideLst>
        <p:guide orient="horz" pos="10368"/>
        <p:guide pos="1468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7"/>
            <a:ext cx="14064328" cy="2311212"/>
          </a:xfrm>
          <a:prstGeom prst="rect">
            <a:avLst/>
          </a:prstGeom>
        </p:spPr>
        <p:txBody>
          <a:bodyPr vert="horz" lIns="438000" tIns="219000" rIns="438000" bIns="219000" rtlCol="0"/>
          <a:lstStyle>
            <a:lvl1pPr algn="l">
              <a:defRPr sz="5600"/>
            </a:lvl1pPr>
          </a:lstStyle>
          <a:p>
            <a:endParaRPr lang="en-US"/>
          </a:p>
        </p:txBody>
      </p:sp>
      <p:sp>
        <p:nvSpPr>
          <p:cNvPr id="3" name="Date Placeholder 2"/>
          <p:cNvSpPr>
            <a:spLocks noGrp="1"/>
          </p:cNvSpPr>
          <p:nvPr>
            <p:ph type="dt" idx="1"/>
          </p:nvPr>
        </p:nvSpPr>
        <p:spPr>
          <a:xfrm>
            <a:off x="18389593" y="7"/>
            <a:ext cx="14064323" cy="2311212"/>
          </a:xfrm>
          <a:prstGeom prst="rect">
            <a:avLst/>
          </a:prstGeom>
        </p:spPr>
        <p:txBody>
          <a:bodyPr vert="horz" lIns="438000" tIns="219000" rIns="438000" bIns="219000" rtlCol="0"/>
          <a:lstStyle>
            <a:lvl1pPr algn="r">
              <a:defRPr sz="5600"/>
            </a:lvl1pPr>
          </a:lstStyle>
          <a:p>
            <a:fld id="{F5C473BE-96B5-4AA9-8BDB-5FCC0DB9D484}" type="datetimeFigureOut">
              <a:rPr lang="en-US" smtClean="0"/>
              <a:pPr/>
              <a:t>8/27/2018</a:t>
            </a:fld>
            <a:endParaRPr lang="en-US"/>
          </a:p>
        </p:txBody>
      </p:sp>
      <p:sp>
        <p:nvSpPr>
          <p:cNvPr id="4" name="Slide Image Placeholder 3"/>
          <p:cNvSpPr>
            <a:spLocks noGrp="1" noRot="1" noChangeAspect="1"/>
          </p:cNvSpPr>
          <p:nvPr>
            <p:ph type="sldImg" idx="2"/>
          </p:nvPr>
        </p:nvSpPr>
        <p:spPr>
          <a:xfrm>
            <a:off x="5192713" y="5772150"/>
            <a:ext cx="22075775" cy="15582900"/>
          </a:xfrm>
          <a:prstGeom prst="rect">
            <a:avLst/>
          </a:prstGeom>
          <a:noFill/>
          <a:ln w="12700">
            <a:solidFill>
              <a:prstClr val="black"/>
            </a:solidFill>
          </a:ln>
        </p:spPr>
        <p:txBody>
          <a:bodyPr vert="horz" lIns="438000" tIns="219000" rIns="438000" bIns="219000" rtlCol="0" anchor="ctr"/>
          <a:lstStyle/>
          <a:p>
            <a:endParaRPr lang="en-US"/>
          </a:p>
        </p:txBody>
      </p:sp>
      <p:sp>
        <p:nvSpPr>
          <p:cNvPr id="5" name="Notes Placeholder 4"/>
          <p:cNvSpPr>
            <a:spLocks noGrp="1"/>
          </p:cNvSpPr>
          <p:nvPr>
            <p:ph type="body" sz="quarter" idx="3"/>
          </p:nvPr>
        </p:nvSpPr>
        <p:spPr>
          <a:xfrm>
            <a:off x="3243932" y="22218956"/>
            <a:ext cx="25973344" cy="18184136"/>
          </a:xfrm>
          <a:prstGeom prst="rect">
            <a:avLst/>
          </a:prstGeom>
        </p:spPr>
        <p:txBody>
          <a:bodyPr vert="horz" lIns="438000" tIns="219000" rIns="438000" bIns="21900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43865993"/>
            <a:ext cx="14064328" cy="2311207"/>
          </a:xfrm>
          <a:prstGeom prst="rect">
            <a:avLst/>
          </a:prstGeom>
        </p:spPr>
        <p:txBody>
          <a:bodyPr vert="horz" lIns="438000" tIns="219000" rIns="438000" bIns="219000" rtlCol="0" anchor="b"/>
          <a:lstStyle>
            <a:lvl1pPr algn="l">
              <a:defRPr sz="5600"/>
            </a:lvl1pPr>
          </a:lstStyle>
          <a:p>
            <a:endParaRPr lang="en-US"/>
          </a:p>
        </p:txBody>
      </p:sp>
      <p:sp>
        <p:nvSpPr>
          <p:cNvPr id="7" name="Slide Number Placeholder 6"/>
          <p:cNvSpPr>
            <a:spLocks noGrp="1"/>
          </p:cNvSpPr>
          <p:nvPr>
            <p:ph type="sldNum" sz="quarter" idx="5"/>
          </p:nvPr>
        </p:nvSpPr>
        <p:spPr>
          <a:xfrm>
            <a:off x="18389593" y="43865993"/>
            <a:ext cx="14064323" cy="2311207"/>
          </a:xfrm>
          <a:prstGeom prst="rect">
            <a:avLst/>
          </a:prstGeom>
        </p:spPr>
        <p:txBody>
          <a:bodyPr vert="horz" lIns="438000" tIns="219000" rIns="438000" bIns="219000" rtlCol="0" anchor="b"/>
          <a:lstStyle>
            <a:lvl1pPr algn="r">
              <a:defRPr sz="5600"/>
            </a:lvl1pPr>
          </a:lstStyle>
          <a:p>
            <a:fld id="{D05CF984-51D8-432D-B2BC-9FE919A4DDE6}" type="slidenum">
              <a:rPr lang="en-US" smtClean="0"/>
              <a:pPr/>
              <a:t>‹#›</a:t>
            </a:fld>
            <a:endParaRPr lang="en-US"/>
          </a:p>
        </p:txBody>
      </p:sp>
    </p:spTree>
    <p:extLst>
      <p:ext uri="{BB962C8B-B14F-4D97-AF65-F5344CB8AC3E}">
        <p14:creationId xmlns:p14="http://schemas.microsoft.com/office/powerpoint/2010/main" val="1526834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92713" y="5772150"/>
            <a:ext cx="22075775" cy="15582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5CF984-51D8-432D-B2BC-9FE919A4DDE6}" type="slidenum">
              <a:rPr lang="en-US" smtClean="0"/>
              <a:pPr/>
              <a:t>1</a:t>
            </a:fld>
            <a:endParaRPr lang="en-US"/>
          </a:p>
        </p:txBody>
      </p:sp>
    </p:spTree>
    <p:extLst>
      <p:ext uri="{BB962C8B-B14F-4D97-AF65-F5344CB8AC3E}">
        <p14:creationId xmlns:p14="http://schemas.microsoft.com/office/powerpoint/2010/main" val="319956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97582" y="10226044"/>
            <a:ext cx="39639240" cy="7056120"/>
          </a:xfrm>
        </p:spPr>
        <p:txBody>
          <a:bodyPr/>
          <a:lstStyle/>
          <a:p>
            <a:r>
              <a:rPr lang="en-US"/>
              <a:t>Click to edit Master title style</a:t>
            </a:r>
            <a:endParaRPr lang="en-GB"/>
          </a:p>
        </p:txBody>
      </p:sp>
      <p:sp>
        <p:nvSpPr>
          <p:cNvPr id="3" name="Subtitle 2"/>
          <p:cNvSpPr>
            <a:spLocks noGrp="1"/>
          </p:cNvSpPr>
          <p:nvPr>
            <p:ph type="subTitle" idx="1"/>
          </p:nvPr>
        </p:nvSpPr>
        <p:spPr>
          <a:xfrm>
            <a:off x="6995162" y="18653760"/>
            <a:ext cx="32644081" cy="8412480"/>
          </a:xfrm>
        </p:spPr>
        <p:txBody>
          <a:bodyPr/>
          <a:lstStyle>
            <a:lvl1pPr marL="0" indent="0" algn="ctr">
              <a:buNone/>
              <a:defRPr>
                <a:solidFill>
                  <a:schemeClr val="tx1">
                    <a:tint val="75000"/>
                  </a:schemeClr>
                </a:solidFill>
              </a:defRPr>
            </a:lvl1pPr>
            <a:lvl2pPr marL="3216018" indent="0" algn="ctr">
              <a:buNone/>
              <a:defRPr>
                <a:solidFill>
                  <a:schemeClr val="tx1">
                    <a:tint val="75000"/>
                  </a:schemeClr>
                </a:solidFill>
              </a:defRPr>
            </a:lvl2pPr>
            <a:lvl3pPr marL="6432037" indent="0" algn="ctr">
              <a:buNone/>
              <a:defRPr>
                <a:solidFill>
                  <a:schemeClr val="tx1">
                    <a:tint val="75000"/>
                  </a:schemeClr>
                </a:solidFill>
              </a:defRPr>
            </a:lvl3pPr>
            <a:lvl4pPr marL="9648055" indent="0" algn="ctr">
              <a:buNone/>
              <a:defRPr>
                <a:solidFill>
                  <a:schemeClr val="tx1">
                    <a:tint val="75000"/>
                  </a:schemeClr>
                </a:solidFill>
              </a:defRPr>
            </a:lvl4pPr>
            <a:lvl5pPr marL="12864073" indent="0" algn="ctr">
              <a:buNone/>
              <a:defRPr>
                <a:solidFill>
                  <a:schemeClr val="tx1">
                    <a:tint val="75000"/>
                  </a:schemeClr>
                </a:solidFill>
              </a:defRPr>
            </a:lvl5pPr>
            <a:lvl6pPr marL="16080090" indent="0" algn="ctr">
              <a:buNone/>
              <a:defRPr>
                <a:solidFill>
                  <a:schemeClr val="tx1">
                    <a:tint val="75000"/>
                  </a:schemeClr>
                </a:solidFill>
              </a:defRPr>
            </a:lvl6pPr>
            <a:lvl7pPr marL="19296110" indent="0" algn="ctr">
              <a:buNone/>
              <a:defRPr>
                <a:solidFill>
                  <a:schemeClr val="tx1">
                    <a:tint val="75000"/>
                  </a:schemeClr>
                </a:solidFill>
              </a:defRPr>
            </a:lvl7pPr>
            <a:lvl8pPr marL="22512128" indent="0" algn="ctr">
              <a:buNone/>
              <a:defRPr>
                <a:solidFill>
                  <a:schemeClr val="tx1">
                    <a:tint val="75000"/>
                  </a:schemeClr>
                </a:solidFill>
              </a:defRPr>
            </a:lvl8pPr>
            <a:lvl9pPr marL="25728145"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0B34EF0-6CBC-46F3-8E0F-8A36B6C1B2F2}" type="datetimeFigureOut">
              <a:rPr lang="en-GB" smtClean="0"/>
              <a:pPr/>
              <a:t>27/08/2018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26350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0B34EF0-6CBC-46F3-8E0F-8A36B6C1B2F2}" type="datetimeFigureOut">
              <a:rPr lang="en-GB" smtClean="0"/>
              <a:pPr/>
              <a:t>27/08/2018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4117771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963045" y="8229600"/>
            <a:ext cx="34741006" cy="17532096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723828" y="8229600"/>
            <a:ext cx="103461981" cy="1753209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0B34EF0-6CBC-46F3-8E0F-8A36B6C1B2F2}" type="datetimeFigureOut">
              <a:rPr lang="en-GB" smtClean="0"/>
              <a:pPr/>
              <a:t>27/08/2018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3995216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0B34EF0-6CBC-46F3-8E0F-8A36B6C1B2F2}" type="datetimeFigureOut">
              <a:rPr lang="en-GB" smtClean="0"/>
              <a:pPr/>
              <a:t>27/08/2018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264108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83798" y="21153124"/>
            <a:ext cx="39639240" cy="6537960"/>
          </a:xfrm>
        </p:spPr>
        <p:txBody>
          <a:bodyPr anchor="t"/>
          <a:lstStyle>
            <a:lvl1pPr algn="l">
              <a:defRPr sz="28184" b="1" cap="all"/>
            </a:lvl1pPr>
          </a:lstStyle>
          <a:p>
            <a:r>
              <a:rPr lang="en-US"/>
              <a:t>Click to edit Master title style</a:t>
            </a:r>
            <a:endParaRPr lang="en-GB"/>
          </a:p>
        </p:txBody>
      </p:sp>
      <p:sp>
        <p:nvSpPr>
          <p:cNvPr id="3" name="Text Placeholder 2"/>
          <p:cNvSpPr>
            <a:spLocks noGrp="1"/>
          </p:cNvSpPr>
          <p:nvPr>
            <p:ph type="body" idx="1"/>
          </p:nvPr>
        </p:nvSpPr>
        <p:spPr>
          <a:xfrm>
            <a:off x="3683798" y="13952224"/>
            <a:ext cx="39639240" cy="7200898"/>
          </a:xfrm>
        </p:spPr>
        <p:txBody>
          <a:bodyPr anchor="b"/>
          <a:lstStyle>
            <a:lvl1pPr marL="0" indent="0">
              <a:buNone/>
              <a:defRPr sz="14015">
                <a:solidFill>
                  <a:schemeClr val="tx1">
                    <a:tint val="75000"/>
                  </a:schemeClr>
                </a:solidFill>
              </a:defRPr>
            </a:lvl1pPr>
            <a:lvl2pPr marL="3216018" indent="0">
              <a:buNone/>
              <a:defRPr sz="12629">
                <a:solidFill>
                  <a:schemeClr val="tx1">
                    <a:tint val="75000"/>
                  </a:schemeClr>
                </a:solidFill>
              </a:defRPr>
            </a:lvl2pPr>
            <a:lvl3pPr marL="6432037" indent="0">
              <a:buNone/>
              <a:defRPr sz="11243">
                <a:solidFill>
                  <a:schemeClr val="tx1">
                    <a:tint val="75000"/>
                  </a:schemeClr>
                </a:solidFill>
              </a:defRPr>
            </a:lvl3pPr>
            <a:lvl4pPr marL="9648055" indent="0">
              <a:buNone/>
              <a:defRPr sz="9857">
                <a:solidFill>
                  <a:schemeClr val="tx1">
                    <a:tint val="75000"/>
                  </a:schemeClr>
                </a:solidFill>
              </a:defRPr>
            </a:lvl4pPr>
            <a:lvl5pPr marL="12864073" indent="0">
              <a:buNone/>
              <a:defRPr sz="9857">
                <a:solidFill>
                  <a:schemeClr val="tx1">
                    <a:tint val="75000"/>
                  </a:schemeClr>
                </a:solidFill>
              </a:defRPr>
            </a:lvl5pPr>
            <a:lvl6pPr marL="16080090" indent="0">
              <a:buNone/>
              <a:defRPr sz="9857">
                <a:solidFill>
                  <a:schemeClr val="tx1">
                    <a:tint val="75000"/>
                  </a:schemeClr>
                </a:solidFill>
              </a:defRPr>
            </a:lvl6pPr>
            <a:lvl7pPr marL="19296110" indent="0">
              <a:buNone/>
              <a:defRPr sz="9857">
                <a:solidFill>
                  <a:schemeClr val="tx1">
                    <a:tint val="75000"/>
                  </a:schemeClr>
                </a:solidFill>
              </a:defRPr>
            </a:lvl7pPr>
            <a:lvl8pPr marL="22512128" indent="0">
              <a:buNone/>
              <a:defRPr sz="9857">
                <a:solidFill>
                  <a:schemeClr val="tx1">
                    <a:tint val="75000"/>
                  </a:schemeClr>
                </a:solidFill>
              </a:defRPr>
            </a:lvl8pPr>
            <a:lvl9pPr marL="25728145" indent="0">
              <a:buNone/>
              <a:defRPr sz="985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B34EF0-6CBC-46F3-8E0F-8A36B6C1B2F2}" type="datetimeFigureOut">
              <a:rPr lang="en-GB" smtClean="0"/>
              <a:pPr/>
              <a:t>27/08/2018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2608300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723826" y="47945040"/>
            <a:ext cx="69101496" cy="135605520"/>
          </a:xfrm>
        </p:spPr>
        <p:txBody>
          <a:bodyPr/>
          <a:lstStyle>
            <a:lvl1pPr>
              <a:defRPr sz="19713"/>
            </a:lvl1pPr>
            <a:lvl2pPr>
              <a:defRPr sz="16941"/>
            </a:lvl2pPr>
            <a:lvl3pPr>
              <a:defRPr sz="14015"/>
            </a:lvl3pPr>
            <a:lvl4pPr>
              <a:defRPr sz="12629"/>
            </a:lvl4pPr>
            <a:lvl5pPr>
              <a:defRPr sz="12629"/>
            </a:lvl5pPr>
            <a:lvl6pPr>
              <a:defRPr sz="12629"/>
            </a:lvl6pPr>
            <a:lvl7pPr>
              <a:defRPr sz="12629"/>
            </a:lvl7pPr>
            <a:lvl8pPr>
              <a:defRPr sz="12629"/>
            </a:lvl8pPr>
            <a:lvl9pPr>
              <a:defRPr sz="1262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77602559" y="47945040"/>
            <a:ext cx="69101491" cy="135605520"/>
          </a:xfrm>
        </p:spPr>
        <p:txBody>
          <a:bodyPr/>
          <a:lstStyle>
            <a:lvl1pPr>
              <a:defRPr sz="19713"/>
            </a:lvl1pPr>
            <a:lvl2pPr>
              <a:defRPr sz="16941"/>
            </a:lvl2pPr>
            <a:lvl3pPr>
              <a:defRPr sz="14015"/>
            </a:lvl3pPr>
            <a:lvl4pPr>
              <a:defRPr sz="12629"/>
            </a:lvl4pPr>
            <a:lvl5pPr>
              <a:defRPr sz="12629"/>
            </a:lvl5pPr>
            <a:lvl6pPr>
              <a:defRPr sz="12629"/>
            </a:lvl6pPr>
            <a:lvl7pPr>
              <a:defRPr sz="12629"/>
            </a:lvl7pPr>
            <a:lvl8pPr>
              <a:defRPr sz="12629"/>
            </a:lvl8pPr>
            <a:lvl9pPr>
              <a:defRPr sz="1262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0B34EF0-6CBC-46F3-8E0F-8A36B6C1B2F2}" type="datetimeFigureOut">
              <a:rPr lang="en-GB" smtClean="0"/>
              <a:pPr/>
              <a:t>27/08/2018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1130262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331720" y="1318262"/>
            <a:ext cx="41970961" cy="54864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2331721" y="7368544"/>
            <a:ext cx="20604958" cy="3070857"/>
          </a:xfrm>
        </p:spPr>
        <p:txBody>
          <a:bodyPr anchor="b"/>
          <a:lstStyle>
            <a:lvl1pPr marL="0" indent="0">
              <a:buNone/>
              <a:defRPr sz="16941" b="1"/>
            </a:lvl1pPr>
            <a:lvl2pPr marL="3216018" indent="0">
              <a:buNone/>
              <a:defRPr sz="14015" b="1"/>
            </a:lvl2pPr>
            <a:lvl3pPr marL="6432037" indent="0">
              <a:buNone/>
              <a:defRPr sz="12629" b="1"/>
            </a:lvl3pPr>
            <a:lvl4pPr marL="9648055" indent="0">
              <a:buNone/>
              <a:defRPr sz="11243" b="1"/>
            </a:lvl4pPr>
            <a:lvl5pPr marL="12864073" indent="0">
              <a:buNone/>
              <a:defRPr sz="11243" b="1"/>
            </a:lvl5pPr>
            <a:lvl6pPr marL="16080090" indent="0">
              <a:buNone/>
              <a:defRPr sz="11243" b="1"/>
            </a:lvl6pPr>
            <a:lvl7pPr marL="19296110" indent="0">
              <a:buNone/>
              <a:defRPr sz="11243" b="1"/>
            </a:lvl7pPr>
            <a:lvl8pPr marL="22512128" indent="0">
              <a:buNone/>
              <a:defRPr sz="11243" b="1"/>
            </a:lvl8pPr>
            <a:lvl9pPr marL="25728145" indent="0">
              <a:buNone/>
              <a:defRPr sz="11243" b="1"/>
            </a:lvl9pPr>
          </a:lstStyle>
          <a:p>
            <a:pPr lvl="0"/>
            <a:r>
              <a:rPr lang="en-US"/>
              <a:t>Click to edit Master text styles</a:t>
            </a:r>
          </a:p>
        </p:txBody>
      </p:sp>
      <p:sp>
        <p:nvSpPr>
          <p:cNvPr id="4" name="Content Placeholder 3"/>
          <p:cNvSpPr>
            <a:spLocks noGrp="1"/>
          </p:cNvSpPr>
          <p:nvPr>
            <p:ph sz="half" idx="2"/>
          </p:nvPr>
        </p:nvSpPr>
        <p:spPr>
          <a:xfrm>
            <a:off x="2331721" y="10439400"/>
            <a:ext cx="20604958" cy="18966182"/>
          </a:xfrm>
        </p:spPr>
        <p:txBody>
          <a:bodyPr/>
          <a:lstStyle>
            <a:lvl1pPr>
              <a:defRPr sz="16941"/>
            </a:lvl1pPr>
            <a:lvl2pPr>
              <a:defRPr sz="14015"/>
            </a:lvl2pPr>
            <a:lvl3pPr>
              <a:defRPr sz="12629"/>
            </a:lvl3pPr>
            <a:lvl4pPr>
              <a:defRPr sz="11243"/>
            </a:lvl4pPr>
            <a:lvl5pPr>
              <a:defRPr sz="11243"/>
            </a:lvl5pPr>
            <a:lvl6pPr>
              <a:defRPr sz="11243"/>
            </a:lvl6pPr>
            <a:lvl7pPr>
              <a:defRPr sz="11243"/>
            </a:lvl7pPr>
            <a:lvl8pPr>
              <a:defRPr sz="11243"/>
            </a:lvl8pPr>
            <a:lvl9pPr>
              <a:defRPr sz="112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23689631" y="7368544"/>
            <a:ext cx="20613053" cy="3070857"/>
          </a:xfrm>
        </p:spPr>
        <p:txBody>
          <a:bodyPr anchor="b"/>
          <a:lstStyle>
            <a:lvl1pPr marL="0" indent="0">
              <a:buNone/>
              <a:defRPr sz="16941" b="1"/>
            </a:lvl1pPr>
            <a:lvl2pPr marL="3216018" indent="0">
              <a:buNone/>
              <a:defRPr sz="14015" b="1"/>
            </a:lvl2pPr>
            <a:lvl3pPr marL="6432037" indent="0">
              <a:buNone/>
              <a:defRPr sz="12629" b="1"/>
            </a:lvl3pPr>
            <a:lvl4pPr marL="9648055" indent="0">
              <a:buNone/>
              <a:defRPr sz="11243" b="1"/>
            </a:lvl4pPr>
            <a:lvl5pPr marL="12864073" indent="0">
              <a:buNone/>
              <a:defRPr sz="11243" b="1"/>
            </a:lvl5pPr>
            <a:lvl6pPr marL="16080090" indent="0">
              <a:buNone/>
              <a:defRPr sz="11243" b="1"/>
            </a:lvl6pPr>
            <a:lvl7pPr marL="19296110" indent="0">
              <a:buNone/>
              <a:defRPr sz="11243" b="1"/>
            </a:lvl7pPr>
            <a:lvl8pPr marL="22512128" indent="0">
              <a:buNone/>
              <a:defRPr sz="11243" b="1"/>
            </a:lvl8pPr>
            <a:lvl9pPr marL="25728145" indent="0">
              <a:buNone/>
              <a:defRPr sz="11243" b="1"/>
            </a:lvl9pPr>
          </a:lstStyle>
          <a:p>
            <a:pPr lvl="0"/>
            <a:r>
              <a:rPr lang="en-US"/>
              <a:t>Click to edit Master text styles</a:t>
            </a:r>
          </a:p>
        </p:txBody>
      </p:sp>
      <p:sp>
        <p:nvSpPr>
          <p:cNvPr id="6" name="Content Placeholder 5"/>
          <p:cNvSpPr>
            <a:spLocks noGrp="1"/>
          </p:cNvSpPr>
          <p:nvPr>
            <p:ph sz="quarter" idx="4"/>
          </p:nvPr>
        </p:nvSpPr>
        <p:spPr>
          <a:xfrm>
            <a:off x="23689631" y="10439400"/>
            <a:ext cx="20613053" cy="18966182"/>
          </a:xfrm>
        </p:spPr>
        <p:txBody>
          <a:bodyPr/>
          <a:lstStyle>
            <a:lvl1pPr>
              <a:defRPr sz="16941"/>
            </a:lvl1pPr>
            <a:lvl2pPr>
              <a:defRPr sz="14015"/>
            </a:lvl2pPr>
            <a:lvl3pPr>
              <a:defRPr sz="12629"/>
            </a:lvl3pPr>
            <a:lvl4pPr>
              <a:defRPr sz="11243"/>
            </a:lvl4pPr>
            <a:lvl5pPr>
              <a:defRPr sz="11243"/>
            </a:lvl5pPr>
            <a:lvl6pPr>
              <a:defRPr sz="11243"/>
            </a:lvl6pPr>
            <a:lvl7pPr>
              <a:defRPr sz="11243"/>
            </a:lvl7pPr>
            <a:lvl8pPr>
              <a:defRPr sz="11243"/>
            </a:lvl8pPr>
            <a:lvl9pPr>
              <a:defRPr sz="112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0B34EF0-6CBC-46F3-8E0F-8A36B6C1B2F2}" type="datetimeFigureOut">
              <a:rPr lang="en-GB" smtClean="0"/>
              <a:pPr/>
              <a:t>27/08/2018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213608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0B34EF0-6CBC-46F3-8E0F-8A36B6C1B2F2}" type="datetimeFigureOut">
              <a:rPr lang="en-GB" smtClean="0"/>
              <a:pPr/>
              <a:t>27/08/2018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1991861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B34EF0-6CBC-46F3-8E0F-8A36B6C1B2F2}" type="datetimeFigureOut">
              <a:rPr lang="en-GB" smtClean="0"/>
              <a:pPr/>
              <a:t>27/08/2018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35119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31724" y="1310640"/>
            <a:ext cx="15342396" cy="5577840"/>
          </a:xfrm>
        </p:spPr>
        <p:txBody>
          <a:bodyPr anchor="b"/>
          <a:lstStyle>
            <a:lvl1pPr algn="l">
              <a:defRPr sz="14015" b="1"/>
            </a:lvl1pPr>
          </a:lstStyle>
          <a:p>
            <a:r>
              <a:rPr lang="en-US"/>
              <a:t>Click to edit Master title style</a:t>
            </a:r>
            <a:endParaRPr lang="en-GB"/>
          </a:p>
        </p:txBody>
      </p:sp>
      <p:sp>
        <p:nvSpPr>
          <p:cNvPr id="3" name="Content Placeholder 2"/>
          <p:cNvSpPr>
            <a:spLocks noGrp="1"/>
          </p:cNvSpPr>
          <p:nvPr>
            <p:ph idx="1"/>
          </p:nvPr>
        </p:nvSpPr>
        <p:spPr>
          <a:xfrm>
            <a:off x="18232757" y="1310643"/>
            <a:ext cx="26069925" cy="28094942"/>
          </a:xfrm>
        </p:spPr>
        <p:txBody>
          <a:bodyPr/>
          <a:lstStyle>
            <a:lvl1pPr>
              <a:defRPr sz="22485"/>
            </a:lvl1pPr>
            <a:lvl2pPr>
              <a:defRPr sz="19713"/>
            </a:lvl2pPr>
            <a:lvl3pPr>
              <a:defRPr sz="16941"/>
            </a:lvl3pPr>
            <a:lvl4pPr>
              <a:defRPr sz="14015"/>
            </a:lvl4pPr>
            <a:lvl5pPr>
              <a:defRPr sz="14015"/>
            </a:lvl5pPr>
            <a:lvl6pPr>
              <a:defRPr sz="14015"/>
            </a:lvl6pPr>
            <a:lvl7pPr>
              <a:defRPr sz="14015"/>
            </a:lvl7pPr>
            <a:lvl8pPr>
              <a:defRPr sz="14015"/>
            </a:lvl8pPr>
            <a:lvl9pPr>
              <a:defRPr sz="1401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2331724" y="6888483"/>
            <a:ext cx="15342396" cy="22517102"/>
          </a:xfrm>
        </p:spPr>
        <p:txBody>
          <a:bodyPr/>
          <a:lstStyle>
            <a:lvl1pPr marL="0" indent="0">
              <a:buNone/>
              <a:defRPr sz="9857"/>
            </a:lvl1pPr>
            <a:lvl2pPr marL="3216018" indent="0">
              <a:buNone/>
              <a:defRPr sz="8471"/>
            </a:lvl2pPr>
            <a:lvl3pPr marL="6432037" indent="0">
              <a:buNone/>
              <a:defRPr sz="7084"/>
            </a:lvl3pPr>
            <a:lvl4pPr marL="9648055" indent="0">
              <a:buNone/>
              <a:defRPr sz="6314"/>
            </a:lvl4pPr>
            <a:lvl5pPr marL="12864073" indent="0">
              <a:buNone/>
              <a:defRPr sz="6314"/>
            </a:lvl5pPr>
            <a:lvl6pPr marL="16080090" indent="0">
              <a:buNone/>
              <a:defRPr sz="6314"/>
            </a:lvl6pPr>
            <a:lvl7pPr marL="19296110" indent="0">
              <a:buNone/>
              <a:defRPr sz="6314"/>
            </a:lvl7pPr>
            <a:lvl8pPr marL="22512128" indent="0">
              <a:buNone/>
              <a:defRPr sz="6314"/>
            </a:lvl8pPr>
            <a:lvl9pPr marL="25728145" indent="0">
              <a:buNone/>
              <a:defRPr sz="6314"/>
            </a:lvl9pPr>
          </a:lstStyle>
          <a:p>
            <a:pPr lvl="0"/>
            <a:r>
              <a:rPr lang="en-US"/>
              <a:t>Click to edit Master text styles</a:t>
            </a:r>
          </a:p>
        </p:txBody>
      </p:sp>
      <p:sp>
        <p:nvSpPr>
          <p:cNvPr id="5" name="Date Placeholder 4"/>
          <p:cNvSpPr>
            <a:spLocks noGrp="1"/>
          </p:cNvSpPr>
          <p:nvPr>
            <p:ph type="dt" sz="half" idx="10"/>
          </p:nvPr>
        </p:nvSpPr>
        <p:spPr/>
        <p:txBody>
          <a:bodyPr/>
          <a:lstStyle/>
          <a:p>
            <a:fld id="{60B34EF0-6CBC-46F3-8E0F-8A36B6C1B2F2}" type="datetimeFigureOut">
              <a:rPr lang="en-GB" smtClean="0"/>
              <a:pPr/>
              <a:t>27/08/2018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6506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0671" y="23042881"/>
            <a:ext cx="27980640" cy="2720342"/>
          </a:xfrm>
        </p:spPr>
        <p:txBody>
          <a:bodyPr anchor="b"/>
          <a:lstStyle>
            <a:lvl1pPr algn="l">
              <a:defRPr sz="14015" b="1"/>
            </a:lvl1pPr>
          </a:lstStyle>
          <a:p>
            <a:r>
              <a:rPr lang="en-US"/>
              <a:t>Click to edit Master title style</a:t>
            </a:r>
            <a:endParaRPr lang="en-GB"/>
          </a:p>
        </p:txBody>
      </p:sp>
      <p:sp>
        <p:nvSpPr>
          <p:cNvPr id="3" name="Picture Placeholder 2"/>
          <p:cNvSpPr>
            <a:spLocks noGrp="1"/>
          </p:cNvSpPr>
          <p:nvPr>
            <p:ph type="pic" idx="1"/>
          </p:nvPr>
        </p:nvSpPr>
        <p:spPr>
          <a:xfrm>
            <a:off x="9140671" y="2941320"/>
            <a:ext cx="27980640" cy="19751040"/>
          </a:xfrm>
        </p:spPr>
        <p:txBody>
          <a:bodyPr/>
          <a:lstStyle>
            <a:lvl1pPr marL="0" indent="0">
              <a:buNone/>
              <a:defRPr sz="22485"/>
            </a:lvl1pPr>
            <a:lvl2pPr marL="3216018" indent="0">
              <a:buNone/>
              <a:defRPr sz="19713"/>
            </a:lvl2pPr>
            <a:lvl3pPr marL="6432037" indent="0">
              <a:buNone/>
              <a:defRPr sz="16941"/>
            </a:lvl3pPr>
            <a:lvl4pPr marL="9648055" indent="0">
              <a:buNone/>
              <a:defRPr sz="14015"/>
            </a:lvl4pPr>
            <a:lvl5pPr marL="12864073" indent="0">
              <a:buNone/>
              <a:defRPr sz="14015"/>
            </a:lvl5pPr>
            <a:lvl6pPr marL="16080090" indent="0">
              <a:buNone/>
              <a:defRPr sz="14015"/>
            </a:lvl6pPr>
            <a:lvl7pPr marL="19296110" indent="0">
              <a:buNone/>
              <a:defRPr sz="14015"/>
            </a:lvl7pPr>
            <a:lvl8pPr marL="22512128" indent="0">
              <a:buNone/>
              <a:defRPr sz="14015"/>
            </a:lvl8pPr>
            <a:lvl9pPr marL="25728145" indent="0">
              <a:buNone/>
              <a:defRPr sz="14015"/>
            </a:lvl9pPr>
          </a:lstStyle>
          <a:p>
            <a:endParaRPr lang="en-GB"/>
          </a:p>
        </p:txBody>
      </p:sp>
      <p:sp>
        <p:nvSpPr>
          <p:cNvPr id="4" name="Text Placeholder 3"/>
          <p:cNvSpPr>
            <a:spLocks noGrp="1"/>
          </p:cNvSpPr>
          <p:nvPr>
            <p:ph type="body" sz="half" idx="2"/>
          </p:nvPr>
        </p:nvSpPr>
        <p:spPr>
          <a:xfrm>
            <a:off x="9140671" y="25763224"/>
            <a:ext cx="27980640" cy="3863338"/>
          </a:xfrm>
        </p:spPr>
        <p:txBody>
          <a:bodyPr/>
          <a:lstStyle>
            <a:lvl1pPr marL="0" indent="0">
              <a:buNone/>
              <a:defRPr sz="9857"/>
            </a:lvl1pPr>
            <a:lvl2pPr marL="3216018" indent="0">
              <a:buNone/>
              <a:defRPr sz="8471"/>
            </a:lvl2pPr>
            <a:lvl3pPr marL="6432037" indent="0">
              <a:buNone/>
              <a:defRPr sz="7084"/>
            </a:lvl3pPr>
            <a:lvl4pPr marL="9648055" indent="0">
              <a:buNone/>
              <a:defRPr sz="6314"/>
            </a:lvl4pPr>
            <a:lvl5pPr marL="12864073" indent="0">
              <a:buNone/>
              <a:defRPr sz="6314"/>
            </a:lvl5pPr>
            <a:lvl6pPr marL="16080090" indent="0">
              <a:buNone/>
              <a:defRPr sz="6314"/>
            </a:lvl6pPr>
            <a:lvl7pPr marL="19296110" indent="0">
              <a:buNone/>
              <a:defRPr sz="6314"/>
            </a:lvl7pPr>
            <a:lvl8pPr marL="22512128" indent="0">
              <a:buNone/>
              <a:defRPr sz="6314"/>
            </a:lvl8pPr>
            <a:lvl9pPr marL="25728145" indent="0">
              <a:buNone/>
              <a:defRPr sz="6314"/>
            </a:lvl9pPr>
          </a:lstStyle>
          <a:p>
            <a:pPr lvl="0"/>
            <a:r>
              <a:rPr lang="en-US"/>
              <a:t>Click to edit Master text styles</a:t>
            </a:r>
          </a:p>
        </p:txBody>
      </p:sp>
      <p:sp>
        <p:nvSpPr>
          <p:cNvPr id="5" name="Date Placeholder 4"/>
          <p:cNvSpPr>
            <a:spLocks noGrp="1"/>
          </p:cNvSpPr>
          <p:nvPr>
            <p:ph type="dt" sz="half" idx="10"/>
          </p:nvPr>
        </p:nvSpPr>
        <p:spPr/>
        <p:txBody>
          <a:bodyPr/>
          <a:lstStyle/>
          <a:p>
            <a:fld id="{60B34EF0-6CBC-46F3-8E0F-8A36B6C1B2F2}" type="datetimeFigureOut">
              <a:rPr lang="en-GB" smtClean="0"/>
              <a:pPr/>
              <a:t>27/08/2018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1274082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31720" y="1318262"/>
            <a:ext cx="41970961" cy="5486400"/>
          </a:xfrm>
          <a:prstGeom prst="rect">
            <a:avLst/>
          </a:prstGeom>
        </p:spPr>
        <p:txBody>
          <a:bodyPr vert="horz" lIns="417643" tIns="208822" rIns="417643" bIns="208822"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2331720" y="7680963"/>
            <a:ext cx="41970961" cy="21724623"/>
          </a:xfrm>
          <a:prstGeom prst="rect">
            <a:avLst/>
          </a:prstGeom>
        </p:spPr>
        <p:txBody>
          <a:bodyPr vert="horz" lIns="417643" tIns="208822" rIns="417643" bIns="2088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2331720" y="30510483"/>
            <a:ext cx="10881361" cy="1752600"/>
          </a:xfrm>
          <a:prstGeom prst="rect">
            <a:avLst/>
          </a:prstGeom>
        </p:spPr>
        <p:txBody>
          <a:bodyPr vert="horz" lIns="417643" tIns="208822" rIns="417643" bIns="208822" rtlCol="0" anchor="ctr"/>
          <a:lstStyle>
            <a:lvl1pPr algn="l">
              <a:defRPr sz="8471">
                <a:solidFill>
                  <a:schemeClr val="tx1">
                    <a:tint val="75000"/>
                  </a:schemeClr>
                </a:solidFill>
              </a:defRPr>
            </a:lvl1pPr>
          </a:lstStyle>
          <a:p>
            <a:fld id="{60B34EF0-6CBC-46F3-8E0F-8A36B6C1B2F2}" type="datetimeFigureOut">
              <a:rPr lang="en-GB" smtClean="0"/>
              <a:pPr/>
              <a:t>27/08/2018</a:t>
            </a:fld>
            <a:endParaRPr lang="en-GB"/>
          </a:p>
        </p:txBody>
      </p:sp>
      <p:sp>
        <p:nvSpPr>
          <p:cNvPr id="5" name="Footer Placeholder 4"/>
          <p:cNvSpPr>
            <a:spLocks noGrp="1"/>
          </p:cNvSpPr>
          <p:nvPr>
            <p:ph type="ftr" sz="quarter" idx="3"/>
          </p:nvPr>
        </p:nvSpPr>
        <p:spPr>
          <a:xfrm>
            <a:off x="15933422" y="30510483"/>
            <a:ext cx="14767560" cy="1752600"/>
          </a:xfrm>
          <a:prstGeom prst="rect">
            <a:avLst/>
          </a:prstGeom>
        </p:spPr>
        <p:txBody>
          <a:bodyPr vert="horz" lIns="417643" tIns="208822" rIns="417643" bIns="208822" rtlCol="0" anchor="ctr"/>
          <a:lstStyle>
            <a:lvl1pPr algn="ctr">
              <a:defRPr sz="8471">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33421320" y="30510483"/>
            <a:ext cx="10881361" cy="1752600"/>
          </a:xfrm>
          <a:prstGeom prst="rect">
            <a:avLst/>
          </a:prstGeom>
        </p:spPr>
        <p:txBody>
          <a:bodyPr vert="horz" lIns="417643" tIns="208822" rIns="417643" bIns="208822" rtlCol="0" anchor="ctr"/>
          <a:lstStyle>
            <a:lvl1pPr algn="r">
              <a:defRPr sz="8471">
                <a:solidFill>
                  <a:schemeClr val="tx1">
                    <a:tint val="75000"/>
                  </a:schemeClr>
                </a:solidFill>
              </a:defRPr>
            </a:lvl1pPr>
          </a:lstStyle>
          <a:p>
            <a:fld id="{5ABAF896-955F-44CA-80D5-6D2C8DDAB9F0}" type="slidenum">
              <a:rPr lang="en-GB" smtClean="0"/>
              <a:pPr/>
              <a:t>‹#›</a:t>
            </a:fld>
            <a:endParaRPr lang="en-GB"/>
          </a:p>
        </p:txBody>
      </p:sp>
    </p:spTree>
    <p:extLst>
      <p:ext uri="{BB962C8B-B14F-4D97-AF65-F5344CB8AC3E}">
        <p14:creationId xmlns:p14="http://schemas.microsoft.com/office/powerpoint/2010/main" val="1919214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432037" rtl="0" eaLnBrk="1" latinLnBrk="0" hangingPunct="1">
        <a:spcBef>
          <a:spcPct val="0"/>
        </a:spcBef>
        <a:buNone/>
        <a:defRPr sz="30956" kern="1200">
          <a:solidFill>
            <a:schemeClr val="tx1"/>
          </a:solidFill>
          <a:latin typeface="+mj-lt"/>
          <a:ea typeface="+mj-ea"/>
          <a:cs typeface="+mj-cs"/>
        </a:defRPr>
      </a:lvl1pPr>
    </p:titleStyle>
    <p:bodyStyle>
      <a:lvl1pPr marL="2412014" indent="-2412014" algn="l" defTabSz="6432037" rtl="0" eaLnBrk="1" latinLnBrk="0" hangingPunct="1">
        <a:spcBef>
          <a:spcPct val="20000"/>
        </a:spcBef>
        <a:buFont typeface="Arial" pitchFamily="34" charset="0"/>
        <a:buChar char="•"/>
        <a:defRPr sz="22485" kern="1200">
          <a:solidFill>
            <a:schemeClr val="tx1"/>
          </a:solidFill>
          <a:latin typeface="+mn-lt"/>
          <a:ea typeface="+mn-ea"/>
          <a:cs typeface="+mn-cs"/>
        </a:defRPr>
      </a:lvl1pPr>
      <a:lvl2pPr marL="5226029" indent="-2010012" algn="l" defTabSz="6432037" rtl="0" eaLnBrk="1" latinLnBrk="0" hangingPunct="1">
        <a:spcBef>
          <a:spcPct val="20000"/>
        </a:spcBef>
        <a:buFont typeface="Arial" pitchFamily="34" charset="0"/>
        <a:buChar char="–"/>
        <a:defRPr sz="19713" kern="1200">
          <a:solidFill>
            <a:schemeClr val="tx1"/>
          </a:solidFill>
          <a:latin typeface="+mn-lt"/>
          <a:ea typeface="+mn-ea"/>
          <a:cs typeface="+mn-cs"/>
        </a:defRPr>
      </a:lvl2pPr>
      <a:lvl3pPr marL="8040046" indent="-1608011" algn="l" defTabSz="6432037" rtl="0" eaLnBrk="1" latinLnBrk="0" hangingPunct="1">
        <a:spcBef>
          <a:spcPct val="20000"/>
        </a:spcBef>
        <a:buFont typeface="Arial" pitchFamily="34" charset="0"/>
        <a:buChar char="•"/>
        <a:defRPr sz="16941" kern="1200">
          <a:solidFill>
            <a:schemeClr val="tx1"/>
          </a:solidFill>
          <a:latin typeface="+mn-lt"/>
          <a:ea typeface="+mn-ea"/>
          <a:cs typeface="+mn-cs"/>
        </a:defRPr>
      </a:lvl3pPr>
      <a:lvl4pPr marL="11256063"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4pPr>
      <a:lvl5pPr marL="14472083"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5pPr>
      <a:lvl6pPr marL="17688101"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6pPr>
      <a:lvl7pPr marL="20904119"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7pPr>
      <a:lvl8pPr marL="24120138"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8pPr>
      <a:lvl9pPr marL="27336156"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9pPr>
    </p:bodyStyle>
    <p:otherStyle>
      <a:defPPr>
        <a:defRPr lang="en-US"/>
      </a:defPPr>
      <a:lvl1pPr marL="0" algn="l" defTabSz="6432037" rtl="0" eaLnBrk="1" latinLnBrk="0" hangingPunct="1">
        <a:defRPr sz="12629" kern="1200">
          <a:solidFill>
            <a:schemeClr val="tx1"/>
          </a:solidFill>
          <a:latin typeface="+mn-lt"/>
          <a:ea typeface="+mn-ea"/>
          <a:cs typeface="+mn-cs"/>
        </a:defRPr>
      </a:lvl1pPr>
      <a:lvl2pPr marL="3216018" algn="l" defTabSz="6432037" rtl="0" eaLnBrk="1" latinLnBrk="0" hangingPunct="1">
        <a:defRPr sz="12629" kern="1200">
          <a:solidFill>
            <a:schemeClr val="tx1"/>
          </a:solidFill>
          <a:latin typeface="+mn-lt"/>
          <a:ea typeface="+mn-ea"/>
          <a:cs typeface="+mn-cs"/>
        </a:defRPr>
      </a:lvl2pPr>
      <a:lvl3pPr marL="6432037" algn="l" defTabSz="6432037" rtl="0" eaLnBrk="1" latinLnBrk="0" hangingPunct="1">
        <a:defRPr sz="12629" kern="1200">
          <a:solidFill>
            <a:schemeClr val="tx1"/>
          </a:solidFill>
          <a:latin typeface="+mn-lt"/>
          <a:ea typeface="+mn-ea"/>
          <a:cs typeface="+mn-cs"/>
        </a:defRPr>
      </a:lvl3pPr>
      <a:lvl4pPr marL="9648055" algn="l" defTabSz="6432037" rtl="0" eaLnBrk="1" latinLnBrk="0" hangingPunct="1">
        <a:defRPr sz="12629" kern="1200">
          <a:solidFill>
            <a:schemeClr val="tx1"/>
          </a:solidFill>
          <a:latin typeface="+mn-lt"/>
          <a:ea typeface="+mn-ea"/>
          <a:cs typeface="+mn-cs"/>
        </a:defRPr>
      </a:lvl4pPr>
      <a:lvl5pPr marL="12864073" algn="l" defTabSz="6432037" rtl="0" eaLnBrk="1" latinLnBrk="0" hangingPunct="1">
        <a:defRPr sz="12629" kern="1200">
          <a:solidFill>
            <a:schemeClr val="tx1"/>
          </a:solidFill>
          <a:latin typeface="+mn-lt"/>
          <a:ea typeface="+mn-ea"/>
          <a:cs typeface="+mn-cs"/>
        </a:defRPr>
      </a:lvl5pPr>
      <a:lvl6pPr marL="16080090" algn="l" defTabSz="6432037" rtl="0" eaLnBrk="1" latinLnBrk="0" hangingPunct="1">
        <a:defRPr sz="12629" kern="1200">
          <a:solidFill>
            <a:schemeClr val="tx1"/>
          </a:solidFill>
          <a:latin typeface="+mn-lt"/>
          <a:ea typeface="+mn-ea"/>
          <a:cs typeface="+mn-cs"/>
        </a:defRPr>
      </a:lvl6pPr>
      <a:lvl7pPr marL="19296110" algn="l" defTabSz="6432037" rtl="0" eaLnBrk="1" latinLnBrk="0" hangingPunct="1">
        <a:defRPr sz="12629" kern="1200">
          <a:solidFill>
            <a:schemeClr val="tx1"/>
          </a:solidFill>
          <a:latin typeface="+mn-lt"/>
          <a:ea typeface="+mn-ea"/>
          <a:cs typeface="+mn-cs"/>
        </a:defRPr>
      </a:lvl7pPr>
      <a:lvl8pPr marL="22512128" algn="l" defTabSz="6432037" rtl="0" eaLnBrk="1" latinLnBrk="0" hangingPunct="1">
        <a:defRPr sz="12629" kern="1200">
          <a:solidFill>
            <a:schemeClr val="tx1"/>
          </a:solidFill>
          <a:latin typeface="+mn-lt"/>
          <a:ea typeface="+mn-ea"/>
          <a:cs typeface="+mn-cs"/>
        </a:defRPr>
      </a:lvl8pPr>
      <a:lvl9pPr marL="25728145" algn="l" defTabSz="6432037" rtl="0" eaLnBrk="1" latinLnBrk="0" hangingPunct="1">
        <a:defRPr sz="1262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4.png"/><Relationship Id="rId26" Type="http://schemas.openxmlformats.org/officeDocument/2006/relationships/image" Target="../media/image12.png"/><Relationship Id="rId39" Type="http://schemas.openxmlformats.org/officeDocument/2006/relationships/image" Target="../media/image25.png"/><Relationship Id="rId252" Type="http://schemas.openxmlformats.org/officeDocument/2006/relationships/image" Target="../media/image32.png"/><Relationship Id="rId21" Type="http://schemas.openxmlformats.org/officeDocument/2006/relationships/image" Target="../media/image10.png"/><Relationship Id="rId34" Type="http://schemas.openxmlformats.org/officeDocument/2006/relationships/image" Target="../media/image23.png"/><Relationship Id="rId42" Type="http://schemas.openxmlformats.org/officeDocument/2006/relationships/image" Target="../media/image28.png"/><Relationship Id="rId7" Type="http://schemas.openxmlformats.org/officeDocument/2006/relationships/tags" Target="../tags/tag7.xml"/><Relationship Id="rId247" Type="http://schemas.openxmlformats.org/officeDocument/2006/relationships/image" Target="../media/image29.png"/><Relationship Id="rId2" Type="http://schemas.openxmlformats.org/officeDocument/2006/relationships/tags" Target="../tags/tag2.xml"/><Relationship Id="rId29" Type="http://schemas.openxmlformats.org/officeDocument/2006/relationships/image" Target="../media/image14.png"/><Relationship Id="rId250" Type="http://schemas.openxmlformats.org/officeDocument/2006/relationships/image" Target="../media/image31.png"/><Relationship Id="rId255" Type="http://schemas.openxmlformats.org/officeDocument/2006/relationships/image" Target="../media/image34.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png"/><Relationship Id="rId24" Type="http://schemas.openxmlformats.org/officeDocument/2006/relationships/image" Target="../media/image9.tiff"/><Relationship Id="rId32" Type="http://schemas.openxmlformats.org/officeDocument/2006/relationships/image" Target="../media/image21.png"/><Relationship Id="rId37" Type="http://schemas.openxmlformats.org/officeDocument/2006/relationships/image" Target="../media/image18.png"/><Relationship Id="rId40" Type="http://schemas.openxmlformats.org/officeDocument/2006/relationships/image" Target="../media/image26.png"/><Relationship Id="rId246" Type="http://schemas.openxmlformats.org/officeDocument/2006/relationships/image" Target="../media/image6.svg"/><Relationship Id="rId254" Type="http://schemas.openxmlformats.org/officeDocument/2006/relationships/image" Target="../media/image33.png"/><Relationship Id="rId5" Type="http://schemas.openxmlformats.org/officeDocument/2006/relationships/tags" Target="../tags/tag5.xml"/><Relationship Id="rId15" Type="http://schemas.openxmlformats.org/officeDocument/2006/relationships/image" Target="../media/image6.png"/><Relationship Id="rId23" Type="http://schemas.openxmlformats.org/officeDocument/2006/relationships/image" Target="../media/image8.png"/><Relationship Id="rId28" Type="http://schemas.openxmlformats.org/officeDocument/2006/relationships/image" Target="../media/image13.png"/><Relationship Id="rId36" Type="http://schemas.openxmlformats.org/officeDocument/2006/relationships/image" Target="../media/image17.png"/><Relationship Id="rId10" Type="http://schemas.openxmlformats.org/officeDocument/2006/relationships/image" Target="../media/image1.png"/><Relationship Id="rId31" Type="http://schemas.openxmlformats.org/officeDocument/2006/relationships/image" Target="../media/image20.png"/><Relationship Id="rId253" Type="http://schemas.openxmlformats.org/officeDocument/2006/relationships/image" Target="../media/image35.png"/><Relationship Id="rId4" Type="http://schemas.openxmlformats.org/officeDocument/2006/relationships/tags" Target="../tags/tag4.xml"/><Relationship Id="rId9" Type="http://schemas.openxmlformats.org/officeDocument/2006/relationships/notesSlide" Target="../notesSlides/notesSlide1.xml"/><Relationship Id="rId14" Type="http://schemas.openxmlformats.org/officeDocument/2006/relationships/image" Target="../media/image5.png"/><Relationship Id="rId22" Type="http://schemas.openxmlformats.org/officeDocument/2006/relationships/image" Target="../media/image7.png"/><Relationship Id="rId27" Type="http://schemas.openxmlformats.org/officeDocument/2006/relationships/image" Target="../media/image15.png"/><Relationship Id="rId30" Type="http://schemas.openxmlformats.org/officeDocument/2006/relationships/image" Target="../media/image19.png"/><Relationship Id="rId35" Type="http://schemas.openxmlformats.org/officeDocument/2006/relationships/image" Target="../media/image16.png"/><Relationship Id="rId8" Type="http://schemas.openxmlformats.org/officeDocument/2006/relationships/slideLayout" Target="../slideLayouts/slideLayout1.xml"/><Relationship Id="rId3" Type="http://schemas.openxmlformats.org/officeDocument/2006/relationships/tags" Target="../tags/tag3.xml"/><Relationship Id="rId251" Type="http://schemas.openxmlformats.org/officeDocument/2006/relationships/image" Target="../media/image30.png"/><Relationship Id="rId12" Type="http://schemas.openxmlformats.org/officeDocument/2006/relationships/image" Target="../media/image3.jpeg"/><Relationship Id="rId25" Type="http://schemas.openxmlformats.org/officeDocument/2006/relationships/image" Target="../media/image11.png"/><Relationship Id="rId33" Type="http://schemas.openxmlformats.org/officeDocument/2006/relationships/image" Target="../media/image22.png"/><Relationship Id="rId38" Type="http://schemas.openxmlformats.org/officeDocument/2006/relationships/image" Target="../media/image24.png"/><Relationship Id="rId41"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Picture 186" descr="IguanaTex_tmp.png"/>
          <p:cNvPicPr>
            <a:picLocks noChangeAspect="1"/>
          </p:cNvPicPr>
          <p:nvPr>
            <p:custDataLst>
              <p:tags r:id="rId1"/>
            </p:custDataLst>
          </p:nvPr>
        </p:nvPicPr>
        <p:blipFill>
          <a:blip r:embed="rId10" cstate="print"/>
          <a:stretch>
            <a:fillRect/>
          </a:stretch>
        </p:blipFill>
        <p:spPr>
          <a:xfrm>
            <a:off x="1642162" y="31158271"/>
            <a:ext cx="10444801" cy="793599"/>
          </a:xfrm>
          <a:prstGeom prst="rect">
            <a:avLst/>
          </a:prstGeom>
        </p:spPr>
      </p:pic>
      <p:pic>
        <p:nvPicPr>
          <p:cNvPr id="3" name="Picture 2 1" descr="C:\Users\meisenhelder\Desktop\switches.png"/>
          <p:cNvPicPr>
            <a:picLocks noChangeAspect="1" noChangeArrowheads="1"/>
          </p:cNvPicPr>
          <p:nvPr/>
        </p:nvPicPr>
        <p:blipFill>
          <a:blip r:embed="rId11" cstate="print"/>
          <a:srcRect/>
          <a:stretch>
            <a:fillRect/>
          </a:stretch>
        </p:blipFill>
        <p:spPr bwMode="auto">
          <a:xfrm>
            <a:off x="545199" y="23582310"/>
            <a:ext cx="12643224" cy="7160848"/>
          </a:xfrm>
          <a:prstGeom prst="rect">
            <a:avLst/>
          </a:prstGeom>
          <a:noFill/>
        </p:spPr>
      </p:pic>
      <p:pic>
        <p:nvPicPr>
          <p:cNvPr id="258" name="Picture 25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664899" y="28584238"/>
            <a:ext cx="5661068" cy="3903130"/>
          </a:xfrm>
          <a:prstGeom prst="rect">
            <a:avLst/>
          </a:prstGeom>
        </p:spPr>
      </p:pic>
      <p:pic>
        <p:nvPicPr>
          <p:cNvPr id="1026" name="Picture 2 2" descr="C:\Users\meisenhelder\Desktop\Enr grad 2.PNG"/>
          <p:cNvPicPr>
            <a:picLocks noChangeAspect="1" noChangeArrowheads="1"/>
          </p:cNvPicPr>
          <p:nvPr/>
        </p:nvPicPr>
        <p:blipFill>
          <a:blip r:embed="rId13" cstate="print"/>
          <a:srcRect/>
          <a:stretch>
            <a:fillRect/>
          </a:stretch>
        </p:blipFill>
        <p:spPr bwMode="auto">
          <a:xfrm>
            <a:off x="34053463" y="20850225"/>
            <a:ext cx="7256462" cy="4057650"/>
          </a:xfrm>
          <a:prstGeom prst="rect">
            <a:avLst/>
          </a:prstGeom>
          <a:noFill/>
        </p:spPr>
      </p:pic>
      <p:sp>
        <p:nvSpPr>
          <p:cNvPr id="141" name="Rectangle 140"/>
          <p:cNvSpPr/>
          <p:nvPr/>
        </p:nvSpPr>
        <p:spPr>
          <a:xfrm>
            <a:off x="0" y="0"/>
            <a:ext cx="46634400" cy="4075986"/>
          </a:xfrm>
          <a:prstGeom prst="rect">
            <a:avLst/>
          </a:prstGeom>
          <a:gradFill flip="none" rotWithShape="1">
            <a:gsLst>
              <a:gs pos="0">
                <a:schemeClr val="tx2">
                  <a:lumMod val="60000"/>
                  <a:lumOff val="40000"/>
                  <a:alpha val="61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142" name="TextBox 141"/>
          <p:cNvSpPr txBox="1"/>
          <p:nvPr/>
        </p:nvSpPr>
        <p:spPr>
          <a:xfrm>
            <a:off x="0" y="0"/>
            <a:ext cx="30279975" cy="1354217"/>
          </a:xfrm>
          <a:prstGeom prst="rect">
            <a:avLst/>
          </a:prstGeom>
          <a:noFill/>
        </p:spPr>
        <p:txBody>
          <a:bodyPr wrap="square" rtlCol="0">
            <a:spAutoFit/>
          </a:bodyPr>
          <a:lstStyle/>
          <a:p>
            <a:pPr algn="ctr"/>
            <a:endParaRPr lang="en-GB">
              <a:latin typeface="Adobe Kaiti Std R" panose="02020400000000000000" pitchFamily="18" charset="-128"/>
              <a:ea typeface="Adobe Kaiti Std R" panose="02020400000000000000" pitchFamily="18" charset="-128"/>
            </a:endParaRPr>
          </a:p>
        </p:txBody>
      </p:sp>
      <p:sp>
        <p:nvSpPr>
          <p:cNvPr id="143" name="TextBox 142"/>
          <p:cNvSpPr txBox="1"/>
          <p:nvPr/>
        </p:nvSpPr>
        <p:spPr>
          <a:xfrm>
            <a:off x="-23526" y="638494"/>
            <a:ext cx="46657925" cy="2369880"/>
          </a:xfrm>
          <a:prstGeom prst="rect">
            <a:avLst/>
          </a:prstGeom>
          <a:noFill/>
        </p:spPr>
        <p:txBody>
          <a:bodyPr wrap="square" rtlCol="0">
            <a:spAutoFit/>
          </a:bodyPr>
          <a:lstStyle/>
          <a:p>
            <a:pPr algn="ctr"/>
            <a:r>
              <a:rPr lang="en-US" b="1" dirty="0" smtClean="0"/>
              <a:t>Order-of-magnitude improvement in the limit on the electron electric dipole moment</a:t>
            </a:r>
            <a:endParaRPr lang="en-US" b="1" dirty="0"/>
          </a:p>
          <a:p>
            <a:pPr algn="ctr"/>
            <a:endParaRPr lang="en-GB" sz="66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144" name="TextBox 143"/>
          <p:cNvSpPr txBox="1"/>
          <p:nvPr/>
        </p:nvSpPr>
        <p:spPr>
          <a:xfrm>
            <a:off x="-23525" y="2762812"/>
            <a:ext cx="46657925" cy="1015663"/>
          </a:xfrm>
          <a:prstGeom prst="rect">
            <a:avLst/>
          </a:prstGeom>
          <a:noFill/>
        </p:spPr>
        <p:txBody>
          <a:bodyPr wrap="square" rtlCol="0">
            <a:spAutoFit/>
          </a:bodyPr>
          <a:lstStyle/>
          <a:p>
            <a:pPr algn="ctr"/>
            <a:r>
              <a:rPr lang="en-GB" sz="3200" b="1" dirty="0">
                <a:latin typeface="Adobe Kaiti Std R" panose="02020400000000000000" pitchFamily="18" charset="-128"/>
                <a:ea typeface="Adobe Kaiti Std R" panose="02020400000000000000" pitchFamily="18" charset="-128"/>
              </a:rPr>
              <a:t>ACME Collaboration</a:t>
            </a:r>
            <a:r>
              <a:rPr lang="en-GB" sz="3200" dirty="0" smtClean="0">
                <a:latin typeface="Adobe Kaiti Std R" panose="02020400000000000000" pitchFamily="18" charset="-128"/>
                <a:ea typeface="Adobe Kaiti Std R" panose="02020400000000000000" pitchFamily="18" charset="-128"/>
              </a:rPr>
              <a:t>: </a:t>
            </a:r>
            <a:r>
              <a:rPr lang="en-GB" sz="2800" dirty="0" err="1" smtClean="0">
                <a:latin typeface="Adobe Kaiti Std R" panose="02020400000000000000" pitchFamily="18" charset="-128"/>
                <a:ea typeface="Adobe Kaiti Std R" panose="02020400000000000000" pitchFamily="18" charset="-128"/>
              </a:rPr>
              <a:t>Vitaly</a:t>
            </a:r>
            <a:r>
              <a:rPr lang="en-GB" sz="2800" dirty="0" smtClean="0">
                <a:latin typeface="Adobe Kaiti Std R" panose="02020400000000000000" pitchFamily="18" charset="-128"/>
                <a:ea typeface="Adobe Kaiti Std R" panose="02020400000000000000" pitchFamily="18" charset="-128"/>
              </a:rPr>
              <a:t> Andreev,</a:t>
            </a:r>
            <a:r>
              <a:rPr lang="en-GB" sz="2800" baseline="30000" dirty="0" smtClean="0">
                <a:latin typeface="Adobe Kaiti Std R" panose="02020400000000000000" pitchFamily="18" charset="-128"/>
                <a:ea typeface="Adobe Kaiti Std R" panose="02020400000000000000" pitchFamily="18" charset="-128"/>
              </a:rPr>
              <a:t> 1</a:t>
            </a:r>
            <a:r>
              <a:rPr lang="en-GB" sz="2800" dirty="0" smtClean="0">
                <a:latin typeface="Adobe Kaiti Std R" panose="02020400000000000000" pitchFamily="18" charset="-128"/>
                <a:ea typeface="Adobe Kaiti Std R" panose="02020400000000000000" pitchFamily="18" charset="-128"/>
              </a:rPr>
              <a:t>  Daniel G. </a:t>
            </a:r>
            <a:r>
              <a:rPr lang="en-GB" sz="2800" dirty="0">
                <a:latin typeface="Adobe Kaiti Std R" panose="02020400000000000000" pitchFamily="18" charset="-128"/>
                <a:ea typeface="Adobe Kaiti Std R" panose="02020400000000000000" pitchFamily="18" charset="-128"/>
              </a:rPr>
              <a:t>Ang,</a:t>
            </a:r>
            <a:r>
              <a:rPr lang="en-GB" sz="2800" baseline="30000" dirty="0">
                <a:latin typeface="Adobe Kaiti Std R" panose="02020400000000000000" pitchFamily="18" charset="-128"/>
                <a:ea typeface="Adobe Kaiti Std R" panose="02020400000000000000" pitchFamily="18" charset="-128"/>
              </a:rPr>
              <a:t>1  </a:t>
            </a:r>
            <a:r>
              <a:rPr lang="en-GB" sz="2800" dirty="0">
                <a:latin typeface="Adobe Kaiti Std R" panose="02020400000000000000" pitchFamily="18" charset="-128"/>
                <a:ea typeface="Adobe Kaiti Std R" panose="02020400000000000000" pitchFamily="18" charset="-128"/>
              </a:rPr>
              <a:t>David DeMille</a:t>
            </a:r>
            <a:r>
              <a:rPr lang="en-GB" sz="2800" baseline="30000" dirty="0">
                <a:latin typeface="Adobe Kaiti Std R" panose="02020400000000000000" pitchFamily="18" charset="-128"/>
                <a:ea typeface="Adobe Kaiti Std R" panose="02020400000000000000" pitchFamily="18" charset="-128"/>
              </a:rPr>
              <a:t>2</a:t>
            </a:r>
            <a:r>
              <a:rPr lang="en-GB" sz="2800" dirty="0">
                <a:latin typeface="Adobe Kaiti Std R" panose="02020400000000000000" pitchFamily="18" charset="-128"/>
                <a:ea typeface="Adobe Kaiti Std R" panose="02020400000000000000" pitchFamily="18" charset="-128"/>
              </a:rPr>
              <a:t> (PI), John M. Doyle</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(PI), Gerald Gabrielse</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(PI), Jonathan Haefner,</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a:t>
            </a:r>
            <a:r>
              <a:rPr lang="en-GB" sz="2800" dirty="0" smtClean="0">
                <a:latin typeface="Adobe Kaiti Std R" panose="02020400000000000000" pitchFamily="18" charset="-128"/>
                <a:ea typeface="Adobe Kaiti Std R" panose="02020400000000000000" pitchFamily="18" charset="-128"/>
              </a:rPr>
              <a:t>Nicholas R. </a:t>
            </a:r>
            <a:r>
              <a:rPr lang="en-GB" sz="2800" dirty="0" err="1" smtClean="0">
                <a:latin typeface="Adobe Kaiti Std R" panose="02020400000000000000" pitchFamily="18" charset="-128"/>
                <a:ea typeface="Adobe Kaiti Std R" panose="02020400000000000000" pitchFamily="18" charset="-128"/>
              </a:rPr>
              <a:t>Hutzler</a:t>
            </a:r>
            <a:r>
              <a:rPr lang="en-GB" sz="2800" dirty="0" smtClean="0">
                <a:latin typeface="Adobe Kaiti Std R" panose="02020400000000000000" pitchFamily="18" charset="-128"/>
                <a:ea typeface="Adobe Kaiti Std R" panose="02020400000000000000" pitchFamily="18" charset="-128"/>
              </a:rPr>
              <a:t>,</a:t>
            </a:r>
            <a:r>
              <a:rPr lang="en-GB" sz="2800" baseline="30000" dirty="0" smtClean="0">
                <a:latin typeface="Adobe Kaiti Std R" panose="02020400000000000000" pitchFamily="18" charset="-128"/>
                <a:ea typeface="Adobe Kaiti Std R" panose="02020400000000000000" pitchFamily="18" charset="-128"/>
              </a:rPr>
              <a:t> 3</a:t>
            </a:r>
            <a:r>
              <a:rPr lang="en-GB" sz="2800" dirty="0" smtClean="0">
                <a:latin typeface="Adobe Kaiti Std R" panose="02020400000000000000" pitchFamily="18" charset="-128"/>
                <a:ea typeface="Adobe Kaiti Std R" panose="02020400000000000000" pitchFamily="18" charset="-128"/>
              </a:rPr>
              <a:t> Zack D. Lasner,</a:t>
            </a:r>
            <a:r>
              <a:rPr lang="en-GB" sz="2800" baseline="30000" dirty="0" smtClean="0">
                <a:latin typeface="Adobe Kaiti Std R" panose="02020400000000000000" pitchFamily="18" charset="-128"/>
                <a:ea typeface="Adobe Kaiti Std R" panose="02020400000000000000" pitchFamily="18" charset="-128"/>
              </a:rPr>
              <a:t>2</a:t>
            </a:r>
            <a:r>
              <a:rPr lang="en-GB" sz="2800" dirty="0" smtClean="0">
                <a:latin typeface="Adobe Kaiti Std R" panose="02020400000000000000" pitchFamily="18" charset="-128"/>
                <a:ea typeface="Adobe Kaiti Std R" panose="02020400000000000000" pitchFamily="18" charset="-128"/>
              </a:rPr>
              <a:t> </a:t>
            </a:r>
            <a:r>
              <a:rPr lang="en-GB" sz="2800" dirty="0">
                <a:latin typeface="Adobe Kaiti Std R" panose="02020400000000000000" pitchFamily="18" charset="-128"/>
                <a:ea typeface="Adobe Kaiti Std R" panose="02020400000000000000" pitchFamily="18" charset="-128"/>
              </a:rPr>
              <a:t>Cole Meisenhelder,</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a:t>
            </a:r>
            <a:r>
              <a:rPr lang="en-GB" sz="2800" dirty="0" smtClean="0">
                <a:latin typeface="Adobe Kaiti Std R" panose="02020400000000000000" pitchFamily="18" charset="-128"/>
                <a:ea typeface="Adobe Kaiti Std R" panose="02020400000000000000" pitchFamily="18" charset="-128"/>
              </a:rPr>
              <a:t>Brendon R. O’Leary,</a:t>
            </a:r>
            <a:r>
              <a:rPr lang="en-GB" sz="2800" baseline="30000" dirty="0" smtClean="0">
                <a:latin typeface="Adobe Kaiti Std R" panose="02020400000000000000" pitchFamily="18" charset="-128"/>
                <a:ea typeface="Adobe Kaiti Std R" panose="02020400000000000000" pitchFamily="18" charset="-128"/>
              </a:rPr>
              <a:t> 2</a:t>
            </a:r>
            <a:r>
              <a:rPr lang="en-GB" sz="2800" dirty="0" smtClean="0">
                <a:latin typeface="Adobe Kaiti Std R" panose="02020400000000000000" pitchFamily="18" charset="-128"/>
                <a:ea typeface="Adobe Kaiti Std R" panose="02020400000000000000" pitchFamily="18" charset="-128"/>
              </a:rPr>
              <a:t>  </a:t>
            </a:r>
            <a:r>
              <a:rPr lang="en-GB" sz="2800" dirty="0" err="1" smtClean="0">
                <a:latin typeface="Adobe Kaiti Std R" panose="02020400000000000000" pitchFamily="18" charset="-128"/>
                <a:ea typeface="Adobe Kaiti Std R" panose="02020400000000000000" pitchFamily="18" charset="-128"/>
              </a:rPr>
              <a:t>Cristian</a:t>
            </a:r>
            <a:r>
              <a:rPr lang="en-GB" sz="2800" dirty="0" smtClean="0">
                <a:latin typeface="Adobe Kaiti Std R" panose="02020400000000000000" pitchFamily="18" charset="-128"/>
                <a:ea typeface="Adobe Kaiti Std R" panose="02020400000000000000" pitchFamily="18" charset="-128"/>
              </a:rPr>
              <a:t> D. Panda,</a:t>
            </a:r>
            <a:r>
              <a:rPr lang="en-GB" sz="2800" baseline="30000" dirty="0" smtClean="0">
                <a:latin typeface="Adobe Kaiti Std R" panose="02020400000000000000" pitchFamily="18" charset="-128"/>
                <a:ea typeface="Adobe Kaiti Std R" panose="02020400000000000000" pitchFamily="18" charset="-128"/>
              </a:rPr>
              <a:t>1</a:t>
            </a:r>
            <a:r>
              <a:rPr lang="en-GB" sz="2800" dirty="0" smtClean="0">
                <a:latin typeface="Adobe Kaiti Std R" panose="02020400000000000000" pitchFamily="18" charset="-128"/>
                <a:ea typeface="Adobe Kaiti Std R" panose="02020400000000000000" pitchFamily="18" charset="-128"/>
              </a:rPr>
              <a:t> </a:t>
            </a:r>
            <a:r>
              <a:rPr lang="en-GB" sz="2800" dirty="0">
                <a:latin typeface="Adobe Kaiti Std R" panose="02020400000000000000" pitchFamily="18" charset="-128"/>
                <a:ea typeface="Adobe Kaiti Std R" panose="02020400000000000000" pitchFamily="18" charset="-128"/>
              </a:rPr>
              <a:t>Adam </a:t>
            </a:r>
            <a:r>
              <a:rPr lang="en-GB" sz="2800" dirty="0" smtClean="0">
                <a:latin typeface="Adobe Kaiti Std R" panose="02020400000000000000" pitchFamily="18" charset="-128"/>
                <a:ea typeface="Adobe Kaiti Std R" panose="02020400000000000000" pitchFamily="18" charset="-128"/>
              </a:rPr>
              <a:t>D. West,</a:t>
            </a:r>
            <a:r>
              <a:rPr lang="en-GB" sz="2800" baseline="30000" dirty="0" smtClean="0">
                <a:latin typeface="Adobe Kaiti Std R" panose="02020400000000000000" pitchFamily="18" charset="-128"/>
                <a:ea typeface="Adobe Kaiti Std R" panose="02020400000000000000" pitchFamily="18" charset="-128"/>
              </a:rPr>
              <a:t>2</a:t>
            </a:r>
            <a:r>
              <a:rPr lang="en-GB" sz="2800" dirty="0" smtClean="0">
                <a:latin typeface="Adobe Kaiti Std R" panose="02020400000000000000" pitchFamily="18" charset="-128"/>
                <a:ea typeface="Adobe Kaiti Std R" panose="02020400000000000000" pitchFamily="18" charset="-128"/>
              </a:rPr>
              <a:t> </a:t>
            </a:r>
            <a:r>
              <a:rPr lang="en-GB" sz="2800" dirty="0">
                <a:latin typeface="Adobe Kaiti Std R" panose="02020400000000000000" pitchFamily="18" charset="-128"/>
                <a:ea typeface="Adobe Kaiti Std R" panose="02020400000000000000" pitchFamily="18" charset="-128"/>
              </a:rPr>
              <a:t>Elizabeth P. West,</a:t>
            </a:r>
            <a:r>
              <a:rPr lang="en-GB" sz="2800" baseline="30000" dirty="0">
                <a:latin typeface="Adobe Kaiti Std R" panose="02020400000000000000" pitchFamily="18" charset="-128"/>
                <a:ea typeface="Adobe Kaiti Std R" panose="02020400000000000000" pitchFamily="18" charset="-128"/>
              </a:rPr>
              <a:t>1 </a:t>
            </a:r>
            <a:r>
              <a:rPr lang="en-GB" sz="2800" dirty="0">
                <a:latin typeface="Adobe Kaiti Std R" panose="02020400000000000000" pitchFamily="18" charset="-128"/>
                <a:ea typeface="Adobe Kaiti Std R" panose="02020400000000000000" pitchFamily="18" charset="-128"/>
              </a:rPr>
              <a:t>Xing Wu</a:t>
            </a:r>
            <a:r>
              <a:rPr lang="en-GB" sz="2800" baseline="30000" dirty="0">
                <a:latin typeface="Adobe Kaiti Std R" panose="02020400000000000000" pitchFamily="18" charset="-128"/>
                <a:ea typeface="Adobe Kaiti Std R" panose="02020400000000000000" pitchFamily="18" charset="-128"/>
              </a:rPr>
              <a:t>2</a:t>
            </a:r>
            <a:r>
              <a:rPr lang="en-GB" sz="2800" dirty="0">
                <a:latin typeface="Adobe Kaiti Std R" panose="02020400000000000000" pitchFamily="18" charset="-128"/>
                <a:ea typeface="Adobe Kaiti Std R" panose="02020400000000000000" pitchFamily="18" charset="-128"/>
              </a:rPr>
              <a:t> </a:t>
            </a:r>
          </a:p>
          <a:p>
            <a:pPr algn="ctr"/>
            <a:r>
              <a:rPr lang="en-GB" sz="2800" dirty="0">
                <a:latin typeface="Adobe Kaiti Std R" panose="02020400000000000000" pitchFamily="18" charset="-128"/>
                <a:ea typeface="Adobe Kaiti Std R" panose="02020400000000000000" pitchFamily="18" charset="-128"/>
              </a:rPr>
              <a:t>	Affiliation: </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Harvard University, </a:t>
            </a:r>
            <a:r>
              <a:rPr lang="en-GB" sz="2800" baseline="30000" dirty="0">
                <a:latin typeface="Adobe Kaiti Std R" panose="02020400000000000000" pitchFamily="18" charset="-128"/>
                <a:ea typeface="Adobe Kaiti Std R" panose="02020400000000000000" pitchFamily="18" charset="-128"/>
              </a:rPr>
              <a:t>2</a:t>
            </a:r>
            <a:r>
              <a:rPr lang="en-GB" sz="2800" dirty="0">
                <a:latin typeface="Adobe Kaiti Std R" panose="02020400000000000000" pitchFamily="18" charset="-128"/>
                <a:ea typeface="Adobe Kaiti Std R" panose="02020400000000000000" pitchFamily="18" charset="-128"/>
              </a:rPr>
              <a:t>Yale </a:t>
            </a:r>
            <a:r>
              <a:rPr lang="en-GB" sz="2800" dirty="0" smtClean="0">
                <a:latin typeface="Adobe Kaiti Std R" panose="02020400000000000000" pitchFamily="18" charset="-128"/>
                <a:ea typeface="Adobe Kaiti Std R" panose="02020400000000000000" pitchFamily="18" charset="-128"/>
              </a:rPr>
              <a:t>University, </a:t>
            </a:r>
            <a:r>
              <a:rPr lang="en-GB" sz="2800" baseline="30000" dirty="0" smtClean="0">
                <a:latin typeface="Adobe Kaiti Std R" panose="02020400000000000000" pitchFamily="18" charset="-128"/>
                <a:ea typeface="Adobe Kaiti Std R" panose="02020400000000000000" pitchFamily="18" charset="-128"/>
              </a:rPr>
              <a:t>3</a:t>
            </a:r>
            <a:r>
              <a:rPr lang="en-GB" sz="2800" dirty="0" smtClean="0">
                <a:latin typeface="Adobe Kaiti Std R" panose="02020400000000000000" pitchFamily="18" charset="-128"/>
                <a:ea typeface="Adobe Kaiti Std R" panose="02020400000000000000" pitchFamily="18" charset="-128"/>
              </a:rPr>
              <a:t>California Institute of Technology</a:t>
            </a:r>
            <a:endParaRPr lang="en-GB" sz="2800" dirty="0">
              <a:latin typeface="Adobe Kaiti Std R" panose="02020400000000000000" pitchFamily="18" charset="-128"/>
              <a:ea typeface="Adobe Kaiti Std R" panose="02020400000000000000" pitchFamily="18" charset="-128"/>
            </a:endParaRPr>
          </a:p>
        </p:txBody>
      </p:sp>
      <p:pic>
        <p:nvPicPr>
          <p:cNvPr id="145" name="Picture 122" descr="http://upload.wikimedia.org/wikipedia/commons/thumb/0/07/Yale_University_Shield_1.svg/360px-Yale_University_Shield_1.svg.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231363" y="321695"/>
            <a:ext cx="2314436" cy="2314437"/>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124" descr="http://1.bp.blogspot.com/-lsW1jNy-jX8/UKOS17VfFTI/AAAAAAAATQk/g-T4W8RkAaM/s1600/Harvard+Crest+Today.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031" y="157186"/>
            <a:ext cx="2255856" cy="2255856"/>
          </a:xfrm>
          <a:prstGeom prst="rect">
            <a:avLst/>
          </a:prstGeom>
          <a:noFill/>
          <a:extLst>
            <a:ext uri="{909E8E84-426E-40DD-AFC4-6F175D3DCCD1}">
              <a14:hiddenFill xmlns:a14="http://schemas.microsoft.com/office/drawing/2010/main">
                <a:solidFill>
                  <a:srgbClr val="FFFFFF"/>
                </a:solidFill>
              </a14:hiddenFill>
            </a:ext>
          </a:extLst>
        </p:spPr>
      </p:pic>
      <p:sp>
        <p:nvSpPr>
          <p:cNvPr id="161" name="Rectangle 160"/>
          <p:cNvSpPr/>
          <p:nvPr/>
        </p:nvSpPr>
        <p:spPr>
          <a:xfrm>
            <a:off x="450492" y="4099709"/>
            <a:ext cx="12858605" cy="11542172"/>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163" name="TextBox 162"/>
          <p:cNvSpPr txBox="1"/>
          <p:nvPr/>
        </p:nvSpPr>
        <p:spPr>
          <a:xfrm>
            <a:off x="429842" y="4229930"/>
            <a:ext cx="4970007" cy="677108"/>
          </a:xfrm>
          <a:prstGeom prst="rect">
            <a:avLst/>
          </a:prstGeom>
          <a:noFill/>
        </p:spPr>
        <p:txBody>
          <a:bodyPr wrap="square" rtlCol="0">
            <a:spAutoFit/>
          </a:bodyPr>
          <a:lstStyle/>
          <a:p>
            <a:r>
              <a:rPr lang="en-GB" sz="3800" b="1" u="sng" dirty="0">
                <a:latin typeface="Adobe Kaiti Std R" panose="02020400000000000000" pitchFamily="18" charset="-128"/>
                <a:ea typeface="Adobe Kaiti Std R" panose="02020400000000000000" pitchFamily="18" charset="-128"/>
                <a:cs typeface="Arial" panose="020B0604020202020204" pitchFamily="34" charset="0"/>
              </a:rPr>
              <a:t>Motivation &amp; Theory</a:t>
            </a:r>
          </a:p>
        </p:txBody>
      </p:sp>
      <p:sp>
        <p:nvSpPr>
          <p:cNvPr id="164" name="Rectangle 163"/>
          <p:cNvSpPr/>
          <p:nvPr/>
        </p:nvSpPr>
        <p:spPr>
          <a:xfrm>
            <a:off x="7405314" y="5039387"/>
            <a:ext cx="5609381" cy="1446550"/>
          </a:xfrm>
          <a:prstGeom prst="rect">
            <a:avLst/>
          </a:prstGeom>
        </p:spPr>
        <p:txBody>
          <a:bodyPr wrap="square">
            <a:spAutoFit/>
          </a:bodyPr>
          <a:lstStyle/>
          <a:p>
            <a:pPr lvl="0"/>
            <a:r>
              <a:rPr lang="en-US" sz="2200" dirty="0">
                <a:solidFill>
                  <a:prstClr val="black"/>
                </a:solidFill>
                <a:latin typeface="Adobe Kaiti Std R" panose="02020400000000000000" pitchFamily="18" charset="-128"/>
                <a:ea typeface="Adobe Kaiti Std R" panose="02020400000000000000" pitchFamily="18" charset="-128"/>
              </a:rPr>
              <a:t>Permanent EDMs violate </a:t>
            </a:r>
            <a:r>
              <a:rPr lang="en-US" sz="2200" i="1" dirty="0">
                <a:solidFill>
                  <a:prstClr val="black"/>
                </a:solidFill>
                <a:latin typeface="Adobe Kaiti Std R" panose="02020400000000000000" pitchFamily="18" charset="-128"/>
                <a:ea typeface="Adobe Kaiti Std R" panose="02020400000000000000" pitchFamily="18" charset="-128"/>
              </a:rPr>
              <a:t>T</a:t>
            </a:r>
            <a:r>
              <a:rPr lang="en-US" sz="2200" dirty="0">
                <a:solidFill>
                  <a:prstClr val="black"/>
                </a:solidFill>
                <a:latin typeface="Adobe Kaiti Std R" panose="02020400000000000000" pitchFamily="18" charset="-128"/>
                <a:ea typeface="Adobe Kaiti Std R" panose="02020400000000000000" pitchFamily="18" charset="-128"/>
              </a:rPr>
              <a:t>-symmetry.</a:t>
            </a:r>
          </a:p>
          <a:p>
            <a:pPr lvl="0"/>
            <a:r>
              <a:rPr lang="en-US" sz="2200" dirty="0">
                <a:solidFill>
                  <a:prstClr val="black"/>
                </a:solidFill>
                <a:latin typeface="Adobe Kaiti Std R" panose="02020400000000000000" pitchFamily="18" charset="-128"/>
                <a:ea typeface="Adobe Kaiti Std R" panose="02020400000000000000" pitchFamily="18" charset="-128"/>
              </a:rPr>
              <a:t>Many theories beyond the Standard Model predict </a:t>
            </a:r>
            <a:r>
              <a:rPr lang="en-US" sz="2200" i="1" dirty="0">
                <a:solidFill>
                  <a:prstClr val="black"/>
                </a:solidFill>
                <a:latin typeface="Adobe Kaiti Std R" panose="02020400000000000000" pitchFamily="18" charset="-128"/>
                <a:ea typeface="Adobe Kaiti Std R" panose="02020400000000000000" pitchFamily="18" charset="-128"/>
              </a:rPr>
              <a:t>T  </a:t>
            </a:r>
            <a:r>
              <a:rPr lang="en-US" sz="2200" dirty="0">
                <a:solidFill>
                  <a:prstClr val="black"/>
                </a:solidFill>
                <a:latin typeface="Adobe Kaiti Std R" panose="02020400000000000000" pitchFamily="18" charset="-128"/>
                <a:ea typeface="Adobe Kaiti Std R" panose="02020400000000000000" pitchFamily="18" charset="-128"/>
              </a:rPr>
              <a:t>violation and EDMs at current experimental precision.</a:t>
            </a:r>
          </a:p>
        </p:txBody>
      </p:sp>
      <p:sp>
        <p:nvSpPr>
          <p:cNvPr id="175" name="TextBox 174"/>
          <p:cNvSpPr txBox="1"/>
          <p:nvPr/>
        </p:nvSpPr>
        <p:spPr>
          <a:xfrm>
            <a:off x="13941120" y="4378031"/>
            <a:ext cx="16661685" cy="677108"/>
          </a:xfrm>
          <a:prstGeom prst="rect">
            <a:avLst/>
          </a:prstGeom>
          <a:noFill/>
        </p:spPr>
        <p:txBody>
          <a:bodyPr wrap="square" rtlCol="0">
            <a:spAutoFit/>
          </a:bodyPr>
          <a:lstStyle/>
          <a:p>
            <a:r>
              <a:rPr lang="en-GB" sz="3800" b="1" u="sng" dirty="0">
                <a:latin typeface="Adobe Kaiti Std R" panose="02020400000000000000" pitchFamily="18" charset="-128"/>
                <a:ea typeface="Adobe Kaiti Std R" panose="02020400000000000000" pitchFamily="18" charset="-128"/>
                <a:cs typeface="Arial" panose="020B0604020202020204" pitchFamily="34" charset="0"/>
              </a:rPr>
              <a:t>ACME II Apparatus</a:t>
            </a:r>
          </a:p>
        </p:txBody>
      </p:sp>
      <mc:AlternateContent xmlns:mc="http://schemas.openxmlformats.org/markup-compatibility/2006" xmlns:a14="http://schemas.microsoft.com/office/drawing/2010/main">
        <mc:Choice Requires="a14">
          <p:sp>
            <p:nvSpPr>
              <p:cNvPr id="195" name="TextBox 194"/>
              <p:cNvSpPr txBox="1"/>
              <p:nvPr/>
            </p:nvSpPr>
            <p:spPr>
              <a:xfrm>
                <a:off x="53372" y="5434216"/>
                <a:ext cx="3487723" cy="56534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𝑑</m:t>
                          </m:r>
                        </m:sub>
                      </m:sSub>
                      <m:r>
                        <a:rPr lang="en-US" sz="3200" i="1">
                          <a:latin typeface="Cambria Math" panose="02040503050406030204" pitchFamily="18" charset="0"/>
                        </a:rPr>
                        <m:t>=−</m:t>
                      </m:r>
                      <m:sSub>
                        <m:sSubPr>
                          <m:ctrlPr>
                            <a:rPr lang="en-US" sz="3200" b="0" i="1" smtClean="0">
                              <a:latin typeface="Cambria Math" panose="02040503050406030204" pitchFamily="18" charset="0"/>
                            </a:rPr>
                          </m:ctrlPr>
                        </m:sSubPr>
                        <m:e>
                          <m:acc>
                            <m:accPr>
                              <m:chr m:val="⃗"/>
                              <m:ctrlPr>
                                <a:rPr lang="en-US" sz="3200" i="1">
                                  <a:latin typeface="Cambria Math" panose="02040503050406030204" pitchFamily="18" charset="0"/>
                                </a:rPr>
                              </m:ctrlPr>
                            </m:accPr>
                            <m:e>
                              <m:r>
                                <a:rPr lang="en-US" sz="3200" b="0" i="1" smtClean="0">
                                  <a:latin typeface="Cambria Math" panose="02040503050406030204" pitchFamily="18" charset="0"/>
                                </a:rPr>
                                <m:t>𝑑</m:t>
                              </m:r>
                            </m:e>
                          </m:acc>
                        </m:e>
                        <m:sub>
                          <m:r>
                            <a:rPr lang="en-US" sz="3200" b="0" i="1" smtClean="0">
                              <a:latin typeface="Cambria Math" panose="02040503050406030204" pitchFamily="18" charset="0"/>
                            </a:rPr>
                            <m:t>𝑒</m:t>
                          </m:r>
                        </m:sub>
                      </m:sSub>
                      <m:r>
                        <a:rPr lang="en-US" sz="3200" i="1">
                          <a:latin typeface="Cambria Math" panose="02040503050406030204" pitchFamily="18" charset="0"/>
                        </a:rPr>
                        <m:t>⋅</m:t>
                      </m:r>
                      <m:acc>
                        <m:accPr>
                          <m:chr m:val="⃗"/>
                          <m:ctrlPr>
                            <a:rPr lang="en-US" sz="3200" i="1">
                              <a:latin typeface="Cambria Math" panose="02040503050406030204" pitchFamily="18" charset="0"/>
                            </a:rPr>
                          </m:ctrlPr>
                        </m:accPr>
                        <m:e>
                          <m:r>
                            <a:rPr lang="en-US" sz="3200" i="1">
                              <a:latin typeface="Cambria Math" panose="02040503050406030204" pitchFamily="18" charset="0"/>
                              <a:ea typeface="Cambria Math" panose="02040503050406030204" pitchFamily="18" charset="0"/>
                            </a:rPr>
                            <m:t>ℇ</m:t>
                          </m:r>
                        </m:e>
                      </m:acc>
                    </m:oMath>
                  </m:oMathPara>
                </a14:m>
                <a:endParaRPr lang="en-US" sz="3200" dirty="0"/>
              </a:p>
            </p:txBody>
          </p:sp>
        </mc:Choice>
        <mc:Fallback xmlns="">
          <p:sp>
            <p:nvSpPr>
              <p:cNvPr id="195" name="TextBox 194"/>
              <p:cNvSpPr txBox="1">
                <a:spLocks noRot="1" noChangeAspect="1" noMove="1" noResize="1" noEditPoints="1" noAdjustHandles="1" noChangeArrowheads="1" noChangeShapeType="1" noTextEdit="1"/>
              </p:cNvSpPr>
              <p:nvPr/>
            </p:nvSpPr>
            <p:spPr>
              <a:xfrm>
                <a:off x="53372" y="5434216"/>
                <a:ext cx="3487723" cy="565348"/>
              </a:xfrm>
              <a:prstGeom prst="rect">
                <a:avLst/>
              </a:prstGeom>
              <a:blipFill>
                <a:blip r:embed="rId21" cstate="print"/>
                <a:stretch>
                  <a:fillRect/>
                </a:stretch>
              </a:blipFill>
            </p:spPr>
            <p:txBody>
              <a:bodyPr/>
              <a:lstStyle/>
              <a:p>
                <a:r>
                  <a:rPr lang="en-US">
                    <a:noFill/>
                  </a:rPr>
                  <a:t> </a:t>
                </a:r>
              </a:p>
            </p:txBody>
          </p:sp>
        </mc:Fallback>
      </mc:AlternateContent>
      <p:grpSp>
        <p:nvGrpSpPr>
          <p:cNvPr id="196" name="Group 195"/>
          <p:cNvGrpSpPr/>
          <p:nvPr/>
        </p:nvGrpSpPr>
        <p:grpSpPr>
          <a:xfrm>
            <a:off x="14004812" y="5248350"/>
            <a:ext cx="19311258" cy="5705198"/>
            <a:chOff x="594371" y="15715630"/>
            <a:chExt cx="14985473" cy="4554874"/>
          </a:xfrm>
        </p:grpSpPr>
        <p:pic>
          <p:nvPicPr>
            <p:cNvPr id="197" name="Picture 196"/>
            <p:cNvPicPr>
              <a:picLocks noChangeAspect="1"/>
            </p:cNvPicPr>
            <p:nvPr/>
          </p:nvPicPr>
          <p:blipFill rotWithShape="1">
            <a:blip r:embed="rId22" cstate="print">
              <a:extLst>
                <a:ext uri="{28A0092B-C50C-407E-A947-70E740481C1C}">
                  <a14:useLocalDpi xmlns:a14="http://schemas.microsoft.com/office/drawing/2010/main" val="0"/>
                </a:ext>
              </a:extLst>
            </a:blip>
            <a:srcRect t="26441"/>
            <a:stretch/>
          </p:blipFill>
          <p:spPr>
            <a:xfrm>
              <a:off x="594371" y="15715630"/>
              <a:ext cx="14985473" cy="4554874"/>
            </a:xfrm>
            <a:prstGeom prst="rect">
              <a:avLst/>
            </a:prstGeom>
          </p:spPr>
        </p:pic>
        <p:sp>
          <p:nvSpPr>
            <p:cNvPr id="198" name="TextBox 197"/>
            <p:cNvSpPr txBox="1"/>
            <p:nvPr/>
          </p:nvSpPr>
          <p:spPr>
            <a:xfrm>
              <a:off x="3706966" y="18439791"/>
              <a:ext cx="518679" cy="687329"/>
            </a:xfrm>
            <a:prstGeom prst="rect">
              <a:avLst/>
            </a:prstGeom>
            <a:noFill/>
          </p:spPr>
          <p:txBody>
            <a:bodyPr wrap="none" rtlCol="0">
              <a:spAutoFit/>
            </a:bodyPr>
            <a:lstStyle/>
            <a:p>
              <a:r>
                <a:rPr lang="en-US" sz="4800" dirty="0">
                  <a:solidFill>
                    <a:schemeClr val="bg1"/>
                  </a:solidFill>
                  <a:latin typeface="Myriad Pro" panose="020B0503030403020204" pitchFamily="34" charset="0"/>
                </a:rPr>
                <a:t>1.</a:t>
              </a:r>
            </a:p>
          </p:txBody>
        </p:sp>
        <p:sp>
          <p:nvSpPr>
            <p:cNvPr id="199" name="TextBox 198"/>
            <p:cNvSpPr txBox="1"/>
            <p:nvPr/>
          </p:nvSpPr>
          <p:spPr>
            <a:xfrm>
              <a:off x="5957128" y="18527251"/>
              <a:ext cx="518679" cy="687329"/>
            </a:xfrm>
            <a:prstGeom prst="rect">
              <a:avLst/>
            </a:prstGeom>
            <a:noFill/>
          </p:spPr>
          <p:txBody>
            <a:bodyPr wrap="none" rtlCol="0">
              <a:spAutoFit/>
            </a:bodyPr>
            <a:lstStyle/>
            <a:p>
              <a:r>
                <a:rPr lang="en-US" sz="4800" dirty="0">
                  <a:solidFill>
                    <a:schemeClr val="bg1"/>
                  </a:solidFill>
                  <a:latin typeface="Myriad Pro" panose="020B0503030403020204" pitchFamily="34" charset="0"/>
                </a:rPr>
                <a:t>2.</a:t>
              </a:r>
            </a:p>
          </p:txBody>
        </p:sp>
        <p:sp>
          <p:nvSpPr>
            <p:cNvPr id="200" name="TextBox 199"/>
            <p:cNvSpPr txBox="1"/>
            <p:nvPr/>
          </p:nvSpPr>
          <p:spPr>
            <a:xfrm>
              <a:off x="10245596" y="16152763"/>
              <a:ext cx="518679" cy="687329"/>
            </a:xfrm>
            <a:prstGeom prst="rect">
              <a:avLst/>
            </a:prstGeom>
            <a:noFill/>
          </p:spPr>
          <p:txBody>
            <a:bodyPr wrap="none" rtlCol="0">
              <a:spAutoFit/>
            </a:bodyPr>
            <a:lstStyle/>
            <a:p>
              <a:r>
                <a:rPr lang="en-US" sz="4800" dirty="0">
                  <a:solidFill>
                    <a:schemeClr val="bg1"/>
                  </a:solidFill>
                  <a:latin typeface="Myriad Pro" panose="020B0503030403020204" pitchFamily="34" charset="0"/>
                </a:rPr>
                <a:t>3.</a:t>
              </a:r>
            </a:p>
          </p:txBody>
        </p:sp>
        <p:sp>
          <p:nvSpPr>
            <p:cNvPr id="201" name="TextBox 200"/>
            <p:cNvSpPr txBox="1"/>
            <p:nvPr/>
          </p:nvSpPr>
          <p:spPr>
            <a:xfrm>
              <a:off x="10912731" y="17529846"/>
              <a:ext cx="518679" cy="687329"/>
            </a:xfrm>
            <a:prstGeom prst="rect">
              <a:avLst/>
            </a:prstGeom>
            <a:noFill/>
          </p:spPr>
          <p:txBody>
            <a:bodyPr wrap="none" rtlCol="0">
              <a:spAutoFit/>
            </a:bodyPr>
            <a:lstStyle/>
            <a:p>
              <a:r>
                <a:rPr lang="en-US" sz="4800" dirty="0">
                  <a:ln w="0">
                    <a:solidFill>
                      <a:schemeClr val="bg1"/>
                    </a:solidFill>
                  </a:ln>
                  <a:effectLst>
                    <a:outerShdw blurRad="38100" dist="19050" dir="2700000" algn="tl" rotWithShape="0">
                      <a:schemeClr val="dk1">
                        <a:alpha val="40000"/>
                      </a:schemeClr>
                    </a:outerShdw>
                  </a:effectLst>
                  <a:latin typeface="Myriad Pro" panose="020B0503030403020204" pitchFamily="34" charset="0"/>
                </a:rPr>
                <a:t>4.</a:t>
              </a:r>
            </a:p>
          </p:txBody>
        </p:sp>
        <p:sp>
          <p:nvSpPr>
            <p:cNvPr id="202" name="TextBox 201"/>
            <p:cNvSpPr txBox="1"/>
            <p:nvPr/>
          </p:nvSpPr>
          <p:spPr>
            <a:xfrm>
              <a:off x="11593344" y="17621620"/>
              <a:ext cx="518679" cy="687329"/>
            </a:xfrm>
            <a:prstGeom prst="rect">
              <a:avLst/>
            </a:prstGeom>
            <a:noFill/>
          </p:spPr>
          <p:txBody>
            <a:bodyPr wrap="none" rtlCol="0">
              <a:spAutoFit/>
            </a:bodyPr>
            <a:lstStyle/>
            <a:p>
              <a:r>
                <a:rPr lang="en-US" sz="4800" dirty="0">
                  <a:ln w="0">
                    <a:solidFill>
                      <a:schemeClr val="bg1"/>
                    </a:solidFill>
                  </a:ln>
                  <a:effectLst>
                    <a:outerShdw blurRad="38100" dist="19050" dir="2700000" algn="tl" rotWithShape="0">
                      <a:schemeClr val="dk1">
                        <a:alpha val="40000"/>
                      </a:schemeClr>
                    </a:outerShdw>
                  </a:effectLst>
                  <a:latin typeface="Myriad Pro" panose="020B0503030403020204" pitchFamily="34" charset="0"/>
                </a:rPr>
                <a:t>5.</a:t>
              </a:r>
            </a:p>
          </p:txBody>
        </p:sp>
      </p:grpSp>
      <p:sp>
        <p:nvSpPr>
          <p:cNvPr id="203" name="Rectangle 202"/>
          <p:cNvSpPr/>
          <p:nvPr/>
        </p:nvSpPr>
        <p:spPr>
          <a:xfrm>
            <a:off x="13671933" y="4101246"/>
            <a:ext cx="19850458" cy="15492028"/>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grpSp>
        <p:nvGrpSpPr>
          <p:cNvPr id="12" name="Group 11"/>
          <p:cNvGrpSpPr/>
          <p:nvPr/>
        </p:nvGrpSpPr>
        <p:grpSpPr>
          <a:xfrm>
            <a:off x="14246922" y="11209905"/>
            <a:ext cx="18971670" cy="8241548"/>
            <a:chOff x="506073" y="17497908"/>
            <a:chExt cx="20285285" cy="9167784"/>
          </a:xfrm>
        </p:grpSpPr>
        <p:pic>
          <p:nvPicPr>
            <p:cNvPr id="134" name="Picture 133"/>
            <p:cNvPicPr>
              <a:picLocks noChangeAspect="1"/>
            </p:cNvPicPr>
            <p:nvPr/>
          </p:nvPicPr>
          <p:blipFill>
            <a:blip r:embed="rId23" cstate="print"/>
            <a:stretch>
              <a:fillRect/>
            </a:stretch>
          </p:blipFill>
          <p:spPr>
            <a:xfrm>
              <a:off x="506073" y="17718905"/>
              <a:ext cx="20285285" cy="8946787"/>
            </a:xfrm>
            <a:prstGeom prst="rect">
              <a:avLst/>
            </a:prstGeom>
          </p:spPr>
        </p:pic>
        <p:sp>
          <p:nvSpPr>
            <p:cNvPr id="271" name="TextBox 270"/>
            <p:cNvSpPr txBox="1"/>
            <p:nvPr/>
          </p:nvSpPr>
          <p:spPr>
            <a:xfrm>
              <a:off x="1213375" y="18152950"/>
              <a:ext cx="699259" cy="830998"/>
            </a:xfrm>
            <a:prstGeom prst="rect">
              <a:avLst/>
            </a:prstGeom>
            <a:noFill/>
          </p:spPr>
          <p:txBody>
            <a:bodyPr wrap="square" rtlCol="0">
              <a:spAutoFit/>
            </a:bodyPr>
            <a:lstStyle/>
            <a:p>
              <a:r>
                <a:rPr lang="en-US" sz="4800" dirty="0">
                  <a:latin typeface="Myriad Pro" panose="020B0503030403020204" pitchFamily="34" charset="0"/>
                </a:rPr>
                <a:t>1.</a:t>
              </a:r>
            </a:p>
          </p:txBody>
        </p:sp>
        <p:sp>
          <p:nvSpPr>
            <p:cNvPr id="272" name="TextBox 271"/>
            <p:cNvSpPr txBox="1"/>
            <p:nvPr/>
          </p:nvSpPr>
          <p:spPr>
            <a:xfrm>
              <a:off x="4635377" y="18114359"/>
              <a:ext cx="699259" cy="830998"/>
            </a:xfrm>
            <a:prstGeom prst="rect">
              <a:avLst/>
            </a:prstGeom>
            <a:noFill/>
          </p:spPr>
          <p:txBody>
            <a:bodyPr wrap="square" rtlCol="0">
              <a:spAutoFit/>
            </a:bodyPr>
            <a:lstStyle/>
            <a:p>
              <a:r>
                <a:rPr lang="en-US" sz="4800" dirty="0">
                  <a:latin typeface="Myriad Pro" panose="020B0503030403020204" pitchFamily="34" charset="0"/>
                </a:rPr>
                <a:t>2.</a:t>
              </a:r>
            </a:p>
          </p:txBody>
        </p:sp>
        <p:sp>
          <p:nvSpPr>
            <p:cNvPr id="273" name="TextBox 272"/>
            <p:cNvSpPr txBox="1"/>
            <p:nvPr/>
          </p:nvSpPr>
          <p:spPr>
            <a:xfrm>
              <a:off x="7827067" y="17698866"/>
              <a:ext cx="699259" cy="830998"/>
            </a:xfrm>
            <a:prstGeom prst="rect">
              <a:avLst/>
            </a:prstGeom>
            <a:noFill/>
          </p:spPr>
          <p:txBody>
            <a:bodyPr wrap="square" rtlCol="0">
              <a:spAutoFit/>
            </a:bodyPr>
            <a:lstStyle/>
            <a:p>
              <a:r>
                <a:rPr lang="en-US" sz="4800" dirty="0">
                  <a:latin typeface="Myriad Pro" panose="020B0503030403020204" pitchFamily="34" charset="0"/>
                </a:rPr>
                <a:t>3.</a:t>
              </a:r>
            </a:p>
          </p:txBody>
        </p:sp>
        <p:sp>
          <p:nvSpPr>
            <p:cNvPr id="274" name="TextBox 273"/>
            <p:cNvSpPr txBox="1"/>
            <p:nvPr/>
          </p:nvSpPr>
          <p:spPr>
            <a:xfrm>
              <a:off x="13665025" y="17576853"/>
              <a:ext cx="699259" cy="830997"/>
            </a:xfrm>
            <a:prstGeom prst="rect">
              <a:avLst/>
            </a:prstGeom>
            <a:noFill/>
          </p:spPr>
          <p:txBody>
            <a:bodyPr wrap="square" rtlCol="0">
              <a:spAutoFit/>
            </a:bodyPr>
            <a:lstStyle/>
            <a:p>
              <a:r>
                <a:rPr lang="en-US" sz="4800" dirty="0">
                  <a:latin typeface="Myriad Pro" panose="020B0503030403020204" pitchFamily="34" charset="0"/>
                </a:rPr>
                <a:t>4.</a:t>
              </a:r>
            </a:p>
          </p:txBody>
        </p:sp>
        <p:sp>
          <p:nvSpPr>
            <p:cNvPr id="275" name="TextBox 274"/>
            <p:cNvSpPr txBox="1"/>
            <p:nvPr/>
          </p:nvSpPr>
          <p:spPr>
            <a:xfrm>
              <a:off x="16194991" y="17497908"/>
              <a:ext cx="699259" cy="830998"/>
            </a:xfrm>
            <a:prstGeom prst="rect">
              <a:avLst/>
            </a:prstGeom>
            <a:noFill/>
          </p:spPr>
          <p:txBody>
            <a:bodyPr wrap="square" rtlCol="0">
              <a:spAutoFit/>
            </a:bodyPr>
            <a:lstStyle/>
            <a:p>
              <a:r>
                <a:rPr lang="en-US" sz="4800" dirty="0">
                  <a:latin typeface="Myriad Pro" panose="020B0503030403020204" pitchFamily="34" charset="0"/>
                </a:rPr>
                <a:t>5.</a:t>
              </a:r>
            </a:p>
          </p:txBody>
        </p:sp>
      </p:grpSp>
      <p:pic>
        <p:nvPicPr>
          <p:cNvPr id="293" name="Picture 292"/>
          <p:cNvPicPr>
            <a:picLocks noChangeAspect="1"/>
          </p:cNvPicPr>
          <p:nvPr/>
        </p:nvPicPr>
        <p:blipFill>
          <a:blip r:embed="rId2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2546492" y="286058"/>
            <a:ext cx="2109216" cy="2121408"/>
          </a:xfrm>
          <a:prstGeom prst="rect">
            <a:avLst/>
          </a:prstGeom>
        </p:spPr>
      </p:pic>
      <p:sp>
        <p:nvSpPr>
          <p:cNvPr id="314" name="Rectangle 313"/>
          <p:cNvSpPr/>
          <p:nvPr/>
        </p:nvSpPr>
        <p:spPr>
          <a:xfrm>
            <a:off x="34173283" y="32033259"/>
            <a:ext cx="9903227" cy="646331"/>
          </a:xfrm>
          <a:prstGeom prst="rect">
            <a:avLst/>
          </a:prstGeom>
        </p:spPr>
        <p:txBody>
          <a:bodyPr wrap="square">
            <a:spAutoFit/>
          </a:bodyPr>
          <a:lstStyle/>
          <a:p>
            <a:pPr lvl="0"/>
            <a:r>
              <a:rPr lang="en-US" sz="3600" dirty="0">
                <a:solidFill>
                  <a:prstClr val="black"/>
                </a:solidFill>
                <a:latin typeface="Adobe Kaiti Std R" panose="02020400000000000000" pitchFamily="18" charset="-128"/>
                <a:ea typeface="Adobe Kaiti Std R" panose="02020400000000000000" pitchFamily="18" charset="-128"/>
              </a:rPr>
              <a:t>More information: www.electronedm.info</a:t>
            </a:r>
            <a:endParaRPr lang="en-GB" sz="3600" dirty="0">
              <a:solidFill>
                <a:prstClr val="black"/>
              </a:solidFill>
              <a:latin typeface="Adobe Kaiti Std R" panose="02020400000000000000" pitchFamily="18" charset="-128"/>
              <a:ea typeface="Adobe Kaiti Std R" panose="02020400000000000000" pitchFamily="18" charset="-128"/>
            </a:endParaRPr>
          </a:p>
        </p:txBody>
      </p:sp>
      <p:pic>
        <p:nvPicPr>
          <p:cNvPr id="345" name="Picture 140" descr="C:\Users\Admin\Desktop\acme_orange.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4830111" y="248986"/>
            <a:ext cx="1158169" cy="2176542"/>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1474474" y="12364797"/>
            <a:ext cx="4133241" cy="2968344"/>
            <a:chOff x="5644293" y="5971648"/>
            <a:chExt cx="4689936" cy="3226679"/>
          </a:xfrm>
        </p:grpSpPr>
        <p:pic>
          <p:nvPicPr>
            <p:cNvPr id="174" name="Picture 17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644293" y="5971648"/>
              <a:ext cx="4689936" cy="2280697"/>
            </a:xfrm>
            <a:prstGeom prst="rect">
              <a:avLst/>
            </a:prstGeom>
          </p:spPr>
        </p:pic>
        <mc:AlternateContent xmlns:mc="http://schemas.openxmlformats.org/markup-compatibility/2006" xmlns:a14="http://schemas.microsoft.com/office/drawing/2010/main">
          <mc:Choice Requires="a14">
            <p:sp>
              <p:nvSpPr>
                <p:cNvPr id="347" name="TextBox 346"/>
                <p:cNvSpPr txBox="1"/>
                <p:nvPr/>
              </p:nvSpPr>
              <p:spPr>
                <a:xfrm>
                  <a:off x="6171801" y="8185677"/>
                  <a:ext cx="3343818" cy="1012650"/>
                </a:xfrm>
                <a:prstGeom prst="rect">
                  <a:avLst/>
                </a:prstGeom>
                <a:noFill/>
              </p:spPr>
              <p:txBody>
                <a:bodyPr wrap="square" rtlCol="0">
                  <a:spAutoFit/>
                </a:bodyPr>
                <a:lstStyle/>
                <a:p>
                  <a:pPr>
                    <a:spcBef>
                      <a:spcPts val="600"/>
                    </a:spcBef>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ea typeface="Adobe Kaiti Std R" panose="02020400000000000000" pitchFamily="18" charset="-128"/>
                          </a:rPr>
                          <m:t>𝛿</m:t>
                        </m:r>
                        <m:sSub>
                          <m:sSubPr>
                            <m:ctrlPr>
                              <a:rPr lang="en-US" sz="2600" b="0" i="1" smtClean="0">
                                <a:latin typeface="Cambria Math" panose="02040503050406030204" pitchFamily="18" charset="0"/>
                                <a:ea typeface="Adobe Kaiti Std R" panose="02020400000000000000" pitchFamily="18" charset="-128"/>
                              </a:rPr>
                            </m:ctrlPr>
                          </m:sSubPr>
                          <m:e>
                            <m:r>
                              <a:rPr lang="en-US" sz="2600" b="0" i="1" smtClean="0">
                                <a:latin typeface="Cambria Math" panose="02040503050406030204" pitchFamily="18" charset="0"/>
                                <a:ea typeface="Adobe Kaiti Std R" panose="02020400000000000000" pitchFamily="18" charset="-128"/>
                              </a:rPr>
                              <m:t>𝑑</m:t>
                            </m:r>
                          </m:e>
                          <m:sub>
                            <m:r>
                              <a:rPr lang="en-US" sz="2600" b="0" i="1" smtClean="0">
                                <a:latin typeface="Cambria Math" panose="02040503050406030204" pitchFamily="18" charset="0"/>
                                <a:ea typeface="Adobe Kaiti Std R" panose="02020400000000000000" pitchFamily="18" charset="-128"/>
                              </a:rPr>
                              <m:t>𝑒</m:t>
                            </m:r>
                          </m:sub>
                        </m:sSub>
                        <m:r>
                          <a:rPr lang="en-US" sz="2600" b="0" i="1" smtClean="0">
                            <a:latin typeface="Cambria Math" panose="02040503050406030204" pitchFamily="18" charset="0"/>
                            <a:ea typeface="Adobe Kaiti Std R" panose="02020400000000000000" pitchFamily="18" charset="-128"/>
                          </a:rPr>
                          <m:t>=</m:t>
                        </m:r>
                        <m:f>
                          <m:fPr>
                            <m:ctrlPr>
                              <a:rPr lang="en-US" sz="2600" b="0" i="1" smtClean="0">
                                <a:latin typeface="Cambria Math" panose="02040503050406030204" pitchFamily="18" charset="0"/>
                                <a:ea typeface="Adobe Kaiti Std R" panose="02020400000000000000" pitchFamily="18" charset="-128"/>
                              </a:rPr>
                            </m:ctrlPr>
                          </m:fPr>
                          <m:num>
                            <m:r>
                              <a:rPr lang="en-US" sz="2600" b="0" i="1" smtClean="0">
                                <a:latin typeface="Cambria Math" panose="02040503050406030204" pitchFamily="18" charset="0"/>
                                <a:ea typeface="Adobe Kaiti Std R" panose="02020400000000000000" pitchFamily="18" charset="-128"/>
                              </a:rPr>
                              <m:t>ℏ</m:t>
                            </m:r>
                          </m:num>
                          <m:den>
                            <m:r>
                              <a:rPr lang="en-US" sz="2600" b="0" i="1" smtClean="0">
                                <a:latin typeface="Cambria Math" panose="02040503050406030204" pitchFamily="18" charset="0"/>
                                <a:ea typeface="Adobe Kaiti Std R" panose="02020400000000000000" pitchFamily="18" charset="-128"/>
                              </a:rPr>
                              <m:t>2</m:t>
                            </m:r>
                            <m:r>
                              <a:rPr lang="en-US" sz="2600" b="0" i="1" smtClean="0">
                                <a:latin typeface="Cambria Math" panose="02040503050406030204" pitchFamily="18" charset="0"/>
                                <a:ea typeface="Adobe Kaiti Std R" panose="02020400000000000000" pitchFamily="18" charset="-128"/>
                              </a:rPr>
                              <m:t>𝐶</m:t>
                            </m:r>
                            <m:r>
                              <a:rPr lang="en-US" sz="2600" b="0" i="1" smtClean="0">
                                <a:latin typeface="Cambria Math" panose="02040503050406030204" pitchFamily="18" charset="0"/>
                                <a:ea typeface="Adobe Kaiti Std R" panose="02020400000000000000" pitchFamily="18" charset="-128"/>
                              </a:rPr>
                              <m:t>𝜏</m:t>
                            </m:r>
                            <m:sSub>
                              <m:sSubPr>
                                <m:ctrlPr>
                                  <a:rPr lang="en-US" sz="2600" i="1">
                                    <a:latin typeface="Cambria Math" panose="02040503050406030204" pitchFamily="18" charset="0"/>
                                    <a:ea typeface="Cambria Math" panose="02040503050406030204" pitchFamily="18" charset="0"/>
                                  </a:rPr>
                                </m:ctrlPr>
                              </m:sSubPr>
                              <m:e>
                                <m:r>
                                  <a:rPr lang="en-US" sz="2600" i="1">
                                    <a:latin typeface="Cambria Math" panose="02040503050406030204" pitchFamily="18" charset="0"/>
                                    <a:ea typeface="Cambria Math" panose="02040503050406030204" pitchFamily="18" charset="0"/>
                                  </a:rPr>
                                  <m:t>ℇ</m:t>
                                </m:r>
                              </m:e>
                              <m:sub>
                                <m:r>
                                  <m:rPr>
                                    <m:nor/>
                                  </m:rPr>
                                  <a:rPr lang="en-US" sz="2600" b="0" i="0" smtClean="0">
                                    <a:latin typeface="Cambria Math" panose="02040503050406030204" pitchFamily="18" charset="0"/>
                                    <a:ea typeface="Cambria Math" panose="02040503050406030204" pitchFamily="18" charset="0"/>
                                  </a:rPr>
                                  <m:t>eff</m:t>
                                </m:r>
                              </m:sub>
                            </m:sSub>
                            <m:rad>
                              <m:radPr>
                                <m:degHide m:val="on"/>
                                <m:ctrlPr>
                                  <a:rPr lang="en-US" sz="2600" b="0" i="1" smtClean="0">
                                    <a:latin typeface="Cambria Math" panose="02040503050406030204" pitchFamily="18" charset="0"/>
                                    <a:ea typeface="Cambria Math" panose="02040503050406030204" pitchFamily="18" charset="0"/>
                                  </a:rPr>
                                </m:ctrlPr>
                              </m:radPr>
                              <m:deg/>
                              <m:e>
                                <m:acc>
                                  <m:accPr>
                                    <m:chr m:val="̇"/>
                                    <m:ctrlPr>
                                      <a:rPr lang="en-US" sz="2600" b="0" i="1" smtClean="0">
                                        <a:latin typeface="Cambria Math" panose="02040503050406030204" pitchFamily="18" charset="0"/>
                                        <a:ea typeface="Cambria Math" panose="02040503050406030204" pitchFamily="18" charset="0"/>
                                      </a:rPr>
                                    </m:ctrlPr>
                                  </m:accPr>
                                  <m:e>
                                    <m:r>
                                      <a:rPr lang="en-US" sz="2600" b="0" i="1" smtClean="0">
                                        <a:latin typeface="Cambria Math" panose="02040503050406030204" pitchFamily="18" charset="0"/>
                                        <a:ea typeface="Cambria Math" panose="02040503050406030204" pitchFamily="18" charset="0"/>
                                      </a:rPr>
                                      <m:t>𝑛</m:t>
                                    </m:r>
                                  </m:e>
                                </m:acc>
                                <m:r>
                                  <a:rPr lang="en-US" sz="2600" b="0" i="1" smtClean="0">
                                    <a:latin typeface="Cambria Math" panose="02040503050406030204" pitchFamily="18" charset="0"/>
                                    <a:ea typeface="Cambria Math" panose="02040503050406030204" pitchFamily="18" charset="0"/>
                                  </a:rPr>
                                  <m:t>𝑇</m:t>
                                </m:r>
                              </m:e>
                            </m:rad>
                          </m:den>
                        </m:f>
                      </m:oMath>
                    </m:oMathPara>
                  </a14:m>
                  <a:endParaRPr lang="en-GB" sz="2600" dirty="0">
                    <a:latin typeface="Adobe Kaiti Std R" panose="02020400000000000000" pitchFamily="18" charset="-128"/>
                    <a:ea typeface="Adobe Kaiti Std R" panose="02020400000000000000" pitchFamily="18" charset="-128"/>
                  </a:endParaRPr>
                </a:p>
              </p:txBody>
            </p:sp>
          </mc:Choice>
          <mc:Fallback xmlns="">
            <p:sp>
              <p:nvSpPr>
                <p:cNvPr id="347" name="TextBox 346"/>
                <p:cNvSpPr txBox="1">
                  <a:spLocks noRot="1" noChangeAspect="1" noMove="1" noResize="1" noEditPoints="1" noAdjustHandles="1" noChangeArrowheads="1" noChangeShapeType="1" noTextEdit="1"/>
                </p:cNvSpPr>
                <p:nvPr/>
              </p:nvSpPr>
              <p:spPr>
                <a:xfrm>
                  <a:off x="6171801" y="8185677"/>
                  <a:ext cx="3343818" cy="1012650"/>
                </a:xfrm>
                <a:prstGeom prst="rect">
                  <a:avLst/>
                </a:prstGeom>
                <a:blipFill rotWithShape="0">
                  <a:blip r:embed="rId27"/>
                  <a:stretch>
                    <a:fillRect b="-3268"/>
                  </a:stretch>
                </a:blipFill>
              </p:spPr>
              <p:txBody>
                <a:bodyPr/>
                <a:lstStyle/>
                <a:p>
                  <a:r>
                    <a:rPr lang="en-US">
                      <a:noFill/>
                    </a:rPr>
                    <a:t> </a:t>
                  </a:r>
                </a:p>
              </p:txBody>
            </p:sp>
          </mc:Fallback>
        </mc:AlternateContent>
      </p:grpSp>
      <p:sp>
        <p:nvSpPr>
          <p:cNvPr id="362" name="TextBox 361"/>
          <p:cNvSpPr txBox="1"/>
          <p:nvPr/>
        </p:nvSpPr>
        <p:spPr>
          <a:xfrm>
            <a:off x="34068542" y="28858597"/>
            <a:ext cx="7139802" cy="677108"/>
          </a:xfrm>
          <a:prstGeom prst="rect">
            <a:avLst/>
          </a:prstGeom>
          <a:noFill/>
        </p:spPr>
        <p:txBody>
          <a:bodyPr wrap="square" rtlCol="0">
            <a:spAutoFit/>
          </a:bodyPr>
          <a:lstStyle/>
          <a:p>
            <a:r>
              <a:rPr lang="en-GB" sz="3800" b="1" u="sng" dirty="0">
                <a:latin typeface="Adobe Kaiti Std R" panose="02020400000000000000" pitchFamily="18" charset="-128"/>
                <a:ea typeface="Adobe Kaiti Std R" panose="02020400000000000000" pitchFamily="18" charset="-128"/>
                <a:cs typeface="Arial" panose="020B0604020202020204" pitchFamily="34" charset="0"/>
              </a:rPr>
              <a:t>References</a:t>
            </a:r>
          </a:p>
        </p:txBody>
      </p:sp>
      <p:sp>
        <p:nvSpPr>
          <p:cNvPr id="363" name="Rounded Rectangle 342"/>
          <p:cNvSpPr/>
          <p:nvPr/>
        </p:nvSpPr>
        <p:spPr>
          <a:xfrm>
            <a:off x="33849096" y="28689300"/>
            <a:ext cx="12149828" cy="4053788"/>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364" name="Rectangle 363"/>
          <p:cNvSpPr/>
          <p:nvPr/>
        </p:nvSpPr>
        <p:spPr>
          <a:xfrm>
            <a:off x="34028947" y="29538613"/>
            <a:ext cx="11462267" cy="3631763"/>
          </a:xfrm>
          <a:prstGeom prst="rect">
            <a:avLst/>
          </a:prstGeom>
        </p:spPr>
        <p:txBody>
          <a:bodyPr wrap="square">
            <a:spAutoFit/>
          </a:bodyPr>
          <a:lstStyle/>
          <a:p>
            <a:r>
              <a:rPr lang="en-US" sz="2000" b="1" dirty="0">
                <a:solidFill>
                  <a:prstClr val="black"/>
                </a:solidFill>
                <a:latin typeface="Adobe Kaiti Std R" panose="02020400000000000000" pitchFamily="18" charset="-128"/>
                <a:ea typeface="Adobe Kaiti Std R" panose="02020400000000000000" pitchFamily="18" charset="-128"/>
              </a:rPr>
              <a:t>ACME I result: </a:t>
            </a:r>
            <a:r>
              <a:rPr lang="en-US" sz="2000" dirty="0">
                <a:solidFill>
                  <a:prstClr val="black"/>
                </a:solidFill>
                <a:latin typeface="Adobe Kaiti Std R" panose="02020400000000000000" pitchFamily="18" charset="-128"/>
                <a:ea typeface="Adobe Kaiti Std R" panose="02020400000000000000" pitchFamily="18" charset="-128"/>
              </a:rPr>
              <a:t>J Baron et al., </a:t>
            </a:r>
            <a:r>
              <a:rPr lang="fr-FR" sz="2000" i="1" dirty="0">
                <a:solidFill>
                  <a:prstClr val="black"/>
                </a:solidFill>
                <a:latin typeface="Adobe Kaiti Std R" panose="02020400000000000000" pitchFamily="18" charset="-128"/>
                <a:ea typeface="Adobe Kaiti Std R" panose="02020400000000000000" pitchFamily="18" charset="-128"/>
              </a:rPr>
              <a:t>Science</a:t>
            </a:r>
            <a:r>
              <a:rPr lang="fr-FR" sz="2000" dirty="0">
                <a:solidFill>
                  <a:prstClr val="black"/>
                </a:solidFill>
                <a:latin typeface="Adobe Kaiti Std R" panose="02020400000000000000" pitchFamily="18" charset="-128"/>
                <a:ea typeface="Adobe Kaiti Std R" panose="02020400000000000000" pitchFamily="18" charset="-128"/>
              </a:rPr>
              <a:t> </a:t>
            </a:r>
            <a:r>
              <a:rPr lang="fr-FR" sz="2000" b="1" dirty="0">
                <a:solidFill>
                  <a:prstClr val="black"/>
                </a:solidFill>
                <a:latin typeface="Adobe Kaiti Std R" panose="02020400000000000000" pitchFamily="18" charset="-128"/>
                <a:ea typeface="Adobe Kaiti Std R" panose="02020400000000000000" pitchFamily="18" charset="-128"/>
              </a:rPr>
              <a:t>343</a:t>
            </a:r>
            <a:r>
              <a:rPr lang="fr-FR" sz="2000" dirty="0">
                <a:solidFill>
                  <a:prstClr val="black"/>
                </a:solidFill>
                <a:latin typeface="Adobe Kaiti Std R" panose="02020400000000000000" pitchFamily="18" charset="-128"/>
                <a:ea typeface="Adobe Kaiti Std R" panose="02020400000000000000" pitchFamily="18" charset="-128"/>
              </a:rPr>
              <a:t>, p. 269-272 (2014)</a:t>
            </a:r>
          </a:p>
          <a:p>
            <a:r>
              <a:rPr lang="fr-FR" sz="2000" b="1" dirty="0">
                <a:solidFill>
                  <a:prstClr val="black"/>
                </a:solidFill>
                <a:latin typeface="Adobe Kaiti Std R" panose="02020400000000000000" pitchFamily="18" charset="-128"/>
                <a:ea typeface="Adobe Kaiti Std R" panose="02020400000000000000" pitchFamily="18" charset="-128"/>
              </a:rPr>
              <a:t>ACME I </a:t>
            </a:r>
            <a:r>
              <a:rPr lang="fr-FR" sz="2000" b="1" dirty="0" err="1">
                <a:solidFill>
                  <a:prstClr val="black"/>
                </a:solidFill>
                <a:latin typeface="Adobe Kaiti Std R" panose="02020400000000000000" pitchFamily="18" charset="-128"/>
                <a:ea typeface="Adobe Kaiti Std R" panose="02020400000000000000" pitchFamily="18" charset="-128"/>
              </a:rPr>
              <a:t>detailed</a:t>
            </a:r>
            <a:r>
              <a:rPr lang="fr-FR" sz="2000" dirty="0">
                <a:solidFill>
                  <a:prstClr val="black"/>
                </a:solidFill>
                <a:latin typeface="Adobe Kaiti Std R" panose="02020400000000000000" pitchFamily="18" charset="-128"/>
                <a:ea typeface="Adobe Kaiti Std R" panose="02020400000000000000" pitchFamily="18" charset="-128"/>
              </a:rPr>
              <a:t> </a:t>
            </a:r>
            <a:r>
              <a:rPr lang="fr-FR" sz="2000" b="1" dirty="0">
                <a:solidFill>
                  <a:prstClr val="black"/>
                </a:solidFill>
                <a:latin typeface="Adobe Kaiti Std R" panose="02020400000000000000" pitchFamily="18" charset="-128"/>
                <a:ea typeface="Adobe Kaiti Std R" panose="02020400000000000000" pitchFamily="18" charset="-128"/>
              </a:rPr>
              <a:t>report: </a:t>
            </a:r>
            <a:r>
              <a:rPr lang="fr-FR" sz="2000" dirty="0">
                <a:solidFill>
                  <a:prstClr val="black"/>
                </a:solidFill>
                <a:latin typeface="Adobe Kaiti Std R" panose="02020400000000000000" pitchFamily="18" charset="-128"/>
                <a:ea typeface="Adobe Kaiti Std R" panose="02020400000000000000" pitchFamily="18" charset="-128"/>
              </a:rPr>
              <a:t>J Baron et al., </a:t>
            </a:r>
            <a:r>
              <a:rPr lang="fr-FR" sz="2000" i="1" dirty="0" smtClean="0">
                <a:solidFill>
                  <a:prstClr val="black"/>
                </a:solidFill>
                <a:latin typeface="Adobe Kaiti Std R" panose="02020400000000000000" pitchFamily="18" charset="-128"/>
                <a:ea typeface="Adobe Kaiti Std R" panose="02020400000000000000" pitchFamily="18" charset="-128"/>
              </a:rPr>
              <a:t>New J. Phys.  </a:t>
            </a:r>
            <a:r>
              <a:rPr lang="fr-FR" sz="2000" b="1" dirty="0" smtClean="0">
                <a:solidFill>
                  <a:prstClr val="black"/>
                </a:solidFill>
                <a:latin typeface="Adobe Kaiti Std R" panose="02020400000000000000" pitchFamily="18" charset="-128"/>
                <a:ea typeface="Adobe Kaiti Std R" panose="02020400000000000000" pitchFamily="18" charset="-128"/>
              </a:rPr>
              <a:t>19 </a:t>
            </a:r>
            <a:r>
              <a:rPr lang="fr-FR" sz="2000" dirty="0" smtClean="0">
                <a:solidFill>
                  <a:prstClr val="black"/>
                </a:solidFill>
                <a:latin typeface="Adobe Kaiti Std R" panose="02020400000000000000" pitchFamily="18" charset="-128"/>
                <a:ea typeface="Adobe Kaiti Std R" panose="02020400000000000000" pitchFamily="18" charset="-128"/>
              </a:rPr>
              <a:t>(2017)</a:t>
            </a:r>
            <a:endParaRPr lang="fr-FR" sz="2000" i="1" dirty="0">
              <a:solidFill>
                <a:prstClr val="black"/>
              </a:solidFill>
              <a:latin typeface="Adobe Kaiti Std R" panose="02020400000000000000" pitchFamily="18" charset="-128"/>
              <a:ea typeface="Adobe Kaiti Std R" panose="02020400000000000000" pitchFamily="18" charset="-128"/>
            </a:endParaRPr>
          </a:p>
          <a:p>
            <a:r>
              <a:rPr lang="en-US" sz="2000" b="1" dirty="0">
                <a:latin typeface="Adobe Kaiti Std R" panose="02020400000000000000" pitchFamily="18" charset="-128"/>
                <a:ea typeface="Adobe Kaiti Std R" panose="02020400000000000000" pitchFamily="18" charset="-128"/>
              </a:rPr>
              <a:t>STIRAP state preparation</a:t>
            </a:r>
            <a:r>
              <a:rPr lang="en-US" sz="2000" dirty="0">
                <a:latin typeface="Adobe Kaiti Std R" panose="02020400000000000000" pitchFamily="18" charset="-128"/>
                <a:ea typeface="Adobe Kaiti Std R" panose="02020400000000000000" pitchFamily="18" charset="-128"/>
              </a:rPr>
              <a:t>: C.D. Panda et al., </a:t>
            </a:r>
            <a:r>
              <a:rPr lang="en-US" sz="2000" i="1" dirty="0">
                <a:latin typeface="Adobe Kaiti Std R" panose="02020400000000000000" pitchFamily="18" charset="-128"/>
                <a:ea typeface="Adobe Kaiti Std R" panose="02020400000000000000" pitchFamily="18" charset="-128"/>
              </a:rPr>
              <a:t>Phys. Rev. A </a:t>
            </a:r>
            <a:r>
              <a:rPr lang="en-US" sz="2000" b="1" dirty="0">
                <a:latin typeface="Adobe Kaiti Std R" panose="02020400000000000000" pitchFamily="18" charset="-128"/>
                <a:ea typeface="Adobe Kaiti Std R" panose="02020400000000000000" pitchFamily="18" charset="-128"/>
              </a:rPr>
              <a:t>93</a:t>
            </a:r>
            <a:r>
              <a:rPr lang="en-US" sz="2000" dirty="0">
                <a:latin typeface="Adobe Kaiti Std R" panose="02020400000000000000" pitchFamily="18" charset="-128"/>
                <a:ea typeface="Adobe Kaiti Std R" panose="02020400000000000000" pitchFamily="18" charset="-128"/>
              </a:rPr>
              <a:t>, 052110 (2016)</a:t>
            </a:r>
          </a:p>
          <a:p>
            <a:r>
              <a:rPr lang="en-GB" sz="2000" b="1" dirty="0">
                <a:solidFill>
                  <a:prstClr val="black"/>
                </a:solidFill>
                <a:latin typeface="Adobe Kaiti Std R" panose="02020400000000000000" pitchFamily="18" charset="-128"/>
                <a:ea typeface="Adobe Kaiti Std R" panose="02020400000000000000" pitchFamily="18" charset="-128"/>
              </a:rPr>
              <a:t>Previous </a:t>
            </a:r>
            <a:r>
              <a:rPr lang="en-GB" sz="2000" b="1" dirty="0" err="1">
                <a:solidFill>
                  <a:prstClr val="black"/>
                </a:solidFill>
                <a:latin typeface="Adobe Kaiti Std R" panose="02020400000000000000" pitchFamily="18" charset="-128"/>
                <a:ea typeface="Adobe Kaiti Std R" panose="02020400000000000000" pitchFamily="18" charset="-128"/>
              </a:rPr>
              <a:t>eEDM</a:t>
            </a:r>
            <a:r>
              <a:rPr lang="en-GB" sz="2000" b="1" dirty="0">
                <a:solidFill>
                  <a:prstClr val="black"/>
                </a:solidFill>
                <a:latin typeface="Adobe Kaiti Std R" panose="02020400000000000000" pitchFamily="18" charset="-128"/>
                <a:ea typeface="Adobe Kaiti Std R" panose="02020400000000000000" pitchFamily="18" charset="-128"/>
              </a:rPr>
              <a:t> Limit: </a:t>
            </a:r>
            <a:r>
              <a:rPr lang="en-GB" sz="2000" dirty="0">
                <a:solidFill>
                  <a:prstClr val="black"/>
                </a:solidFill>
                <a:latin typeface="Adobe Kaiti Std R" panose="02020400000000000000" pitchFamily="18" charset="-128"/>
                <a:ea typeface="Adobe Kaiti Std R" panose="02020400000000000000" pitchFamily="18" charset="-128"/>
              </a:rPr>
              <a:t>J. J. Hudson et al., </a:t>
            </a:r>
            <a:r>
              <a:rPr lang="en-GB" sz="2000" i="1" dirty="0">
                <a:solidFill>
                  <a:prstClr val="black"/>
                </a:solidFill>
                <a:latin typeface="Adobe Kaiti Std R" panose="02020400000000000000" pitchFamily="18" charset="-128"/>
                <a:ea typeface="Adobe Kaiti Std R" panose="02020400000000000000" pitchFamily="18" charset="-128"/>
              </a:rPr>
              <a:t>Nature</a:t>
            </a:r>
            <a:r>
              <a:rPr lang="en-GB" sz="2000" dirty="0">
                <a:solidFill>
                  <a:prstClr val="black"/>
                </a:solidFill>
                <a:latin typeface="Adobe Kaiti Std R" panose="02020400000000000000" pitchFamily="18" charset="-128"/>
                <a:ea typeface="Adobe Kaiti Std R" panose="02020400000000000000" pitchFamily="18" charset="-128"/>
              </a:rPr>
              <a:t> </a:t>
            </a:r>
            <a:r>
              <a:rPr lang="en-GB" sz="2000" b="1" dirty="0">
                <a:solidFill>
                  <a:prstClr val="black"/>
                </a:solidFill>
                <a:latin typeface="Adobe Kaiti Std R" panose="02020400000000000000" pitchFamily="18" charset="-128"/>
                <a:ea typeface="Adobe Kaiti Std R" panose="02020400000000000000" pitchFamily="18" charset="-128"/>
              </a:rPr>
              <a:t>473</a:t>
            </a:r>
            <a:r>
              <a:rPr lang="en-GB" sz="2000" dirty="0">
                <a:solidFill>
                  <a:prstClr val="black"/>
                </a:solidFill>
                <a:latin typeface="Adobe Kaiti Std R" panose="02020400000000000000" pitchFamily="18" charset="-128"/>
                <a:ea typeface="Adobe Kaiti Std R" panose="02020400000000000000" pitchFamily="18" charset="-128"/>
              </a:rPr>
              <a:t>, 7348 (2011)</a:t>
            </a:r>
          </a:p>
          <a:p>
            <a:pPr lvl="0"/>
            <a:r>
              <a:rPr lang="en-GB" sz="2000" b="1" dirty="0" err="1">
                <a:solidFill>
                  <a:prstClr val="black"/>
                </a:solidFill>
                <a:latin typeface="Adobe Kaiti Std R" panose="02020400000000000000" pitchFamily="18" charset="-128"/>
                <a:ea typeface="Adobe Kaiti Std R" panose="02020400000000000000" pitchFamily="18" charset="-128"/>
              </a:rPr>
              <a:t>E</a:t>
            </a:r>
            <a:r>
              <a:rPr lang="en-GB" sz="2000" b="1" baseline="-25000" dirty="0" err="1">
                <a:solidFill>
                  <a:prstClr val="black"/>
                </a:solidFill>
                <a:latin typeface="Adobe Kaiti Std R" panose="02020400000000000000" pitchFamily="18" charset="-128"/>
                <a:ea typeface="Adobe Kaiti Std R" panose="02020400000000000000" pitchFamily="18" charset="-128"/>
              </a:rPr>
              <a:t>eff</a:t>
            </a:r>
            <a:r>
              <a:rPr lang="en-GB" sz="2000" b="1" dirty="0">
                <a:solidFill>
                  <a:prstClr val="black"/>
                </a:solidFill>
                <a:latin typeface="Adobe Kaiti Std R" panose="02020400000000000000" pitchFamily="18" charset="-128"/>
                <a:ea typeface="Adobe Kaiti Std R" panose="02020400000000000000" pitchFamily="18" charset="-128"/>
              </a:rPr>
              <a:t> Calculations: </a:t>
            </a:r>
            <a:r>
              <a:rPr lang="en-US" sz="2000" dirty="0">
                <a:solidFill>
                  <a:prstClr val="black"/>
                </a:solidFill>
                <a:latin typeface="Adobe Kaiti Std R" panose="02020400000000000000" pitchFamily="18" charset="-128"/>
                <a:ea typeface="Adobe Kaiti Std R" panose="02020400000000000000" pitchFamily="18" charset="-128"/>
              </a:rPr>
              <a:t>L. V. </a:t>
            </a:r>
            <a:r>
              <a:rPr lang="en-US" sz="2000" dirty="0" err="1">
                <a:solidFill>
                  <a:prstClr val="black"/>
                </a:solidFill>
                <a:latin typeface="Adobe Kaiti Std R" panose="02020400000000000000" pitchFamily="18" charset="-128"/>
                <a:ea typeface="Adobe Kaiti Std R" panose="02020400000000000000" pitchFamily="18" charset="-128"/>
              </a:rPr>
              <a:t>Skripnikov</a:t>
            </a:r>
            <a:r>
              <a:rPr lang="en-US" sz="2000" dirty="0">
                <a:solidFill>
                  <a:prstClr val="black"/>
                </a:solidFill>
                <a:latin typeface="Adobe Kaiti Std R" panose="02020400000000000000" pitchFamily="18" charset="-128"/>
                <a:ea typeface="Adobe Kaiti Std R" panose="02020400000000000000" pitchFamily="18" charset="-128"/>
              </a:rPr>
              <a:t> et al., </a:t>
            </a:r>
            <a:r>
              <a:rPr lang="en-US" sz="2000" i="1" dirty="0">
                <a:solidFill>
                  <a:prstClr val="black"/>
                </a:solidFill>
                <a:latin typeface="Adobe Kaiti Std R" panose="02020400000000000000" pitchFamily="18" charset="-128"/>
                <a:ea typeface="Adobe Kaiti Std R" panose="02020400000000000000" pitchFamily="18" charset="-128"/>
              </a:rPr>
              <a:t>J. Chem. Phys. </a:t>
            </a:r>
            <a:r>
              <a:rPr lang="en-US" sz="2000" b="1" dirty="0">
                <a:solidFill>
                  <a:prstClr val="black"/>
                </a:solidFill>
                <a:latin typeface="Adobe Kaiti Std R" panose="02020400000000000000" pitchFamily="18" charset="-128"/>
                <a:ea typeface="Adobe Kaiti Std R" panose="02020400000000000000" pitchFamily="18" charset="-128"/>
              </a:rPr>
              <a:t>142 </a:t>
            </a:r>
            <a:r>
              <a:rPr lang="en-US" sz="2000" dirty="0">
                <a:solidFill>
                  <a:prstClr val="black"/>
                </a:solidFill>
                <a:latin typeface="Adobe Kaiti Std R" panose="02020400000000000000" pitchFamily="18" charset="-128"/>
                <a:ea typeface="Adobe Kaiti Std R" panose="02020400000000000000" pitchFamily="18" charset="-128"/>
              </a:rPr>
              <a:t>024301 (2015), T. </a:t>
            </a:r>
            <a:r>
              <a:rPr lang="en-US" sz="2000" dirty="0" err="1">
                <a:solidFill>
                  <a:prstClr val="black"/>
                </a:solidFill>
                <a:latin typeface="Adobe Kaiti Std R" panose="02020400000000000000" pitchFamily="18" charset="-128"/>
                <a:ea typeface="Adobe Kaiti Std R" panose="02020400000000000000" pitchFamily="18" charset="-128"/>
              </a:rPr>
              <a:t>Fleig</a:t>
            </a:r>
            <a:r>
              <a:rPr lang="en-US" sz="2000" dirty="0">
                <a:solidFill>
                  <a:prstClr val="black"/>
                </a:solidFill>
                <a:latin typeface="Adobe Kaiti Std R" panose="02020400000000000000" pitchFamily="18" charset="-128"/>
                <a:ea typeface="Adobe Kaiti Std R" panose="02020400000000000000" pitchFamily="18" charset="-128"/>
              </a:rPr>
              <a:t> et al., </a:t>
            </a:r>
            <a:r>
              <a:rPr lang="en-US" sz="2000" i="1" dirty="0">
                <a:solidFill>
                  <a:prstClr val="black"/>
                </a:solidFill>
                <a:latin typeface="Adobe Kaiti Std R" panose="02020400000000000000" pitchFamily="18" charset="-128"/>
                <a:ea typeface="Adobe Kaiti Std R" panose="02020400000000000000" pitchFamily="18" charset="-128"/>
              </a:rPr>
              <a:t>J. Mol. Spec. </a:t>
            </a:r>
            <a:r>
              <a:rPr lang="en-US" sz="2000" b="1" dirty="0">
                <a:solidFill>
                  <a:prstClr val="black"/>
                </a:solidFill>
                <a:latin typeface="Adobe Kaiti Std R" panose="02020400000000000000" pitchFamily="18" charset="-128"/>
                <a:ea typeface="Adobe Kaiti Std R" panose="02020400000000000000" pitchFamily="18" charset="-128"/>
              </a:rPr>
              <a:t>300</a:t>
            </a:r>
            <a:r>
              <a:rPr lang="en-US" sz="2000" dirty="0">
                <a:solidFill>
                  <a:prstClr val="black"/>
                </a:solidFill>
                <a:latin typeface="Adobe Kaiti Std R" panose="02020400000000000000" pitchFamily="18" charset="-128"/>
                <a:ea typeface="Adobe Kaiti Std R" panose="02020400000000000000" pitchFamily="18" charset="-128"/>
              </a:rPr>
              <a:t> p. 16-21 (2014)</a:t>
            </a:r>
          </a:p>
          <a:p>
            <a:pPr lvl="0"/>
            <a:r>
              <a:rPr lang="en-US" sz="2000" b="1" dirty="0">
                <a:solidFill>
                  <a:prstClr val="black"/>
                </a:solidFill>
                <a:latin typeface="Adobe Kaiti Std R" panose="02020400000000000000" pitchFamily="18" charset="-128"/>
                <a:ea typeface="Adobe Kaiti Std R" panose="02020400000000000000" pitchFamily="18" charset="-128"/>
              </a:rPr>
              <a:t>EDM &amp; SUSY: </a:t>
            </a:r>
            <a:r>
              <a:rPr lang="en-US" sz="2000" dirty="0">
                <a:solidFill>
                  <a:prstClr val="black"/>
                </a:solidFill>
                <a:latin typeface="Adobe Kaiti Std R" panose="02020400000000000000" pitchFamily="18" charset="-128"/>
                <a:ea typeface="Adobe Kaiti Std R" panose="02020400000000000000" pitchFamily="18" charset="-128"/>
              </a:rPr>
              <a:t>J.</a:t>
            </a:r>
            <a:r>
              <a:rPr lang="en-US" sz="2000" b="1" dirty="0">
                <a:solidFill>
                  <a:prstClr val="black"/>
                </a:solidFill>
                <a:latin typeface="Adobe Kaiti Std R" panose="02020400000000000000" pitchFamily="18" charset="-128"/>
                <a:ea typeface="Adobe Kaiti Std R" panose="02020400000000000000" pitchFamily="18" charset="-128"/>
              </a:rPr>
              <a:t> </a:t>
            </a:r>
            <a:r>
              <a:rPr lang="en-US" sz="2000" dirty="0">
                <a:solidFill>
                  <a:prstClr val="black"/>
                </a:solidFill>
                <a:latin typeface="Adobe Kaiti Std R" panose="02020400000000000000" pitchFamily="18" charset="-128"/>
                <a:ea typeface="Adobe Kaiti Std R" panose="02020400000000000000" pitchFamily="18" charset="-128"/>
              </a:rPr>
              <a:t>Feng, </a:t>
            </a:r>
            <a:r>
              <a:rPr lang="en-US" sz="2000" dirty="0" err="1">
                <a:solidFill>
                  <a:prstClr val="black"/>
                </a:solidFill>
                <a:latin typeface="Adobe Kaiti Std R" panose="02020400000000000000" pitchFamily="18" charset="-128"/>
                <a:ea typeface="Adobe Kaiti Std R" panose="02020400000000000000" pitchFamily="18" charset="-128"/>
              </a:rPr>
              <a:t>Annu</a:t>
            </a:r>
            <a:r>
              <a:rPr lang="en-US" sz="2000" dirty="0">
                <a:solidFill>
                  <a:prstClr val="black"/>
                </a:solidFill>
                <a:latin typeface="Adobe Kaiti Std R" panose="02020400000000000000" pitchFamily="18" charset="-128"/>
                <a:ea typeface="Adobe Kaiti Std R" panose="02020400000000000000" pitchFamily="18" charset="-128"/>
              </a:rPr>
              <a:t>. Rev. </a:t>
            </a:r>
            <a:r>
              <a:rPr lang="en-US" sz="2000" dirty="0" err="1">
                <a:solidFill>
                  <a:prstClr val="black"/>
                </a:solidFill>
                <a:latin typeface="Adobe Kaiti Std R" panose="02020400000000000000" pitchFamily="18" charset="-128"/>
                <a:ea typeface="Adobe Kaiti Std R" panose="02020400000000000000" pitchFamily="18" charset="-128"/>
              </a:rPr>
              <a:t>Nucl</a:t>
            </a:r>
            <a:r>
              <a:rPr lang="en-US" sz="2000" dirty="0">
                <a:solidFill>
                  <a:prstClr val="black"/>
                </a:solidFill>
                <a:latin typeface="Adobe Kaiti Std R" panose="02020400000000000000" pitchFamily="18" charset="-128"/>
                <a:ea typeface="Adobe Kaiti Std R" panose="02020400000000000000" pitchFamily="18" charset="-128"/>
              </a:rPr>
              <a:t>. Part. Sci., </a:t>
            </a:r>
            <a:r>
              <a:rPr lang="en-US" sz="2000" b="1" dirty="0">
                <a:solidFill>
                  <a:prstClr val="black"/>
                </a:solidFill>
                <a:latin typeface="Adobe Kaiti Std R" panose="02020400000000000000" pitchFamily="18" charset="-128"/>
                <a:ea typeface="Adobe Kaiti Std R" panose="02020400000000000000" pitchFamily="18" charset="-128"/>
              </a:rPr>
              <a:t>63</a:t>
            </a:r>
            <a:r>
              <a:rPr lang="en-US" sz="2000" dirty="0">
                <a:solidFill>
                  <a:prstClr val="black"/>
                </a:solidFill>
                <a:latin typeface="Adobe Kaiti Std R" panose="02020400000000000000" pitchFamily="18" charset="-128"/>
                <a:ea typeface="Adobe Kaiti Std R" panose="02020400000000000000" pitchFamily="18" charset="-128"/>
              </a:rPr>
              <a:t>:351-82 (2013</a:t>
            </a:r>
            <a:r>
              <a:rPr lang="en-US" sz="2000" dirty="0" smtClean="0">
                <a:solidFill>
                  <a:prstClr val="black"/>
                </a:solidFill>
                <a:latin typeface="Adobe Kaiti Std R" panose="02020400000000000000" pitchFamily="18" charset="-128"/>
                <a:ea typeface="Adobe Kaiti Std R" panose="02020400000000000000" pitchFamily="18" charset="-128"/>
              </a:rPr>
              <a:t>),</a:t>
            </a:r>
            <a:r>
              <a:rPr lang="en-US" sz="2000" b="1" dirty="0" smtClean="0">
                <a:latin typeface="Adobe Kaiti Std R" pitchFamily="18" charset="-128"/>
                <a:ea typeface="Adobe Kaiti Std R" pitchFamily="18" charset="-128"/>
              </a:rPr>
              <a:t> </a:t>
            </a:r>
            <a:r>
              <a:rPr lang="en-US" sz="2000" dirty="0" smtClean="0">
                <a:latin typeface="Adobe Kaiti Std R" pitchFamily="18" charset="-128"/>
                <a:ea typeface="Adobe Kaiti Std R" pitchFamily="18" charset="-128"/>
              </a:rPr>
              <a:t>Y. </a:t>
            </a:r>
            <a:r>
              <a:rPr lang="en-US" sz="2000" dirty="0" err="1" smtClean="0">
                <a:latin typeface="Adobe Kaiti Std R" pitchFamily="18" charset="-128"/>
                <a:ea typeface="Adobe Kaiti Std R" pitchFamily="18" charset="-128"/>
              </a:rPr>
              <a:t>Nakai</a:t>
            </a:r>
            <a:r>
              <a:rPr lang="en-US" sz="2000" dirty="0" smtClean="0">
                <a:latin typeface="Adobe Kaiti Std R" pitchFamily="18" charset="-128"/>
                <a:ea typeface="Adobe Kaiti Std R" pitchFamily="18" charset="-128"/>
              </a:rPr>
              <a:t>, et al.,  </a:t>
            </a:r>
            <a:r>
              <a:rPr lang="en-US" sz="2000" i="1" dirty="0" smtClean="0">
                <a:latin typeface="Adobe Kaiti Std R" pitchFamily="18" charset="-128"/>
                <a:ea typeface="Adobe Kaiti Std R" pitchFamily="18" charset="-128"/>
              </a:rPr>
              <a:t>J. High Energy Phys. ,</a:t>
            </a:r>
            <a:r>
              <a:rPr lang="en-US" sz="2000" dirty="0" smtClean="0">
                <a:latin typeface="Adobe Kaiti Std R" pitchFamily="18" charset="-128"/>
                <a:ea typeface="Adobe Kaiti Std R" pitchFamily="18" charset="-128"/>
              </a:rPr>
              <a:t> </a:t>
            </a:r>
            <a:r>
              <a:rPr lang="en-US" sz="2000" b="1" dirty="0" smtClean="0">
                <a:latin typeface="Adobe Kaiti Std R" pitchFamily="18" charset="-128"/>
                <a:ea typeface="Adobe Kaiti Std R" pitchFamily="18" charset="-128"/>
              </a:rPr>
              <a:t>2017</a:t>
            </a:r>
            <a:r>
              <a:rPr lang="en-US" sz="2000" dirty="0" smtClean="0">
                <a:latin typeface="Adobe Kaiti Std R" pitchFamily="18" charset="-128"/>
                <a:ea typeface="Adobe Kaiti Std R" pitchFamily="18" charset="-128"/>
              </a:rPr>
              <a:t>:31 (2017)</a:t>
            </a:r>
            <a:endParaRPr lang="en-US" sz="2000" b="1" dirty="0" smtClean="0">
              <a:latin typeface="Adobe Kaiti Std R" pitchFamily="18" charset="-128"/>
              <a:ea typeface="Adobe Kaiti Std R" pitchFamily="18" charset="-128"/>
            </a:endParaRPr>
          </a:p>
          <a:p>
            <a:pPr lvl="0"/>
            <a:endParaRPr lang="en-US" sz="2000" dirty="0" smtClean="0">
              <a:solidFill>
                <a:prstClr val="black"/>
              </a:solidFill>
              <a:latin typeface="Adobe Kaiti Std R" panose="02020400000000000000" pitchFamily="18" charset="-128"/>
              <a:ea typeface="Adobe Kaiti Std R" panose="02020400000000000000" pitchFamily="18" charset="-128"/>
            </a:endParaRPr>
          </a:p>
          <a:p>
            <a:pPr lvl="0"/>
            <a:endParaRPr lang="en-US" sz="2000" b="1" dirty="0">
              <a:solidFill>
                <a:prstClr val="black"/>
              </a:solidFill>
              <a:latin typeface="Adobe Kaiti Std R" panose="02020400000000000000" pitchFamily="18" charset="-128"/>
              <a:ea typeface="Adobe Kaiti Std R" panose="02020400000000000000" pitchFamily="18" charset="-128"/>
            </a:endParaRPr>
          </a:p>
          <a:p>
            <a:endParaRPr lang="en-GB" sz="1500" dirty="0">
              <a:solidFill>
                <a:prstClr val="black"/>
              </a:solidFill>
              <a:latin typeface="Adobe Kaiti Std R" panose="02020400000000000000" pitchFamily="18" charset="-128"/>
              <a:ea typeface="Adobe Kaiti Std R" panose="02020400000000000000" pitchFamily="18" charset="-128"/>
            </a:endParaRPr>
          </a:p>
          <a:p>
            <a:endParaRPr lang="en-GB" sz="1500" b="1" dirty="0">
              <a:solidFill>
                <a:prstClr val="black"/>
              </a:solidFill>
              <a:latin typeface="Adobe Kaiti Std R" panose="02020400000000000000" pitchFamily="18" charset="-128"/>
              <a:ea typeface="Adobe Kaiti Std R" panose="02020400000000000000" pitchFamily="18" charset="-128"/>
            </a:endParaRPr>
          </a:p>
        </p:txBody>
      </p:sp>
      <p:sp>
        <p:nvSpPr>
          <p:cNvPr id="448" name="Rectangle 447"/>
          <p:cNvSpPr/>
          <p:nvPr/>
        </p:nvSpPr>
        <p:spPr>
          <a:xfrm>
            <a:off x="31915290" y="11053105"/>
            <a:ext cx="14395319" cy="1246631"/>
          </a:xfrm>
          <a:prstGeom prst="rect">
            <a:avLst/>
          </a:prstGeom>
        </p:spPr>
        <p:txBody>
          <a:bodyPr wrap="square">
            <a:spAutoFit/>
          </a:bodyPr>
          <a:lstStyle/>
          <a:p>
            <a:pPr lvl="0" algn="just"/>
            <a:endParaRPr lang="en-US" sz="2600" dirty="0">
              <a:solidFill>
                <a:prstClr val="black"/>
              </a:solidFill>
              <a:latin typeface="Adobe Kaiti Std R" panose="02020400000000000000" pitchFamily="18" charset="-128"/>
              <a:ea typeface="Adobe Kaiti Std R" panose="02020400000000000000" pitchFamily="18" charset="-128"/>
            </a:endParaRPr>
          </a:p>
        </p:txBody>
      </p:sp>
      <p:grpSp>
        <p:nvGrpSpPr>
          <p:cNvPr id="21" name="Group 20"/>
          <p:cNvGrpSpPr/>
          <p:nvPr/>
        </p:nvGrpSpPr>
        <p:grpSpPr>
          <a:xfrm>
            <a:off x="3233074" y="4921913"/>
            <a:ext cx="4056783" cy="1644464"/>
            <a:chOff x="699945" y="6012314"/>
            <a:chExt cx="4556132" cy="2119934"/>
          </a:xfrm>
        </p:grpSpPr>
        <p:pic>
          <p:nvPicPr>
            <p:cNvPr id="57" name="Picture 5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920937" y="6260355"/>
              <a:ext cx="1335140" cy="1798476"/>
            </a:xfrm>
            <a:prstGeom prst="rect">
              <a:avLst/>
            </a:prstGeom>
          </p:spPr>
        </p:pic>
        <p:pic>
          <p:nvPicPr>
            <p:cNvPr id="58" name="Picture 57"/>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99945" y="6012314"/>
              <a:ext cx="1560711" cy="1975275"/>
            </a:xfrm>
            <a:prstGeom prst="rect">
              <a:avLst/>
            </a:prstGeom>
          </p:spPr>
        </p:pic>
        <p:cxnSp>
          <p:nvCxnSpPr>
            <p:cNvPr id="60" name="Straight Arrow Connector 59"/>
            <p:cNvCxnSpPr>
              <a:cxnSpLocks/>
            </p:cNvCxnSpPr>
            <p:nvPr/>
          </p:nvCxnSpPr>
          <p:spPr>
            <a:xfrm>
              <a:off x="2174253" y="7155070"/>
              <a:ext cx="1649455"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p:cNvSpPr txBox="1"/>
                <p:nvPr/>
              </p:nvSpPr>
              <p:spPr>
                <a:xfrm>
                  <a:off x="2479589" y="6508739"/>
                  <a:ext cx="862513"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𝑇</m:t>
                        </m:r>
                      </m:oMath>
                    </m:oMathPara>
                  </a14:m>
                  <a:endParaRPr lang="en-US" sz="3600" dirty="0"/>
                </a:p>
              </p:txBody>
            </p:sp>
          </mc:Choice>
          <mc:Fallback xmlns="">
            <p:sp>
              <p:nvSpPr>
                <p:cNvPr id="61" name="TextBox 60"/>
                <p:cNvSpPr txBox="1">
                  <a:spLocks noRot="1" noChangeAspect="1" noMove="1" noResize="1" noEditPoints="1" noAdjustHandles="1" noChangeArrowheads="1" noChangeShapeType="1" noTextEdit="1"/>
                </p:cNvSpPr>
                <p:nvPr/>
              </p:nvSpPr>
              <p:spPr>
                <a:xfrm>
                  <a:off x="2479589" y="6508739"/>
                  <a:ext cx="862513" cy="646331"/>
                </a:xfrm>
                <a:prstGeom prst="rect">
                  <a:avLst/>
                </a:prstGeom>
                <a:blipFill>
                  <a:blip r:embed="rId30"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1" name="TextBox 460"/>
                <p:cNvSpPr txBox="1"/>
                <p:nvPr/>
              </p:nvSpPr>
              <p:spPr>
                <a:xfrm>
                  <a:off x="1311740" y="6346156"/>
                  <a:ext cx="862513"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𝑑</m:t>
                            </m:r>
                          </m:e>
                          <m:sub>
                            <m:r>
                              <a:rPr lang="en-US" sz="2200" b="0" i="1" smtClean="0">
                                <a:latin typeface="Cambria Math" panose="02040503050406030204" pitchFamily="18" charset="0"/>
                              </a:rPr>
                              <m:t>𝑒</m:t>
                            </m:r>
                          </m:sub>
                        </m:sSub>
                      </m:oMath>
                    </m:oMathPara>
                  </a14:m>
                  <a:endParaRPr lang="en-US" sz="2200" dirty="0"/>
                </a:p>
              </p:txBody>
            </p:sp>
          </mc:Choice>
          <mc:Fallback xmlns="">
            <p:sp>
              <p:nvSpPr>
                <p:cNvPr id="461" name="TextBox 460"/>
                <p:cNvSpPr txBox="1">
                  <a:spLocks noRot="1" noChangeAspect="1" noMove="1" noResize="1" noEditPoints="1" noAdjustHandles="1" noChangeArrowheads="1" noChangeShapeType="1" noTextEdit="1"/>
                </p:cNvSpPr>
                <p:nvPr/>
              </p:nvSpPr>
              <p:spPr>
                <a:xfrm>
                  <a:off x="1311740" y="6346156"/>
                  <a:ext cx="862513" cy="430887"/>
                </a:xfrm>
                <a:prstGeom prst="rect">
                  <a:avLst/>
                </a:prstGeom>
                <a:blipFill>
                  <a:blip r:embed="rId31"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3" name="TextBox 462"/>
                <p:cNvSpPr txBox="1"/>
                <p:nvPr/>
              </p:nvSpPr>
              <p:spPr>
                <a:xfrm>
                  <a:off x="1291492" y="6013699"/>
                  <a:ext cx="862513"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𝑆</m:t>
                        </m:r>
                      </m:oMath>
                    </m:oMathPara>
                  </a14:m>
                  <a:endParaRPr lang="en-US" sz="2200" dirty="0"/>
                </a:p>
              </p:txBody>
            </p:sp>
          </mc:Choice>
          <mc:Fallback xmlns="">
            <p:sp>
              <p:nvSpPr>
                <p:cNvPr id="463" name="TextBox 462"/>
                <p:cNvSpPr txBox="1">
                  <a:spLocks noRot="1" noChangeAspect="1" noMove="1" noResize="1" noEditPoints="1" noAdjustHandles="1" noChangeArrowheads="1" noChangeShapeType="1" noTextEdit="1"/>
                </p:cNvSpPr>
                <p:nvPr/>
              </p:nvSpPr>
              <p:spPr>
                <a:xfrm>
                  <a:off x="1291492" y="6013699"/>
                  <a:ext cx="862513" cy="430887"/>
                </a:xfrm>
                <a:prstGeom prst="rect">
                  <a:avLst/>
                </a:prstGeom>
                <a:blipFill>
                  <a:blip r:embed="rId32"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4" name="TextBox 463"/>
                <p:cNvSpPr txBox="1"/>
                <p:nvPr/>
              </p:nvSpPr>
              <p:spPr>
                <a:xfrm>
                  <a:off x="4338999" y="7701361"/>
                  <a:ext cx="862513"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𝑆</m:t>
                        </m:r>
                      </m:oMath>
                    </m:oMathPara>
                  </a14:m>
                  <a:endParaRPr lang="en-US" sz="2200" dirty="0"/>
                </a:p>
              </p:txBody>
            </p:sp>
          </mc:Choice>
          <mc:Fallback xmlns="">
            <p:sp>
              <p:nvSpPr>
                <p:cNvPr id="464" name="TextBox 463"/>
                <p:cNvSpPr txBox="1">
                  <a:spLocks noRot="1" noChangeAspect="1" noMove="1" noResize="1" noEditPoints="1" noAdjustHandles="1" noChangeArrowheads="1" noChangeShapeType="1" noTextEdit="1"/>
                </p:cNvSpPr>
                <p:nvPr/>
              </p:nvSpPr>
              <p:spPr>
                <a:xfrm>
                  <a:off x="4338999" y="7701361"/>
                  <a:ext cx="862513" cy="430887"/>
                </a:xfrm>
                <a:prstGeom prst="rect">
                  <a:avLst/>
                </a:prstGeom>
                <a:blipFill>
                  <a:blip r:embed="rId33"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6" name="TextBox 465"/>
                <p:cNvSpPr txBox="1"/>
                <p:nvPr/>
              </p:nvSpPr>
              <p:spPr>
                <a:xfrm>
                  <a:off x="4380555" y="6213155"/>
                  <a:ext cx="862513"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𝑑</m:t>
                            </m:r>
                          </m:e>
                          <m:sub>
                            <m:r>
                              <a:rPr lang="en-US" sz="2200" b="0" i="1" smtClean="0">
                                <a:latin typeface="Cambria Math" panose="02040503050406030204" pitchFamily="18" charset="0"/>
                              </a:rPr>
                              <m:t>𝑒</m:t>
                            </m:r>
                          </m:sub>
                        </m:sSub>
                      </m:oMath>
                    </m:oMathPara>
                  </a14:m>
                  <a:endParaRPr lang="en-US" sz="2200" dirty="0"/>
                </a:p>
              </p:txBody>
            </p:sp>
          </mc:Choice>
          <mc:Fallback xmlns="">
            <p:sp>
              <p:nvSpPr>
                <p:cNvPr id="466" name="TextBox 465"/>
                <p:cNvSpPr txBox="1">
                  <a:spLocks noRot="1" noChangeAspect="1" noMove="1" noResize="1" noEditPoints="1" noAdjustHandles="1" noChangeArrowheads="1" noChangeShapeType="1" noTextEdit="1"/>
                </p:cNvSpPr>
                <p:nvPr/>
              </p:nvSpPr>
              <p:spPr>
                <a:xfrm>
                  <a:off x="4380555" y="6213155"/>
                  <a:ext cx="862513" cy="430887"/>
                </a:xfrm>
                <a:prstGeom prst="rect">
                  <a:avLst/>
                </a:prstGeom>
                <a:blipFill>
                  <a:blip r:embed="rId34" cstate="print"/>
                  <a:stretch>
                    <a:fillRect/>
                  </a:stretch>
                </a:blipFill>
              </p:spPr>
              <p:txBody>
                <a:bodyPr/>
                <a:lstStyle/>
                <a:p>
                  <a:r>
                    <a:rPr lang="en-US">
                      <a:noFill/>
                    </a:rPr>
                    <a:t> </a:t>
                  </a:r>
                </a:p>
              </p:txBody>
            </p:sp>
          </mc:Fallback>
        </mc:AlternateContent>
      </p:grpSp>
      <p:sp>
        <p:nvSpPr>
          <p:cNvPr id="121" name="TextBox 120"/>
          <p:cNvSpPr txBox="1"/>
          <p:nvPr/>
        </p:nvSpPr>
        <p:spPr>
          <a:xfrm>
            <a:off x="707532" y="16170427"/>
            <a:ext cx="19379795" cy="1408795"/>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Data Acquisition Structure</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122" name="Rectangle 121"/>
          <p:cNvSpPr/>
          <p:nvPr/>
        </p:nvSpPr>
        <p:spPr>
          <a:xfrm>
            <a:off x="457200" y="16018910"/>
            <a:ext cx="12839700" cy="16747089"/>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dobe Kaiti Std R" panose="02020400000000000000" pitchFamily="18" charset="-128"/>
              <a:ea typeface="Adobe Kaiti Std R" panose="02020400000000000000" pitchFamily="18" charset="-128"/>
            </a:endParaRPr>
          </a:p>
        </p:txBody>
      </p:sp>
      <p:sp>
        <p:nvSpPr>
          <p:cNvPr id="131" name="TextBox 130"/>
          <p:cNvSpPr txBox="1"/>
          <p:nvPr/>
        </p:nvSpPr>
        <p:spPr>
          <a:xfrm>
            <a:off x="34102183" y="25336500"/>
            <a:ext cx="8608274" cy="677108"/>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Outlook</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147" name="Rectangle 146"/>
          <p:cNvSpPr/>
          <p:nvPr/>
        </p:nvSpPr>
        <p:spPr>
          <a:xfrm>
            <a:off x="6313715" y="31060572"/>
            <a:ext cx="1204685" cy="58583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182" name="TextBox 181">
            <a:extLst>
              <a:ext uri="{FF2B5EF4-FFF2-40B4-BE49-F238E27FC236}">
                <a16:creationId xmlns="" xmlns:a16="http://schemas.microsoft.com/office/drawing/2014/main" id="{C557343A-475C-48E9-8B04-C42340250378}"/>
              </a:ext>
            </a:extLst>
          </p:cNvPr>
          <p:cNvSpPr txBox="1"/>
          <p:nvPr/>
        </p:nvSpPr>
        <p:spPr>
          <a:xfrm>
            <a:off x="6096608" y="31700214"/>
            <a:ext cx="1656864" cy="369332"/>
          </a:xfrm>
          <a:prstGeom prst="rect">
            <a:avLst/>
          </a:prstGeom>
          <a:noFill/>
        </p:spPr>
        <p:txBody>
          <a:bodyPr wrap="none" rtlCol="0">
            <a:spAutoFit/>
          </a:bodyPr>
          <a:lstStyle/>
          <a:p>
            <a:r>
              <a:rPr lang="en-US" sz="1800" b="1" dirty="0">
                <a:solidFill>
                  <a:srgbClr val="FF0000"/>
                </a:solidFill>
              </a:rPr>
              <a:t>EDM </a:t>
            </a:r>
            <a:r>
              <a:rPr lang="en-US" sz="1800" b="1" dirty="0" smtClean="0">
                <a:solidFill>
                  <a:srgbClr val="FF0000"/>
                </a:solidFill>
              </a:rPr>
              <a:t>frequency</a:t>
            </a:r>
            <a:endParaRPr lang="en-US" sz="1800" b="1" dirty="0">
              <a:solidFill>
                <a:srgbClr val="FF0000"/>
              </a:solidFill>
            </a:endParaRPr>
          </a:p>
        </p:txBody>
      </p:sp>
      <p:pic>
        <p:nvPicPr>
          <p:cNvPr id="188" name="Picture 187" descr="IguanaTex_tmp.png"/>
          <p:cNvPicPr>
            <a:picLocks noChangeAspect="1"/>
          </p:cNvPicPr>
          <p:nvPr>
            <p:custDataLst>
              <p:tags r:id="rId2"/>
            </p:custDataLst>
          </p:nvPr>
        </p:nvPicPr>
        <p:blipFill>
          <a:blip r:embed="rId35" cstate="print"/>
          <a:stretch>
            <a:fillRect/>
          </a:stretch>
        </p:blipFill>
        <p:spPr>
          <a:xfrm>
            <a:off x="958851" y="17040671"/>
            <a:ext cx="11782819" cy="6509178"/>
          </a:xfrm>
          <a:prstGeom prst="rect">
            <a:avLst/>
          </a:prstGeom>
        </p:spPr>
      </p:pic>
      <p:sp>
        <p:nvSpPr>
          <p:cNvPr id="190" name="Rectangle 189"/>
          <p:cNvSpPr/>
          <p:nvPr/>
        </p:nvSpPr>
        <p:spPr>
          <a:xfrm>
            <a:off x="33863320" y="25250386"/>
            <a:ext cx="12144010" cy="3096014"/>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193" name="TextBox 192"/>
          <p:cNvSpPr txBox="1"/>
          <p:nvPr/>
        </p:nvSpPr>
        <p:spPr>
          <a:xfrm>
            <a:off x="34102183" y="4302276"/>
            <a:ext cx="11313018" cy="1846659"/>
          </a:xfrm>
          <a:prstGeom prst="rect">
            <a:avLst/>
          </a:prstGeom>
          <a:noFill/>
        </p:spPr>
        <p:txBody>
          <a:bodyPr wrap="square" rtlCol="0">
            <a:spAutoFit/>
          </a:bodyPr>
          <a:lstStyle/>
          <a:p>
            <a:r>
              <a:rPr lang="en-US" sz="3800" b="1" u="sng" dirty="0" smtClean="0">
                <a:latin typeface="Adobe Kaiti Std R" panose="02020400000000000000" pitchFamily="18" charset="-128"/>
                <a:ea typeface="Adobe Kaiti Std R" panose="02020400000000000000" pitchFamily="18" charset="-128"/>
                <a:cs typeface="Arial" panose="020B0604020202020204" pitchFamily="34" charset="0"/>
              </a:rPr>
              <a:t>Example Systematic 2:  Non-reversing Electric Field Gradients Coupling to Magnetic Field Gradients and Laser </a:t>
            </a:r>
            <a:r>
              <a:rPr lang="en-US" sz="3800" b="1" u="sng" dirty="0" err="1" smtClean="0">
                <a:latin typeface="Adobe Kaiti Std R" panose="02020400000000000000" pitchFamily="18" charset="-128"/>
                <a:ea typeface="Adobe Kaiti Std R" panose="02020400000000000000" pitchFamily="18" charset="-128"/>
                <a:cs typeface="Arial" panose="020B0604020202020204" pitchFamily="34" charset="0"/>
              </a:rPr>
              <a:t>Detunings</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224" name="Rectangle 223"/>
          <p:cNvSpPr/>
          <p:nvPr/>
        </p:nvSpPr>
        <p:spPr>
          <a:xfrm>
            <a:off x="33864550" y="4102100"/>
            <a:ext cx="12134850" cy="20891500"/>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130" name="Rectangle 129"/>
          <p:cNvSpPr/>
          <p:nvPr/>
        </p:nvSpPr>
        <p:spPr>
          <a:xfrm>
            <a:off x="13670320" y="19907250"/>
            <a:ext cx="19876730" cy="7486650"/>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pic>
        <p:nvPicPr>
          <p:cNvPr id="81" name="Picture 80" descr="IguanaTex_tmp.png"/>
          <p:cNvPicPr>
            <a:picLocks noChangeAspect="1"/>
          </p:cNvPicPr>
          <p:nvPr>
            <p:custDataLst>
              <p:tags r:id="rId3"/>
            </p:custDataLst>
          </p:nvPr>
        </p:nvPicPr>
        <p:blipFill>
          <a:blip r:embed="rId36" cstate="print"/>
          <a:stretch>
            <a:fillRect/>
          </a:stretch>
        </p:blipFill>
        <p:spPr>
          <a:xfrm>
            <a:off x="13977076" y="20883114"/>
            <a:ext cx="14194075" cy="5497057"/>
          </a:xfrm>
          <a:prstGeom prst="rect">
            <a:avLst/>
          </a:prstGeom>
        </p:spPr>
      </p:pic>
      <p:sp>
        <p:nvSpPr>
          <p:cNvPr id="225" name="TextBox 224"/>
          <p:cNvSpPr txBox="1"/>
          <p:nvPr/>
        </p:nvSpPr>
        <p:spPr>
          <a:xfrm>
            <a:off x="13852032" y="20018527"/>
            <a:ext cx="19379795" cy="677108"/>
          </a:xfrm>
          <a:prstGeom prst="rect">
            <a:avLst/>
          </a:prstGeom>
          <a:noFill/>
        </p:spPr>
        <p:txBody>
          <a:bodyPr wrap="square" rtlCol="0">
            <a:spAutoFit/>
          </a:bodyPr>
          <a:lstStyle/>
          <a:p>
            <a:r>
              <a:rPr lang="en-US" sz="3800" b="1" u="sng" dirty="0" smtClean="0">
                <a:latin typeface="Adobe Kaiti Std R" panose="02020400000000000000" pitchFamily="18" charset="-128"/>
                <a:ea typeface="Adobe Kaiti Std R" panose="02020400000000000000" pitchFamily="18" charset="-128"/>
                <a:cs typeface="Arial" panose="020B0604020202020204" pitchFamily="34" charset="0"/>
              </a:rPr>
              <a:t>Contributions to the Systematic Uncertainty</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pic>
        <p:nvPicPr>
          <p:cNvPr id="262" name="Picture 261" descr="IguanaTex_tmp.png"/>
          <p:cNvPicPr>
            <a:picLocks noChangeAspect="1"/>
          </p:cNvPicPr>
          <p:nvPr>
            <p:custDataLst>
              <p:tags r:id="rId4"/>
            </p:custDataLst>
          </p:nvPr>
        </p:nvPicPr>
        <p:blipFill>
          <a:blip r:embed="rId37" cstate="print"/>
          <a:stretch>
            <a:fillRect/>
          </a:stretch>
        </p:blipFill>
        <p:spPr>
          <a:xfrm>
            <a:off x="34315401" y="6330947"/>
            <a:ext cx="10461243" cy="4465372"/>
          </a:xfrm>
          <a:prstGeom prst="rect">
            <a:avLst/>
          </a:prstGeom>
        </p:spPr>
      </p:pic>
      <p:pic>
        <p:nvPicPr>
          <p:cNvPr id="215" name="Picture 214" descr="IguanaTex_tmp.png"/>
          <p:cNvPicPr>
            <a:picLocks noChangeAspect="1"/>
          </p:cNvPicPr>
          <p:nvPr>
            <p:custDataLst>
              <p:tags r:id="rId5"/>
            </p:custDataLst>
          </p:nvPr>
        </p:nvPicPr>
        <p:blipFill>
          <a:blip r:embed="rId38" cstate="print"/>
          <a:stretch>
            <a:fillRect/>
          </a:stretch>
        </p:blipFill>
        <p:spPr>
          <a:xfrm>
            <a:off x="41365671" y="17830802"/>
            <a:ext cx="4470859" cy="6107431"/>
          </a:xfrm>
          <a:prstGeom prst="rect">
            <a:avLst/>
          </a:prstGeom>
        </p:spPr>
      </p:pic>
      <p:pic>
        <p:nvPicPr>
          <p:cNvPr id="1028" name="Picture 4 2" descr="C:\Users\meisenhelder\Desktop\Enr grad2.PNG"/>
          <p:cNvPicPr>
            <a:picLocks noChangeAspect="1" noChangeArrowheads="1"/>
          </p:cNvPicPr>
          <p:nvPr/>
        </p:nvPicPr>
        <p:blipFill>
          <a:blip r:embed="rId39" cstate="print"/>
          <a:srcRect/>
          <a:stretch>
            <a:fillRect/>
          </a:stretch>
        </p:blipFill>
        <p:spPr bwMode="auto">
          <a:xfrm>
            <a:off x="33929638" y="17149763"/>
            <a:ext cx="7389812" cy="3724275"/>
          </a:xfrm>
          <a:prstGeom prst="rect">
            <a:avLst/>
          </a:prstGeom>
          <a:noFill/>
        </p:spPr>
      </p:pic>
      <p:sp>
        <p:nvSpPr>
          <p:cNvPr id="296" name="Rectangle 295"/>
          <p:cNvSpPr/>
          <p:nvPr/>
        </p:nvSpPr>
        <p:spPr>
          <a:xfrm>
            <a:off x="13670320" y="27641550"/>
            <a:ext cx="19876730" cy="5105400"/>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pic>
        <p:nvPicPr>
          <p:cNvPr id="2" name="Picture 3 2" descr="C:\Users\meisenhelder\Desktop\Enr grad1.PNG"/>
          <p:cNvPicPr>
            <a:picLocks noChangeAspect="1" noChangeArrowheads="1"/>
          </p:cNvPicPr>
          <p:nvPr/>
        </p:nvPicPr>
        <p:blipFill>
          <a:blip r:embed="rId40" cstate="print"/>
          <a:srcRect/>
          <a:stretch>
            <a:fillRect/>
          </a:stretch>
        </p:blipFill>
        <p:spPr bwMode="auto">
          <a:xfrm>
            <a:off x="35169928" y="10978241"/>
            <a:ext cx="9168493" cy="5970181"/>
          </a:xfrm>
          <a:prstGeom prst="rect">
            <a:avLst/>
          </a:prstGeom>
          <a:noFill/>
        </p:spPr>
      </p:pic>
      <p:pic>
        <p:nvPicPr>
          <p:cNvPr id="252" name="Picture 251" descr="IguanaTex_tmp.png"/>
          <p:cNvPicPr>
            <a:picLocks noChangeAspect="1"/>
          </p:cNvPicPr>
          <p:nvPr>
            <p:custDataLst>
              <p:tags r:id="rId6"/>
            </p:custDataLst>
          </p:nvPr>
        </p:nvPicPr>
        <p:blipFill>
          <a:blip r:embed="rId41" cstate="print"/>
          <a:stretch>
            <a:fillRect/>
          </a:stretch>
        </p:blipFill>
        <p:spPr>
          <a:xfrm>
            <a:off x="28348215" y="20150365"/>
            <a:ext cx="4743316" cy="7067424"/>
          </a:xfrm>
          <a:prstGeom prst="rect">
            <a:avLst/>
          </a:prstGeom>
        </p:spPr>
      </p:pic>
      <p:sp>
        <p:nvSpPr>
          <p:cNvPr id="256" name="TextBox 255"/>
          <p:cNvSpPr txBox="1"/>
          <p:nvPr/>
        </p:nvSpPr>
        <p:spPr>
          <a:xfrm>
            <a:off x="13832982" y="27733777"/>
            <a:ext cx="19379795" cy="677108"/>
          </a:xfrm>
          <a:prstGeom prst="rect">
            <a:avLst/>
          </a:prstGeom>
          <a:noFill/>
        </p:spPr>
        <p:txBody>
          <a:bodyPr wrap="square" rtlCol="0">
            <a:spAutoFit/>
          </a:bodyPr>
          <a:lstStyle/>
          <a:p>
            <a:r>
              <a:rPr lang="en-US" sz="3800" b="1" u="sng" dirty="0" smtClean="0">
                <a:latin typeface="Adobe Kaiti Std R" panose="02020400000000000000" pitchFamily="18" charset="-128"/>
                <a:ea typeface="Adobe Kaiti Std R" panose="02020400000000000000" pitchFamily="18" charset="-128"/>
                <a:cs typeface="Arial" panose="020B0604020202020204" pitchFamily="34" charset="0"/>
              </a:rPr>
              <a:t>Example Systematic 1: Correlation Between Prepared Phase and Laser Power</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pic>
        <p:nvPicPr>
          <p:cNvPr id="257" name="Graphic 216"/>
          <p:cNvPicPr>
            <a:picLocks noChangeAspect="1"/>
          </p:cNvPicPr>
          <p:nvPr/>
        </p:nvPicPr>
        <p:blipFill>
          <a:blip r:embed="rId42" cstate="print">
            <a:extLst>
              <a:ext uri="{96DAC541-7B7A-43D3-8B79-37D633B846F1}">
                <asvg:svgBlip xmlns="" xmlns:asvg="http://schemas.microsoft.com/office/drawing/2016/SVG/main" r:embed="rId246"/>
              </a:ext>
            </a:extLst>
          </a:blip>
          <a:stretch>
            <a:fillRect/>
          </a:stretch>
        </p:blipFill>
        <p:spPr>
          <a:xfrm>
            <a:off x="22783107" y="28610724"/>
            <a:ext cx="4741998" cy="3751226"/>
          </a:xfrm>
          <a:prstGeom prst="rect">
            <a:avLst/>
          </a:prstGeom>
        </p:spPr>
      </p:pic>
      <p:pic>
        <p:nvPicPr>
          <p:cNvPr id="250" name="Picture 249" descr="IguanaTex_tmp.png"/>
          <p:cNvPicPr>
            <a:picLocks noChangeAspect="1"/>
          </p:cNvPicPr>
          <p:nvPr>
            <p:custDataLst>
              <p:tags r:id="rId7"/>
            </p:custDataLst>
          </p:nvPr>
        </p:nvPicPr>
        <p:blipFill>
          <a:blip r:embed="rId247" cstate="print"/>
          <a:stretch>
            <a:fillRect/>
          </a:stretch>
        </p:blipFill>
        <p:spPr>
          <a:xfrm>
            <a:off x="14027152" y="28524200"/>
            <a:ext cx="8652801" cy="3788803"/>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852816" y="10657587"/>
                <a:ext cx="4070499" cy="1077218"/>
              </a:xfrm>
              <a:prstGeom prst="rect">
                <a:avLst/>
              </a:prstGeom>
            </p:spPr>
            <p:txBody>
              <a:bodyPr wrap="square">
                <a:spAutoFit/>
              </a:bodyPr>
              <a:lstStyle/>
              <a:p>
                <a:pPr>
                  <a:spcBef>
                    <a:spcPts val="600"/>
                  </a:spcBef>
                </a:pPr>
                <a:r>
                  <a:rPr lang="en-US" sz="1800" dirty="0" smtClean="0">
                    <a:latin typeface="Adobe Kaiti Std R" panose="02020400000000000000" pitchFamily="18" charset="-128"/>
                    <a:ea typeface="Adobe Kaiti Std R" panose="02020400000000000000" pitchFamily="18" charset="-128"/>
                  </a:rPr>
                  <a:t>SUSY particle bounds from this result.</a:t>
                </a:r>
              </a:p>
              <a:p>
                <a:pPr>
                  <a:spcBef>
                    <a:spcPts val="600"/>
                  </a:spcBef>
                </a:pPr>
                <a:r>
                  <a:rPr lang="en-US" sz="1800" dirty="0" smtClean="0">
                    <a:latin typeface="Adobe Kaiti Std R" panose="02020400000000000000" pitchFamily="18" charset="-128"/>
                    <a:ea typeface="Adobe Kaiti Std R" panose="02020400000000000000" pitchFamily="18" charset="-128"/>
                  </a:rPr>
                  <a:t>Fig. from Matt Reece (unpublished).</a:t>
                </a:r>
              </a:p>
              <a:p>
                <a:pPr>
                  <a:spcBef>
                    <a:spcPts val="600"/>
                  </a:spcBef>
                </a:pPr>
                <a:r>
                  <a:rPr lang="en-US" sz="1800" dirty="0" smtClean="0">
                    <a:latin typeface="Adobe Kaiti Std R" panose="02020400000000000000" pitchFamily="18" charset="-128"/>
                    <a:ea typeface="Adobe Kaiti Std R" panose="02020400000000000000" pitchFamily="18" charset="-128"/>
                  </a:rPr>
                  <a:t>ACME III </a:t>
                </a:r>
                <a:r>
                  <a:rPr lang="en-US" sz="1800" dirty="0" err="1" smtClean="0">
                    <a:latin typeface="Adobe Kaiti Std R" panose="02020400000000000000" pitchFamily="18" charset="-128"/>
                    <a:ea typeface="Adobe Kaiti Std R" panose="02020400000000000000" pitchFamily="18" charset="-128"/>
                  </a:rPr>
                  <a:t>proj</a:t>
                </a:r>
                <a:r>
                  <a:rPr lang="en-US" sz="1800" dirty="0" smtClean="0">
                    <a:latin typeface="Adobe Kaiti Std R" panose="02020400000000000000" pitchFamily="18" charset="-128"/>
                    <a:ea typeface="Adobe Kaiti Std R" panose="02020400000000000000" pitchFamily="18" charset="-128"/>
                  </a:rPr>
                  <a:t>. </a:t>
                </a:r>
                <a14:m>
                  <m:oMath xmlns:m="http://schemas.openxmlformats.org/officeDocument/2006/math">
                    <m:r>
                      <a:rPr lang="en-US" sz="1800" b="0" i="1" smtClean="0">
                        <a:latin typeface="Cambria Math" panose="02040503050406030204" pitchFamily="18" charset="0"/>
                        <a:ea typeface="Adobe Kaiti Std R" panose="02020400000000000000" pitchFamily="18" charset="-128"/>
                      </a:rPr>
                      <m:t>(~</m:t>
                    </m:r>
                    <m:sSup>
                      <m:sSupPr>
                        <m:ctrlPr>
                          <a:rPr lang="en-US" sz="1800" b="0" i="1" smtClean="0">
                            <a:latin typeface="Cambria Math" panose="02040503050406030204" pitchFamily="18" charset="0"/>
                            <a:ea typeface="Adobe Kaiti Std R" panose="02020400000000000000" pitchFamily="18" charset="-128"/>
                          </a:rPr>
                        </m:ctrlPr>
                      </m:sSupPr>
                      <m:e>
                        <m:r>
                          <a:rPr lang="en-US" sz="1800" b="0" i="1" smtClean="0">
                            <a:latin typeface="Cambria Math" panose="02040503050406030204" pitchFamily="18" charset="0"/>
                            <a:ea typeface="Adobe Kaiti Std R" panose="02020400000000000000" pitchFamily="18" charset="-128"/>
                          </a:rPr>
                          <m:t>10</m:t>
                        </m:r>
                      </m:e>
                      <m:sup>
                        <m:r>
                          <a:rPr lang="en-US" sz="1800" b="0" i="1" smtClean="0">
                            <a:latin typeface="Cambria Math" panose="02040503050406030204" pitchFamily="18" charset="0"/>
                            <a:ea typeface="Adobe Kaiti Std R" panose="02020400000000000000" pitchFamily="18" charset="-128"/>
                          </a:rPr>
                          <m:t>−30</m:t>
                        </m:r>
                      </m:sup>
                    </m:sSup>
                    <m:r>
                      <a:rPr lang="en-US" sz="1800" b="0" i="1" smtClean="0">
                        <a:latin typeface="Cambria Math" panose="02040503050406030204" pitchFamily="18" charset="0"/>
                        <a:ea typeface="Adobe Kaiti Std R" panose="02020400000000000000" pitchFamily="18" charset="-128"/>
                      </a:rPr>
                      <m:t> </m:t>
                    </m:r>
                    <m:r>
                      <a:rPr lang="en-US" sz="1800" b="0" i="1" smtClean="0">
                        <a:latin typeface="Cambria Math" panose="02040503050406030204" pitchFamily="18" charset="0"/>
                        <a:ea typeface="Adobe Kaiti Std R" panose="02020400000000000000" pitchFamily="18" charset="-128"/>
                      </a:rPr>
                      <m:t>𝑒</m:t>
                    </m:r>
                    <m:r>
                      <a:rPr lang="en-US" sz="1800" b="0" i="1" smtClean="0">
                        <a:latin typeface="Cambria Math" panose="02040503050406030204" pitchFamily="18" charset="0"/>
                        <a:ea typeface="Adobe Kaiti Std R" panose="02020400000000000000" pitchFamily="18" charset="-128"/>
                      </a:rPr>
                      <m:t>⋅</m:t>
                    </m:r>
                  </m:oMath>
                </a14:m>
                <a:r>
                  <a:rPr lang="en-US" sz="1800" dirty="0" smtClean="0">
                    <a:latin typeface="Adobe Kaiti Std R" panose="02020400000000000000" pitchFamily="18" charset="-128"/>
                    <a:ea typeface="Adobe Kaiti Std R" panose="02020400000000000000" pitchFamily="18" charset="-128"/>
                  </a:rPr>
                  <a:t>cm) dashed.</a:t>
                </a:r>
                <a:endParaRPr lang="en-US" sz="1800" dirty="0">
                  <a:latin typeface="Adobe Kaiti Std R" panose="02020400000000000000" pitchFamily="18" charset="-128"/>
                  <a:ea typeface="Adobe Kaiti Std R" panose="02020400000000000000" pitchFamily="18" charset="-128"/>
                </a:endParaRPr>
              </a:p>
            </p:txBody>
          </p:sp>
        </mc:Choice>
        <mc:Fallback xmlns="">
          <p:sp>
            <p:nvSpPr>
              <p:cNvPr id="6" name="Rectangle 5"/>
              <p:cNvSpPr>
                <a:spLocks noRot="1" noChangeAspect="1" noMove="1" noResize="1" noEditPoints="1" noAdjustHandles="1" noChangeArrowheads="1" noChangeShapeType="1" noTextEdit="1"/>
              </p:cNvSpPr>
              <p:nvPr/>
            </p:nvSpPr>
            <p:spPr>
              <a:xfrm>
                <a:off x="852816" y="10657587"/>
                <a:ext cx="4070499" cy="1077218"/>
              </a:xfrm>
              <a:prstGeom prst="rect">
                <a:avLst/>
              </a:prstGeom>
              <a:blipFill rotWithShape="0">
                <a:blip r:embed="rId250"/>
                <a:stretch>
                  <a:fillRect l="-1347" t="-2825" r="-1048" b="-8475"/>
                </a:stretch>
              </a:blipFill>
            </p:spPr>
            <p:txBody>
              <a:bodyPr/>
              <a:lstStyle/>
              <a:p>
                <a:r>
                  <a:rPr lang="en-US">
                    <a:noFill/>
                  </a:rPr>
                  <a:t> </a:t>
                </a:r>
              </a:p>
            </p:txBody>
          </p:sp>
        </mc:Fallback>
      </mc:AlternateContent>
      <p:sp>
        <p:nvSpPr>
          <p:cNvPr id="90" name="Rectangle 89"/>
          <p:cNvSpPr/>
          <p:nvPr/>
        </p:nvSpPr>
        <p:spPr>
          <a:xfrm>
            <a:off x="5049734" y="11003030"/>
            <a:ext cx="8341110" cy="723275"/>
          </a:xfrm>
          <a:prstGeom prst="rect">
            <a:avLst/>
          </a:prstGeom>
        </p:spPr>
        <p:txBody>
          <a:bodyPr wrap="square">
            <a:spAutoFit/>
          </a:bodyPr>
          <a:lstStyle/>
          <a:p>
            <a:pPr>
              <a:spcBef>
                <a:spcPts val="600"/>
              </a:spcBef>
            </a:pPr>
            <a:r>
              <a:rPr lang="en-US" sz="1800" dirty="0" smtClean="0">
                <a:latin typeface="Adobe Kaiti Std R" panose="02020400000000000000" pitchFamily="18" charset="-128"/>
                <a:ea typeface="Adobe Kaiti Std R" panose="02020400000000000000" pitchFamily="18" charset="-128"/>
              </a:rPr>
              <a:t>Key EDM results since 2010. Two-loop sensitivity from </a:t>
            </a:r>
            <a:r>
              <a:rPr lang="en-US" sz="1800" dirty="0" err="1" smtClean="0">
                <a:latin typeface="Adobe Kaiti Std R" panose="02020400000000000000" pitchFamily="18" charset="-128"/>
                <a:ea typeface="Adobe Kaiti Std R" panose="02020400000000000000" pitchFamily="18" charset="-128"/>
              </a:rPr>
              <a:t>Nakai</a:t>
            </a:r>
            <a:r>
              <a:rPr lang="en-US" sz="1800" dirty="0" smtClean="0">
                <a:latin typeface="Adobe Kaiti Std R" panose="02020400000000000000" pitchFamily="18" charset="-128"/>
                <a:ea typeface="Adobe Kaiti Std R" panose="02020400000000000000" pitchFamily="18" charset="-128"/>
              </a:rPr>
              <a:t> &amp; Reece (2017).</a:t>
            </a:r>
          </a:p>
          <a:p>
            <a:pPr>
              <a:spcBef>
                <a:spcPts val="600"/>
              </a:spcBef>
            </a:pPr>
            <a:r>
              <a:rPr lang="en-US" sz="1800" dirty="0" smtClean="0">
                <a:latin typeface="Adobe Kaiti Std R" panose="02020400000000000000" pitchFamily="18" charset="-128"/>
                <a:ea typeface="Adobe Kaiti Std R" panose="02020400000000000000" pitchFamily="18" charset="-128"/>
              </a:rPr>
              <a:t>One-loop sensitivity from Feng (2013). LHC scale gives stop mass sensitivity.</a:t>
            </a:r>
            <a:endParaRPr lang="en-US" sz="1800" dirty="0">
              <a:latin typeface="Adobe Kaiti Std R" panose="02020400000000000000" pitchFamily="18" charset="-128"/>
              <a:ea typeface="Adobe Kaiti Std R" panose="02020400000000000000" pitchFamily="18" charset="-128"/>
            </a:endParaRPr>
          </a:p>
        </p:txBody>
      </p:sp>
      <p:pic>
        <p:nvPicPr>
          <p:cNvPr id="14" name="Picture 13"/>
          <p:cNvPicPr>
            <a:picLocks noChangeAspect="1"/>
          </p:cNvPicPr>
          <p:nvPr/>
        </p:nvPicPr>
        <p:blipFill>
          <a:blip r:embed="rId251"/>
          <a:stretch>
            <a:fillRect/>
          </a:stretch>
        </p:blipFill>
        <p:spPr>
          <a:xfrm>
            <a:off x="34102183" y="26048779"/>
            <a:ext cx="11502535" cy="1978273"/>
          </a:xfrm>
          <a:prstGeom prst="rect">
            <a:avLst/>
          </a:prstGeom>
        </p:spPr>
      </p:pic>
      <p:grpSp>
        <p:nvGrpSpPr>
          <p:cNvPr id="9" name="Group 8"/>
          <p:cNvGrpSpPr/>
          <p:nvPr/>
        </p:nvGrpSpPr>
        <p:grpSpPr>
          <a:xfrm>
            <a:off x="5432639" y="6781648"/>
            <a:ext cx="7717157" cy="4233786"/>
            <a:chOff x="5432639" y="6781648"/>
            <a:chExt cx="7717157" cy="4233786"/>
          </a:xfrm>
        </p:grpSpPr>
        <p:pic>
          <p:nvPicPr>
            <p:cNvPr id="5" name="Picture 4"/>
            <p:cNvPicPr>
              <a:picLocks noChangeAspect="1"/>
            </p:cNvPicPr>
            <p:nvPr/>
          </p:nvPicPr>
          <p:blipFill>
            <a:blip r:embed="rId252" cstate="print">
              <a:extLst>
                <a:ext uri="{28A0092B-C50C-407E-A947-70E740481C1C}">
                  <a14:useLocalDpi xmlns:a14="http://schemas.microsoft.com/office/drawing/2010/main" val="0"/>
                </a:ext>
              </a:extLst>
            </a:blip>
            <a:stretch>
              <a:fillRect/>
            </a:stretch>
          </p:blipFill>
          <p:spPr>
            <a:xfrm>
              <a:off x="5432639" y="6781648"/>
              <a:ext cx="7717157" cy="4233786"/>
            </a:xfrm>
            <a:prstGeom prst="rect">
              <a:avLst/>
            </a:prstGeom>
          </p:spPr>
        </p:pic>
        <mc:AlternateContent xmlns:mc="http://schemas.openxmlformats.org/markup-compatibility/2006" xmlns:a14="http://schemas.microsoft.com/office/drawing/2010/main">
          <mc:Choice Requires="a14">
            <p:sp>
              <p:nvSpPr>
                <p:cNvPr id="89" name="Rectangle 88"/>
                <p:cNvSpPr/>
                <p:nvPr/>
              </p:nvSpPr>
              <p:spPr>
                <a:xfrm>
                  <a:off x="7253356" y="9484195"/>
                  <a:ext cx="4530146" cy="943335"/>
                </a:xfrm>
                <a:prstGeom prst="rect">
                  <a:avLst/>
                </a:prstGeom>
              </p:spPr>
              <p:txBody>
                <a:bodyPr wrap="square">
                  <a:spAutoFit/>
                </a:bodyPr>
                <a:lstStyle/>
                <a:p>
                  <a:pPr lvl="0"/>
                  <a:r>
                    <a:rPr lang="en-US" sz="1800" dirty="0" smtClean="0">
                      <a:solidFill>
                        <a:prstClr val="black"/>
                      </a:solidFill>
                      <a:latin typeface="Adobe Kaiti Std R" panose="02020400000000000000" pitchFamily="18" charset="-128"/>
                      <a:ea typeface="Adobe Kaiti Std R" panose="02020400000000000000" pitchFamily="18" charset="-128"/>
                    </a:rPr>
                    <a:t>Probing for new particles with </a:t>
                  </a:r>
                  <a14:m>
                    <m:oMath xmlns:m="http://schemas.openxmlformats.org/officeDocument/2006/math">
                      <m:sSub>
                        <m:sSubPr>
                          <m:ctrlPr>
                            <a:rPr lang="en-US" sz="1800" b="0" i="1" smtClean="0">
                              <a:solidFill>
                                <a:prstClr val="black"/>
                              </a:solidFill>
                              <a:latin typeface="Cambria Math" panose="02040503050406030204" pitchFamily="18" charset="0"/>
                              <a:ea typeface="Adobe Kaiti Std R" panose="02020400000000000000" pitchFamily="18" charset="-128"/>
                            </a:rPr>
                          </m:ctrlPr>
                        </m:sSubPr>
                        <m:e>
                          <m:r>
                            <a:rPr lang="en-US" sz="1800" b="0" i="1" smtClean="0">
                              <a:solidFill>
                                <a:prstClr val="black"/>
                              </a:solidFill>
                              <a:latin typeface="Cambria Math" panose="02040503050406030204" pitchFamily="18" charset="0"/>
                              <a:ea typeface="Adobe Kaiti Std R" panose="02020400000000000000" pitchFamily="18" charset="-128"/>
                            </a:rPr>
                            <m:t>𝜙</m:t>
                          </m:r>
                        </m:e>
                        <m:sub>
                          <m:r>
                            <a:rPr lang="en-US" sz="1800" b="0" i="1" smtClean="0">
                              <a:solidFill>
                                <a:prstClr val="black"/>
                              </a:solidFill>
                              <a:latin typeface="Cambria Math" panose="02040503050406030204" pitchFamily="18" charset="0"/>
                              <a:ea typeface="Adobe Kaiti Std R" panose="02020400000000000000" pitchFamily="18" charset="-128"/>
                            </a:rPr>
                            <m:t>𝐶𝑃</m:t>
                          </m:r>
                        </m:sub>
                      </m:sSub>
                      <m:r>
                        <a:rPr lang="en-US" sz="1800" b="0" i="1" smtClean="0">
                          <a:solidFill>
                            <a:prstClr val="black"/>
                          </a:solidFill>
                          <a:latin typeface="Cambria Math" panose="02040503050406030204" pitchFamily="18" charset="0"/>
                          <a:ea typeface="Adobe Kaiti Std R" panose="02020400000000000000" pitchFamily="18" charset="-128"/>
                        </a:rPr>
                        <m:t>~1</m:t>
                      </m:r>
                    </m:oMath>
                  </a14:m>
                  <a:r>
                    <a:rPr lang="en-US" sz="1800" dirty="0" smtClean="0">
                      <a:solidFill>
                        <a:prstClr val="black"/>
                      </a:solidFill>
                      <a:latin typeface="Adobe Kaiti Std R" panose="02020400000000000000" pitchFamily="18" charset="-128"/>
                      <a:ea typeface="Adobe Kaiti Std R" panose="02020400000000000000" pitchFamily="18" charset="-128"/>
                    </a:rPr>
                    <a:t> at</a:t>
                  </a:r>
                </a:p>
                <a:p>
                  <a:pPr lvl="0"/>
                  <a14:m>
                    <m:oMath xmlns:m="http://schemas.openxmlformats.org/officeDocument/2006/math">
                      <m:r>
                        <a:rPr lang="en-US" sz="1800" b="0" i="1" smtClean="0">
                          <a:solidFill>
                            <a:prstClr val="black"/>
                          </a:solidFill>
                          <a:latin typeface="Cambria Math" panose="02040503050406030204" pitchFamily="18" charset="0"/>
                          <a:ea typeface="Adobe Kaiti Std R" panose="02020400000000000000" pitchFamily="18" charset="-128"/>
                        </a:rPr>
                        <m:t>≈</m:t>
                      </m:r>
                    </m:oMath>
                  </a14:m>
                  <a:r>
                    <a:rPr lang="en-US" sz="1800" dirty="0" smtClean="0">
                      <a:solidFill>
                        <a:prstClr val="black"/>
                      </a:solidFill>
                      <a:latin typeface="Adobe Kaiti Std R" panose="02020400000000000000" pitchFamily="18" charset="-128"/>
                      <a:ea typeface="Adobe Kaiti Std R" panose="02020400000000000000" pitchFamily="18" charset="-128"/>
                    </a:rPr>
                    <a:t>4 </a:t>
                  </a:r>
                  <a:r>
                    <a:rPr lang="en-US" sz="1800" dirty="0" err="1" smtClean="0">
                      <a:solidFill>
                        <a:prstClr val="black"/>
                      </a:solidFill>
                      <a:latin typeface="Adobe Kaiti Std R" panose="02020400000000000000" pitchFamily="18" charset="-128"/>
                      <a:ea typeface="Adobe Kaiti Std R" panose="02020400000000000000" pitchFamily="18" charset="-128"/>
                    </a:rPr>
                    <a:t>TeV</a:t>
                  </a:r>
                  <a:r>
                    <a:rPr lang="en-US" sz="1800" dirty="0" smtClean="0">
                      <a:solidFill>
                        <a:prstClr val="black"/>
                      </a:solidFill>
                      <a:latin typeface="Adobe Kaiti Std R" panose="02020400000000000000" pitchFamily="18" charset="-128"/>
                      <a:ea typeface="Adobe Kaiti Std R" panose="02020400000000000000" pitchFamily="18" charset="-128"/>
                    </a:rPr>
                    <a:t> (stop mass, 2-loop)</a:t>
                  </a:r>
                </a:p>
                <a:p>
                  <a:pPr lvl="0"/>
                  <a:r>
                    <a:rPr lang="en-US" sz="1800" dirty="0" smtClean="0">
                      <a:solidFill>
                        <a:prstClr val="black"/>
                      </a:solidFill>
                      <a:latin typeface="Adobe Kaiti Std R" panose="02020400000000000000" pitchFamily="18" charset="-128"/>
                      <a:ea typeface="Adobe Kaiti Std R" panose="02020400000000000000" pitchFamily="18" charset="-128"/>
                    </a:rPr>
                    <a:t>to </a:t>
                  </a:r>
                  <a14:m>
                    <m:oMath xmlns:m="http://schemas.openxmlformats.org/officeDocument/2006/math">
                      <m:r>
                        <a:rPr lang="en-US" sz="1800" b="0" i="1" smtClean="0">
                          <a:solidFill>
                            <a:prstClr val="black"/>
                          </a:solidFill>
                          <a:latin typeface="Cambria Math" panose="02040503050406030204" pitchFamily="18" charset="0"/>
                          <a:ea typeface="Adobe Kaiti Std R" panose="02020400000000000000" pitchFamily="18" charset="-128"/>
                        </a:rPr>
                        <m:t>≈</m:t>
                      </m:r>
                    </m:oMath>
                  </a14:m>
                  <a:r>
                    <a:rPr lang="en-US" sz="1800" dirty="0" smtClean="0">
                      <a:solidFill>
                        <a:prstClr val="black"/>
                      </a:solidFill>
                      <a:latin typeface="Adobe Kaiti Std R" panose="02020400000000000000" pitchFamily="18" charset="-128"/>
                      <a:ea typeface="Adobe Kaiti Std R" panose="02020400000000000000" pitchFamily="18" charset="-128"/>
                    </a:rPr>
                    <a:t>25 </a:t>
                  </a:r>
                  <a:r>
                    <a:rPr lang="en-US" sz="1800" dirty="0" err="1" smtClean="0">
                      <a:solidFill>
                        <a:prstClr val="black"/>
                      </a:solidFill>
                      <a:latin typeface="Adobe Kaiti Std R" panose="02020400000000000000" pitchFamily="18" charset="-128"/>
                      <a:ea typeface="Adobe Kaiti Std R" panose="02020400000000000000" pitchFamily="18" charset="-128"/>
                    </a:rPr>
                    <a:t>TeV</a:t>
                  </a:r>
                  <a:r>
                    <a:rPr lang="en-US" sz="1800" dirty="0" smtClean="0">
                      <a:solidFill>
                        <a:prstClr val="black"/>
                      </a:solidFill>
                      <a:latin typeface="Adobe Kaiti Std R" panose="02020400000000000000" pitchFamily="18" charset="-128"/>
                      <a:ea typeface="Adobe Kaiti Std R" panose="02020400000000000000" pitchFamily="18" charset="-128"/>
                    </a:rPr>
                    <a:t> (</a:t>
                  </a:r>
                  <a:r>
                    <a:rPr lang="en-US" sz="1800" dirty="0" err="1" smtClean="0">
                      <a:solidFill>
                        <a:prstClr val="black"/>
                      </a:solidFill>
                      <a:latin typeface="Adobe Kaiti Std R" panose="02020400000000000000" pitchFamily="18" charset="-128"/>
                      <a:ea typeface="Adobe Kaiti Std R" panose="02020400000000000000" pitchFamily="18" charset="-128"/>
                    </a:rPr>
                    <a:t>selectron</a:t>
                  </a:r>
                  <a:r>
                    <a:rPr lang="en-US" sz="1800" dirty="0" smtClean="0">
                      <a:solidFill>
                        <a:prstClr val="black"/>
                      </a:solidFill>
                      <a:latin typeface="Adobe Kaiti Std R" panose="02020400000000000000" pitchFamily="18" charset="-128"/>
                      <a:ea typeface="Adobe Kaiti Std R" panose="02020400000000000000" pitchFamily="18" charset="-128"/>
                    </a:rPr>
                    <a:t> mass, 1-loop)</a:t>
                  </a:r>
                  <a:endParaRPr lang="en-US" sz="1800" dirty="0">
                    <a:solidFill>
                      <a:prstClr val="black"/>
                    </a:solidFill>
                    <a:latin typeface="Adobe Kaiti Std R" panose="02020400000000000000" pitchFamily="18" charset="-128"/>
                    <a:ea typeface="Adobe Kaiti Std R" panose="02020400000000000000" pitchFamily="18" charset="-128"/>
                  </a:endParaRPr>
                </a:p>
              </p:txBody>
            </p:sp>
          </mc:Choice>
          <mc:Fallback xmlns="">
            <p:sp>
              <p:nvSpPr>
                <p:cNvPr id="89" name="Rectangle 88"/>
                <p:cNvSpPr>
                  <a:spLocks noRot="1" noChangeAspect="1" noMove="1" noResize="1" noEditPoints="1" noAdjustHandles="1" noChangeArrowheads="1" noChangeShapeType="1" noTextEdit="1"/>
                </p:cNvSpPr>
                <p:nvPr/>
              </p:nvSpPr>
              <p:spPr>
                <a:xfrm>
                  <a:off x="7253356" y="9484195"/>
                  <a:ext cx="4530146" cy="943335"/>
                </a:xfrm>
                <a:prstGeom prst="rect">
                  <a:avLst/>
                </a:prstGeom>
                <a:blipFill rotWithShape="0">
                  <a:blip r:embed="rId253"/>
                  <a:stretch>
                    <a:fillRect l="-1211" t="-3871" b="-7097"/>
                  </a:stretch>
                </a:blipFill>
              </p:spPr>
              <p:txBody>
                <a:bodyPr/>
                <a:lstStyle/>
                <a:p>
                  <a:r>
                    <a:rPr lang="en-US">
                      <a:noFill/>
                    </a:rPr>
                    <a:t> </a:t>
                  </a:r>
                </a:p>
              </p:txBody>
            </p:sp>
          </mc:Fallback>
        </mc:AlternateContent>
        <p:sp>
          <p:nvSpPr>
            <p:cNvPr id="97" name="Rectangle 96"/>
            <p:cNvSpPr/>
            <p:nvPr/>
          </p:nvSpPr>
          <p:spPr>
            <a:xfrm>
              <a:off x="10825907" y="7827726"/>
              <a:ext cx="699538" cy="723275"/>
            </a:xfrm>
            <a:prstGeom prst="rect">
              <a:avLst/>
            </a:prstGeom>
          </p:spPr>
          <p:txBody>
            <a:bodyPr wrap="square">
              <a:spAutoFit/>
            </a:bodyPr>
            <a:lstStyle/>
            <a:p>
              <a:pPr>
                <a:spcBef>
                  <a:spcPts val="600"/>
                </a:spcBef>
              </a:pPr>
              <a:r>
                <a:rPr lang="en-US" sz="1800" dirty="0" smtClean="0">
                  <a:latin typeface="Adobe Kaiti Std R" panose="02020400000000000000" pitchFamily="18" charset="-128"/>
                  <a:ea typeface="Adobe Kaiti Std R" panose="02020400000000000000" pitchFamily="18" charset="-128"/>
                </a:rPr>
                <a:t>This</a:t>
              </a:r>
            </a:p>
            <a:p>
              <a:pPr>
                <a:spcBef>
                  <a:spcPts val="600"/>
                </a:spcBef>
              </a:pPr>
              <a:r>
                <a:rPr lang="en-US" sz="1800" dirty="0" smtClean="0">
                  <a:latin typeface="Adobe Kaiti Std R" panose="02020400000000000000" pitchFamily="18" charset="-128"/>
                  <a:ea typeface="Adobe Kaiti Std R" panose="02020400000000000000" pitchFamily="18" charset="-128"/>
                </a:rPr>
                <a:t>work</a:t>
              </a:r>
              <a:endParaRPr lang="en-US" sz="1800" dirty="0">
                <a:latin typeface="Adobe Kaiti Std R" panose="02020400000000000000" pitchFamily="18" charset="-128"/>
                <a:ea typeface="Adobe Kaiti Std R" panose="02020400000000000000" pitchFamily="18" charset="-128"/>
              </a:endParaRPr>
            </a:p>
          </p:txBody>
        </p:sp>
      </p:grpSp>
      <p:sp>
        <p:nvSpPr>
          <p:cNvPr id="10" name="TextBox 9"/>
          <p:cNvSpPr txBox="1"/>
          <p:nvPr/>
        </p:nvSpPr>
        <p:spPr>
          <a:xfrm>
            <a:off x="22848570" y="16127730"/>
            <a:ext cx="65" cy="1261884"/>
          </a:xfrm>
          <a:prstGeom prst="rect">
            <a:avLst/>
          </a:prstGeom>
          <a:noFill/>
        </p:spPr>
        <p:txBody>
          <a:bodyPr wrap="none" lIns="0" tIns="0" rIns="0" bIns="0" rtlCol="0">
            <a:spAutoFit/>
          </a:bodyPr>
          <a:lstStyle/>
          <a:p>
            <a:endParaRPr lang="en-US" dirty="0"/>
          </a:p>
        </p:txBody>
      </p:sp>
      <p:pic>
        <p:nvPicPr>
          <p:cNvPr id="13" name="Picture 12"/>
          <p:cNvPicPr>
            <a:picLocks noChangeAspect="1"/>
          </p:cNvPicPr>
          <p:nvPr/>
        </p:nvPicPr>
        <p:blipFill>
          <a:blip r:embed="rId254"/>
          <a:stretch>
            <a:fillRect/>
          </a:stretch>
        </p:blipFill>
        <p:spPr>
          <a:xfrm>
            <a:off x="520006" y="6862894"/>
            <a:ext cx="4708018" cy="3715907"/>
          </a:xfrm>
          <a:prstGeom prst="rect">
            <a:avLst/>
          </a:prstGeom>
        </p:spPr>
      </p:pic>
      <p:pic>
        <p:nvPicPr>
          <p:cNvPr id="4" name="Picture 3"/>
          <p:cNvPicPr>
            <a:picLocks noChangeAspect="1"/>
          </p:cNvPicPr>
          <p:nvPr/>
        </p:nvPicPr>
        <p:blipFill>
          <a:blip r:embed="rId255"/>
          <a:stretch>
            <a:fillRect/>
          </a:stretch>
        </p:blipFill>
        <p:spPr>
          <a:xfrm>
            <a:off x="5884995" y="11758766"/>
            <a:ext cx="6477000" cy="3724275"/>
          </a:xfrm>
          <a:prstGeom prst="rect">
            <a:avLst/>
          </a:prstGeom>
        </p:spPr>
      </p:pic>
    </p:spTree>
    <p:extLst>
      <p:ext uri="{BB962C8B-B14F-4D97-AF65-F5344CB8AC3E}">
        <p14:creationId xmlns:p14="http://schemas.microsoft.com/office/powerpoint/2010/main" val="326283512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325.4594"/>
  <p:tag name="ORIGINALWIDTH" val="4283.465"/>
  <p:tag name="LATEXADDIN" val="\documentclass{article}&#10;\usepackage{amsmath}&#10;\pagestyle{empty}&#10;\begin{document}&#10;&#10;\noindent$\omega(\widetilde N,\widetilde E, \widetilde B)=\widetilde N \omega^{\widetilde N}+\widetilde E\omega^{\widetilde E}+\widetilde B\omega^{\widetilde B}+\widetilde N\widetilde E\omega^{\widetilde N\widetilde E}+\widetilde N\widetilde B\omega^{\widetilde N\widetilde B}+\widetilde E\widetilde B\omega^{\widetilde E\widetilde B}+\widetilde N\widetilde E\widetilde B\omega^{\widetilde N\widetilde E\widetilde B}\\&#10;\widetilde N,\widetilde E,\widetilde B\in \{+1,-1\}$&#10;&#10;\end{document}"/>
  <p:tag name="IGUANATEXSIZE" val="24"/>
  <p:tag name="IGUANATEXCURSOR" val="551"/>
  <p:tag name="TRANSPARENCY" val="True"/>
  <p:tag name="FILENAME" val=""/>
  <p:tag name="LATEXENGINEID" val="0"/>
  <p:tag name="TEMPFOLDER" val="c:\temp\"/>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2370.454"/>
  <p:tag name="ORIGINALWIDTH" val="4290.964"/>
  <p:tag name="LATEXADDIN" val="\documentclass{article}&#10;\usepackage{amsmath}&#10;\pagestyle{empty}&#10;\begin{document}&#10;&#10;\noindent The spin precession is performed under a variety of configurations of binary experimental switches, such as the electric and magnetic field directions, under which various terms in the Hamiltonian are odd or even.&#10;\\ \\&#10;This enables us to study the components of the frequency that reverse under experimental switches by taking the difference of frequency measurements made with opposite values of the relevant switches. Throught his we are also able to diagnose and suppress systematic effects.&#10;\\ \\&#10;By performing the experiment with different values of $\widetilde N$, $\widetilde E$, and $\widetilde B$ we can extract the EDM channel $\omega^{\widetilde{N}\widetilde{E}}$, the component of the precession frequency which is odd under reversal of $\widetilde N$ and $\widetilde E$.&#10;\\ \\&#10;This measurement scheme results in robust suppression of systematic effects: any imperfections in the system would have to be correlated with both $\widetilde N$ and $\widetilde E$ to become a source of systematic error.&#10;&#10;&#10;\end{document}"/>
  <p:tag name="IGUANATEXSIZE" val="20"/>
  <p:tag name="IGUANATEXCURSOR" val="303"/>
  <p:tag name="TRANSPARENCY" val="True"/>
  <p:tag name="FILENAME" val=""/>
  <p:tag name="LATEXENGINEID" val="0"/>
  <p:tag name="TEMPFOLDER" val="c:\temp\"/>
  <p:tag name="LATEXFORMHEIGHT" val="396.75"/>
  <p:tag name="LATEXFORMWIDTH" val="690"/>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2113.986"/>
  <p:tag name="ORIGINALWIDTH" val="5458.568"/>
  <p:tag name="LATEXADDIN" val="\documentclass{article}&#10;\usepackage{amsmath}&#10;\usepackage{multirow, bigdelim}&#10;\pagestyle{empty}&#10;\begin{document}&#10;&#10;\begin{tabular}{l r r}&#10;\hline&#10;Parameter  &amp; Uncertainty\tabularnewline \hline&#10;Non-reversing Electric Field, $\mathcal{E}^{nr}$ &amp; 0.38 $\sigma_{stat}$ &amp; \rdelim\}{5.4}{.1mm}[\parbox{30mm}{These parameters\\ showed shifts in the EDM channel}]\tabularnewline&#10;$\widetilde N\widetilde E$ and $\widetilde N\widetilde E\widetilde B$ correlated contrast variations, $\mathcal{|C|^{\widetilde N\widetilde E}}$,  $\mathcal{|C|^{\widetilde N\widetilde E\widetilde B}}$ &amp; 0.34 $\sigma_{stat}$\tabularnewline&#10;Magnetic field gradients, $\frac{\partial\mathcal{B}_z}{\partial z}$, $\frac{\partial\mathcal{B}_z}{\partial y}$ &amp; 0.16 $\sigma_{stat}$ \tabularnewline&#10;STIRAP $\widetilde N\widetilde E$ correlated phase $\omega_{ST}^{\widetilde N\widetilde E}$ &amp; 0.003 $\sigma_{stat}$\tabularnewline&#10;$\widetilde E$ correlated phases, $\phi^{\widetilde E}$ &amp; 0.003 $\sigma_{stat}$&#10;\tabularnewline&#10;Other magnetic field gradients &amp; 0.36 $\sigma_{stat}$ &amp; \rdelim\}{6}{.1mm}[\parbox{30mm}{These parameters\\ showed no shift but a limit was included in the error bar}]\tabularnewline&#10;$\widetilde N\widetilde E$ correlated refinement laser power, $\mathcal{P}^{\widetilde N\widetilde E}_{ref}$ &amp; 0.29 $\sigma_{stat}$\tabularnewline&#10;Non-reversing magnetic field, $\mathcal B_z^{nr}$ &amp; 0.28 $\sigma_{stat}$\tabularnewline&#10;Transverse magnetic fields, $\mathcal B_x^{nr}$, $\mathcal B_y^{nr}$ &amp; 0.25 $\sigma_{stat}$\tabularnewline&#10;Refinement/readout laser detunings &amp; 0.20 $\sigma_{stat}$\tabularnewline&#10;$\widetilde N$ correlated detunings &amp; 0.13 $\sigma_{stat}$\tabularnewline \hline&#10;Total &amp; 0.83 $\sigma_{stat}$\tabularnewline \hline&#10;&#10;&#10;&#10;&#10;&#10;&#10;\end{tabular}&#10;\end{document}"/>
  <p:tag name="IGUANATEXSIZE" val="24"/>
  <p:tag name="IGUANATEXCURSOR" val="1143"/>
  <p:tag name="TRANSPARENCY" val="True"/>
  <p:tag name="FILENAME" val=""/>
  <p:tag name="LATEXENGINEID" val="0"/>
  <p:tag name="TEMPFOLDER" val="c:\temp\"/>
  <p:tag name="LATEXFORMHEIGHT" val="499.5"/>
  <p:tag name="LATEXFORMWIDTH" val="541.5"/>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1831.271"/>
  <p:tag name="ORIGINALWIDTH" val="4290.214"/>
  <p:tag name="LATEXADDIN" val="\documentclass{article}&#10;\usepackage{amsmath}&#10;\pagestyle{empty}&#10;\begin{document}&#10;&#10;\noindent 1) Patch effects and voltage offsets can produce a gradient in the non-reversing electric field, $\frac{\partial\mathcal{E}^{nr}}{\partial{z}}$.\par&#10;&#10;\noindent 2) This produces an $\widetilde N\widetilde E$ correlated detuning gradient, $\frac{\partial\delta^{\widetilde N\widetilde E}}{\partial z}$.\par&#10;&#10;\noindent 3) Any detuning gradient couples to the efficiency, $\eta$, of our state preparation procedure (STIRAP) if we are not on resonance ($\frac{\partial\eta}{\partial\delta}\neq0$).\par &#10;\noindent 4) The combination of $\frac{\partial\delta^{\widetilde N\widetilde E}}{\partial z}$ and $\frac{\partial\eta}{\partial \delta}$ produces an $\widetilde N\widetilde E$ correlated shift in the beam center of mass along $z$, $dz^{\widetilde N\widetilde E}$.\par&#10;&#10;\noindent 5) A magnetic field gradient $\frac{\partial\mathcal B}{\partial z}$ produces a spatially dependent precession frequency, which couples to the shift in center of mass to produce a shift in the EDM channel, $\omega^{\widetilde N\widetilde E}=\frac{\partial\omega}{\partial \mathcal B}\times \frac{\partial\mathcal B}{\partial z}\times dz^{\widetilde N\widetilde E}$.\par&#10;&#10;\noindent This systematic produces a shift in $\omega^{\widetilde N\widetilde E}$ that is proportional to $\frac{\partial\mathcal{E}^{nr}}{\partial{z}}\times\delta\times\frac{\partial\mathcal B}{\partial z}$.&#10;&#10;&#10;&#10;\end{document}"/>
  <p:tag name="IGUANATEXSIZE" val="24"/>
  <p:tag name="IGUANATEXCURSOR" val="1333"/>
  <p:tag name="TRANSPARENCY" val="True"/>
  <p:tag name="FILENAME" val=""/>
  <p:tag name="LATEXENGINEID" val="0"/>
  <p:tag name="TEMPFOLDER" val="c:\temp\"/>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2504.687"/>
  <p:tag name="ORIGINALWIDTH" val="1833.521"/>
  <p:tag name="LATEXADDIN" val="\documentclass{article}&#10;\usepackage{amsmath}&#10;\pagestyle{empty}&#10;\begin{document}&#10;&#10;\noindent&#10;We are unable to tune $\frac{\partial\mathcal{E}_z}{\partial z}$,\\ but we are able to experimentally\\ control $\delta$ and $\frac{\partial\mathcal{B}_z}{\partial z}$. \\We exaggerate these parameters\\ in order to both measure their\\ effects on $\omega^{\widetilde N\widetilde E}$, and determine\\ the correct values to null their \\effects.\\ \\&#10;We were also able to confirm\\ this model by amplifying\\ the effect and observing an\\ $\widetilde N\widetilde E$ correlated $z$-dependence in\\ our fluorescence signal. This was\\ made possible by separating\\ the data from our PMTs based\\ on location.&#10;&#10;\end{document}"/>
  <p:tag name="IGUANATEXSIZE" val="24"/>
  <p:tag name="IGUANATEXCURSOR" val="604"/>
  <p:tag name="TRANSPARENCY" val="True"/>
  <p:tag name="FILENAME" val=""/>
  <p:tag name="LATEXENGINEID" val="0"/>
  <p:tag name="TEMPFOLDER" val="c:\temp\"/>
  <p:tag name="LATEXFORMHEIGHT" val="312"/>
  <p:tag name="LATEXFORMWIDTH" val="384"/>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2898.388"/>
  <p:tag name="ORIGINALWIDTH" val="1945.257"/>
  <p:tag name="LATEXADDIN" val="\documentclass{article}&#10;\usepackage{amsmath}&#10;\pagestyle{empty}&#10;\begin{document}&#10;&#10;\noindent \parbox{55mm}{We varied 40 different experiment parameters in the search for systematic errors. These include magnetic fields, electric fields, laser powers, laser detunings, laser pointing, laser polarization, molecular beam clipping, experiment timing, and analysis.\\&#10;Where possible, we intentionally exaggerate the parameter and assume $\omega$ depends linearly on the parameter $P$. The systematic error under optimal conditions ($P=\bar P$) is given as $$\omega^{\widetilde N\widetilde E}_P=(\partial \omega^{\widetilde N\widetilde E}/\partial P)\bar P.$$ The final contribution to the systematic uncertainty is computed from linear error propagation of the two variables $\bar P$ and $\partial \omega^{\widetilde N\widetilde E}/\partial P$.}&#10;&#10;\end{document}"/>
  <p:tag name="IGUANATEXSIZE" val="24"/>
  <p:tag name="IGUANATEXCURSOR" val="192"/>
  <p:tag name="TRANSPARENCY" val="True"/>
  <p:tag name="FILENAME" val=""/>
  <p:tag name="LATEXENGINEID" val="0"/>
  <p:tag name="TEMPFOLDER" val="c:\temp\"/>
  <p:tag name="LATEXFORMHEIGHT" val="312"/>
  <p:tag name="LATEXFORMWIDTH" val="384"/>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1553.806"/>
  <p:tag name="ORIGINALWIDTH" val="3548.557"/>
  <p:tag name="LATEXADDIN" val="\documentclass{article}&#10;\usepackage{amsmath}&#10;\pagestyle{empty}&#10;\begin{document}&#10;&#10;\noindent\parbox{100mm}{We discovered a nonzero dependence of $\omega^{\widetilde N\widetilde E}$ vs the refinement laser power: $P^{app}=P^{nr}(1+\widetilde N\widetilde E\frac{P^{\widetilde N\widetilde E}}{P^{nr}})$. The slope depended on the global polarization angle of the lasers. This dependence arose from a misalignment in the angle between the&#10;initial spin state (prepared by STIRAP) and the refinement laser polarization. The refinement&#10;laser was not perfectly attenuating the component of the spin perpendicular to its&#10;polarization, resulting in a shift in $\omega^{\widetilde N\widetilde E}$ when $P^{\widetilde N\widetilde E}$ is applied.\\&#10;We are able to suppress this effect by both increasing the refinement laser power and tuning the global polarization angle.&#10;&#10;}&#10;&#10;\end{document}"/>
  <p:tag name="IGUANATEXSIZE" val="24"/>
  <p:tag name="IGUANATEXCURSOR" val="778"/>
  <p:tag name="TRANSPARENCY" val="True"/>
  <p:tag name="FILENAME" val=""/>
  <p:tag name="LATEXENGINEID" val="0"/>
  <p:tag name="TEMPFOLDER" val="c:\temp\"/>
  <p:tag name="LATEXFORMHEIGHT" val="312"/>
  <p:tag name="LATEXFORMWIDTH" val="384"/>
  <p:tag name="LATEXFORMWRAP" val="True"/>
  <p:tag name="BITMAPVECTOR"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41490</TotalTime>
  <Words>384</Words>
  <Application>Microsoft Office PowerPoint</Application>
  <PresentationFormat>Custom</PresentationFormat>
  <Paragraphs>51</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Adobe Kaiti Std R</vt:lpstr>
      <vt:lpstr>Arial</vt:lpstr>
      <vt:lpstr>Calibri</vt:lpstr>
      <vt:lpstr>Cambria Math</vt:lpstr>
      <vt:lpstr>Myriad Pro</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dc:creator>
  <cp:lastModifiedBy>Zack</cp:lastModifiedBy>
  <cp:revision>1058</cp:revision>
  <cp:lastPrinted>2017-06-02T19:33:31Z</cp:lastPrinted>
  <dcterms:created xsi:type="dcterms:W3CDTF">2013-05-26T20:46:56Z</dcterms:created>
  <dcterms:modified xsi:type="dcterms:W3CDTF">2018-08-27T20:21:10Z</dcterms:modified>
</cp:coreProperties>
</file>