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43891200" cy="329184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99"/>
    <a:srgbClr val="FF0066"/>
    <a:srgbClr val="FF5050"/>
    <a:srgbClr val="A62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1973A6-C704-4D47-BB85-1DB464F144C6}" v="233" dt="2019-05-21T21:13:03.442"/>
    <p1510:client id="{62FDC9C4-0B61-4108-9128-1A56C036AE6C}" v="220" dt="2019-05-22T05:03:20.385"/>
    <p1510:client id="{3A76576E-0AE0-4F51-9531-BDAF78B7B7F8}" v="24" dt="2019-05-22T13:42:06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025" autoAdjust="0"/>
    <p:restoredTop sz="94660"/>
  </p:normalViewPr>
  <p:slideViewPr>
    <p:cSldViewPr snapToGrid="0">
      <p:cViewPr varScale="1">
        <p:scale>
          <a:sx n="14" d="100"/>
          <a:sy n="14" d="100"/>
        </p:scale>
        <p:origin x="1516" y="48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3E6A3-0507-4FDD-9CAD-2CA06EFF152C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620A5-E457-433E-A1A5-87E95B491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4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20A5-E457-433E-A1A5-87E95B4914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0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5387342"/>
            <a:ext cx="32918400" cy="1146048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DE5B-18F0-4468-B2EF-867CDA4DF1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DE5B-18F0-4468-B2EF-867CDA4DF1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9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0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DE5B-18F0-4468-B2EF-867CDA4DF1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DE5B-18F0-4468-B2EF-867CDA4DF1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5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8206745"/>
            <a:ext cx="37856160" cy="13693138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0" y="22029425"/>
            <a:ext cx="37856160" cy="7200898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DE5B-18F0-4468-B2EF-867CDA4DF1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DE5B-18F0-4468-B2EF-867CDA4DF1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7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3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39" y="8069582"/>
            <a:ext cx="18568033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39" y="12024360"/>
            <a:ext cx="18568033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0" y="8069582"/>
            <a:ext cx="18659477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0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DE5B-18F0-4468-B2EF-867CDA4DF1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9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DE5B-18F0-4468-B2EF-867CDA4DF1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1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DE5B-18F0-4468-B2EF-867CDA4DF1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2"/>
            <a:ext cx="22219920" cy="233934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9875520"/>
            <a:ext cx="14156053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DE5B-18F0-4468-B2EF-867CDA4DF1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3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59477" y="4739642"/>
            <a:ext cx="22219920" cy="23393400"/>
          </a:xfrm>
        </p:spPr>
        <p:txBody>
          <a:bodyPr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9875520"/>
            <a:ext cx="14156053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DE5B-18F0-4468-B2EF-867CDA4DF1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9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3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4DE5B-18F0-4468-B2EF-867CDA4DF1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2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4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51" Type="http://schemas.openxmlformats.org/officeDocument/2006/relationships/image" Target="../media/image11.png"/><Relationship Id="rId3" Type="http://schemas.openxmlformats.org/officeDocument/2006/relationships/image" Target="../media/image1.png"/><Relationship Id="rId47" Type="http://schemas.openxmlformats.org/officeDocument/2006/relationships/image" Target="../media/image15.png"/><Relationship Id="rId50" Type="http://schemas.openxmlformats.org/officeDocument/2006/relationships/image" Target="../media/image10.gif"/><Relationship Id="rId55" Type="http://schemas.openxmlformats.org/officeDocument/2006/relationships/image" Target="../media/image16.png"/><Relationship Id="rId63" Type="http://schemas.openxmlformats.org/officeDocument/2006/relationships/image" Target="../media/image23.png"/><Relationship Id="rId68" Type="http://schemas.openxmlformats.org/officeDocument/2006/relationships/image" Target="../media/image28.png"/><Relationship Id="rId7" Type="http://schemas.openxmlformats.org/officeDocument/2006/relationships/image" Target="../media/image5.png"/><Relationship Id="rId59" Type="http://schemas.openxmlformats.org/officeDocument/2006/relationships/image" Target="../media/image20.png"/><Relationship Id="rId6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54" Type="http://schemas.openxmlformats.org/officeDocument/2006/relationships/image" Target="../media/image14.png"/><Relationship Id="rId6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3" Type="http://schemas.openxmlformats.org/officeDocument/2006/relationships/image" Target="../media/image13.png"/><Relationship Id="rId58" Type="http://schemas.openxmlformats.org/officeDocument/2006/relationships/image" Target="../media/image19.png"/><Relationship Id="rId66" Type="http://schemas.openxmlformats.org/officeDocument/2006/relationships/image" Target="../media/image26.png"/><Relationship Id="rId5" Type="http://schemas.openxmlformats.org/officeDocument/2006/relationships/image" Target="../media/image3.png"/><Relationship Id="rId49" Type="http://schemas.openxmlformats.org/officeDocument/2006/relationships/image" Target="../media/image9.png"/><Relationship Id="rId57" Type="http://schemas.openxmlformats.org/officeDocument/2006/relationships/image" Target="../media/image18.emf"/><Relationship Id="rId23" Type="http://schemas.openxmlformats.org/officeDocument/2006/relationships/image" Target="../media/image160.png"/><Relationship Id="rId61" Type="http://schemas.openxmlformats.org/officeDocument/2006/relationships/image" Target="../media/image21.png"/><Relationship Id="rId52" Type="http://schemas.openxmlformats.org/officeDocument/2006/relationships/image" Target="../media/image12.png"/><Relationship Id="rId60" Type="http://schemas.openxmlformats.org/officeDocument/2006/relationships/image" Target="../media/image25.png"/><Relationship Id="rId65" Type="http://schemas.openxmlformats.org/officeDocument/2006/relationships/image" Target="../media/image25.emf"/><Relationship Id="rId4" Type="http://schemas.openxmlformats.org/officeDocument/2006/relationships/image" Target="../media/image2.png"/><Relationship Id="rId9" Type="http://schemas.openxmlformats.org/officeDocument/2006/relationships/image" Target="../media/image7.tiff"/><Relationship Id="rId48" Type="http://schemas.openxmlformats.org/officeDocument/2006/relationships/image" Target="../media/image8.png"/><Relationship Id="rId56" Type="http://schemas.openxmlformats.org/officeDocument/2006/relationships/image" Target="../media/image17.png"/><Relationship Id="rId6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>
          <a:xfrm>
            <a:off x="0" y="-4038"/>
            <a:ext cx="43891200" cy="639657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5106" y="3994770"/>
            <a:ext cx="35155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Franklin Gothic Book" panose="020B0503020102020204" pitchFamily="34" charset="0"/>
              </a:rPr>
              <a:t>Xing Wu</a:t>
            </a:r>
            <a:r>
              <a:rPr lang="en-US" sz="4200" baseline="30000" dirty="0">
                <a:latin typeface="Franklin Gothic Book" panose="020B0503020102020204" pitchFamily="34" charset="0"/>
              </a:rPr>
              <a:t>1,2</a:t>
            </a:r>
            <a:r>
              <a:rPr lang="en-US" sz="4200" dirty="0">
                <a:latin typeface="Franklin Gothic Book" panose="020B0503020102020204" pitchFamily="34" charset="0"/>
              </a:rPr>
              <a:t>,</a:t>
            </a:r>
            <a:r>
              <a:rPr lang="en-US" sz="4200" baseline="30000" dirty="0">
                <a:latin typeface="Franklin Gothic Book" panose="020B0503020102020204" pitchFamily="34" charset="0"/>
              </a:rPr>
              <a:t> </a:t>
            </a:r>
            <a:r>
              <a:rPr lang="en-US" sz="4200" dirty="0">
                <a:latin typeface="Franklin Gothic Book" panose="020B0503020102020204" pitchFamily="34" charset="0"/>
              </a:rPr>
              <a:t>Daniel Ang</a:t>
            </a:r>
            <a:r>
              <a:rPr lang="en-US" sz="4200" baseline="30000" dirty="0">
                <a:latin typeface="Franklin Gothic Book" panose="020B0503020102020204" pitchFamily="34" charset="0"/>
              </a:rPr>
              <a:t>1</a:t>
            </a:r>
            <a:r>
              <a:rPr lang="en-US" sz="4200" dirty="0">
                <a:latin typeface="Franklin Gothic Book" panose="020B0503020102020204" pitchFamily="34" charset="0"/>
              </a:rPr>
              <a:t>, </a:t>
            </a:r>
            <a:r>
              <a:rPr lang="en-GB" sz="4200" dirty="0">
                <a:latin typeface="Franklin Gothic Book" panose="020B0503020102020204" pitchFamily="34" charset="0"/>
              </a:rPr>
              <a:t>Cole Meisenhelder</a:t>
            </a:r>
            <a:r>
              <a:rPr lang="en-GB" sz="4200" baseline="30000" dirty="0">
                <a:latin typeface="Franklin Gothic Book" panose="020B0503020102020204" pitchFamily="34" charset="0"/>
              </a:rPr>
              <a:t>1</a:t>
            </a:r>
            <a:r>
              <a:rPr lang="en-GB" sz="4200" dirty="0">
                <a:latin typeface="Franklin Gothic Book" panose="020B0503020102020204" pitchFamily="34" charset="0"/>
              </a:rPr>
              <a:t>, </a:t>
            </a:r>
            <a:r>
              <a:rPr lang="en-US" sz="4200" dirty="0">
                <a:latin typeface="Franklin Gothic Book" panose="020B0503020102020204" pitchFamily="34" charset="0"/>
              </a:rPr>
              <a:t>James Chow</a:t>
            </a:r>
            <a:r>
              <a:rPr lang="en-US" sz="4200" baseline="30000" dirty="0">
                <a:latin typeface="Franklin Gothic Book" panose="020B0503020102020204" pitchFamily="34" charset="0"/>
              </a:rPr>
              <a:t>2</a:t>
            </a:r>
            <a:r>
              <a:rPr lang="en-US" sz="4200" dirty="0">
                <a:latin typeface="Franklin Gothic Book" panose="020B0503020102020204" pitchFamily="34" charset="0"/>
              </a:rPr>
              <a:t>, David DeMille</a:t>
            </a:r>
            <a:r>
              <a:rPr lang="en-US" sz="4200" baseline="30000" dirty="0">
                <a:latin typeface="Franklin Gothic Book" panose="020B0503020102020204" pitchFamily="34" charset="0"/>
              </a:rPr>
              <a:t>2</a:t>
            </a:r>
            <a:r>
              <a:rPr lang="en-US" sz="4200" dirty="0">
                <a:latin typeface="Franklin Gothic Book" panose="020B0503020102020204" pitchFamily="34" charset="0"/>
              </a:rPr>
              <a:t>, John Doyle</a:t>
            </a:r>
            <a:r>
              <a:rPr lang="en-US" sz="4200" baseline="30000" dirty="0">
                <a:latin typeface="Franklin Gothic Book" panose="020B0503020102020204" pitchFamily="34" charset="0"/>
              </a:rPr>
              <a:t>1</a:t>
            </a:r>
            <a:r>
              <a:rPr lang="en-US" sz="4200" dirty="0">
                <a:latin typeface="Franklin Gothic Book" panose="020B0503020102020204" pitchFamily="34" charset="0"/>
              </a:rPr>
              <a:t>, Gerald Gabrielse</a:t>
            </a:r>
            <a:r>
              <a:rPr lang="en-US" sz="4200" baseline="30000" dirty="0">
                <a:latin typeface="Franklin Gothic Book" panose="020B0503020102020204" pitchFamily="34" charset="0"/>
              </a:rPr>
              <a:t>3</a:t>
            </a:r>
            <a:r>
              <a:rPr lang="en-US" sz="4200" dirty="0">
                <a:latin typeface="Franklin Gothic Book" panose="020B0503020102020204" pitchFamily="34" charset="0"/>
              </a:rPr>
              <a:t>, Nicholas Hutzler</a:t>
            </a:r>
            <a:r>
              <a:rPr lang="en-US" sz="4200" baseline="30000" dirty="0">
                <a:latin typeface="Franklin Gothic Book" panose="020B0503020102020204" pitchFamily="34" charset="0"/>
              </a:rPr>
              <a:t>4</a:t>
            </a:r>
            <a:r>
              <a:rPr lang="en-US" sz="4200" dirty="0">
                <a:latin typeface="Franklin Gothic Book" panose="020B0503020102020204" pitchFamily="34" charset="0"/>
              </a:rPr>
              <a:t> , Zhen Han</a:t>
            </a:r>
            <a:r>
              <a:rPr lang="en-US" sz="4200" baseline="30000" dirty="0">
                <a:latin typeface="Franklin Gothic Book" panose="020B0503020102020204" pitchFamily="34" charset="0"/>
              </a:rPr>
              <a:t>2</a:t>
            </a:r>
            <a:r>
              <a:rPr lang="en-US" sz="4200" dirty="0">
                <a:latin typeface="Franklin Gothic Book" panose="020B0503020102020204" pitchFamily="34" charset="0"/>
              </a:rPr>
              <a:t>, Cristian Panda</a:t>
            </a:r>
            <a:r>
              <a:rPr lang="en-US" sz="4200" baseline="30000" dirty="0">
                <a:latin typeface="Franklin Gothic Book" panose="020B0503020102020204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1858" y="611970"/>
            <a:ext cx="329075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Upgrading the ACME Electron Electric Dipole</a:t>
            </a:r>
          </a:p>
          <a:p>
            <a:pPr algn="ctr"/>
            <a:r>
              <a:rPr lang="en-US" sz="9600" b="1" dirty="0"/>
              <a:t>Moment (e</a:t>
            </a:r>
            <a:r>
              <a:rPr lang="en-US" sz="9600" b="1" baseline="30000" dirty="0"/>
              <a:t>-</a:t>
            </a:r>
            <a:r>
              <a:rPr lang="en-US" sz="9600" b="1" dirty="0"/>
              <a:t>EDM) Search with a Molecular Lens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4600" y="3979236"/>
            <a:ext cx="4991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ranklin Gothic Book" panose="020B0503020102020204" pitchFamily="34" charset="0"/>
              </a:rPr>
              <a:t>ACME Collaboration:</a:t>
            </a:r>
          </a:p>
        </p:txBody>
      </p:sp>
      <p:pic>
        <p:nvPicPr>
          <p:cNvPr id="41" name="Picture 122" descr="http://upload.wikimedia.org/wikipedia/commons/thumb/0/07/Yale_University_Shield_1.svg/36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350" y="958872"/>
            <a:ext cx="2561947" cy="256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4" descr="http://1.bp.blogspot.com/-lsW1jNy-jX8/UKOS17VfFTI/AAAAAAAATQk/g-T4W8RkAaM/s1600/Harvard+Crest+Toda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0" y="811396"/>
            <a:ext cx="2676767" cy="267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0" descr="C:\Users\Admin\Desktop\acme_oran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883" y="3273110"/>
            <a:ext cx="1069400" cy="200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sf cre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9399" y="990967"/>
            <a:ext cx="2111890" cy="211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10826150" y="4855751"/>
            <a:ext cx="2135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Franklin Gothic Book" panose="020B0503020102020204" pitchFamily="34" charset="0"/>
              </a:rPr>
              <a:t>Affiliation: </a:t>
            </a:r>
            <a:r>
              <a:rPr lang="en-US" sz="3600" i="1" baseline="30000" dirty="0">
                <a:latin typeface="Franklin Gothic Book" panose="020B0503020102020204" pitchFamily="34" charset="0"/>
              </a:rPr>
              <a:t>1</a:t>
            </a:r>
            <a:r>
              <a:rPr lang="en-US" sz="3600" i="1" dirty="0">
                <a:latin typeface="Franklin Gothic Book" panose="020B0503020102020204" pitchFamily="34" charset="0"/>
              </a:rPr>
              <a:t>Harvard University, </a:t>
            </a:r>
            <a:r>
              <a:rPr lang="en-US" sz="3600" i="1" baseline="30000" dirty="0">
                <a:latin typeface="Franklin Gothic Book" panose="020B0503020102020204" pitchFamily="34" charset="0"/>
              </a:rPr>
              <a:t>2</a:t>
            </a:r>
            <a:r>
              <a:rPr lang="en-US" sz="3600" i="1" dirty="0">
                <a:latin typeface="Franklin Gothic Book" panose="020B0503020102020204" pitchFamily="34" charset="0"/>
              </a:rPr>
              <a:t>Yale University, </a:t>
            </a:r>
            <a:r>
              <a:rPr lang="en-US" sz="3600" i="1" baseline="30000" dirty="0">
                <a:latin typeface="Franklin Gothic Book" panose="020B0503020102020204" pitchFamily="34" charset="0"/>
              </a:rPr>
              <a:t>3</a:t>
            </a:r>
            <a:r>
              <a:rPr lang="en-US" sz="3600" i="1" dirty="0">
                <a:latin typeface="Franklin Gothic Book" panose="020B0503020102020204" pitchFamily="34" charset="0"/>
              </a:rPr>
              <a:t>Northwestern University, </a:t>
            </a:r>
            <a:r>
              <a:rPr lang="en-US" sz="3600" i="1" baseline="30000" dirty="0">
                <a:latin typeface="Franklin Gothic Book" panose="020B0503020102020204" pitchFamily="34" charset="0"/>
              </a:rPr>
              <a:t>4</a:t>
            </a:r>
            <a:r>
              <a:rPr lang="en-US" sz="3600" i="1" dirty="0">
                <a:latin typeface="Franklin Gothic Book" panose="020B0503020102020204" pitchFamily="34" charset="0"/>
              </a:rPr>
              <a:t>California Institute of Technology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54418614" y="24568241"/>
            <a:ext cx="639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dirty="0">
              <a:latin typeface="Franklin Gothic Book" panose="020B05030201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FEE586A-956C-4AE0-9CAA-A9C91E3EB697}"/>
              </a:ext>
            </a:extLst>
          </p:cNvPr>
          <p:cNvGrpSpPr/>
          <p:nvPr/>
        </p:nvGrpSpPr>
        <p:grpSpPr>
          <a:xfrm>
            <a:off x="22117960" y="18413993"/>
            <a:ext cx="5003872" cy="3949343"/>
            <a:chOff x="17246317" y="16473252"/>
            <a:chExt cx="5003872" cy="3949343"/>
          </a:xfrm>
        </p:grpSpPr>
        <p:pic>
          <p:nvPicPr>
            <p:cNvPr id="1026" name="Picture 2" descr="C:\Users\Admin\OneDrive\MATLAB\ThO_Qstate_4D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6317" y="17351655"/>
              <a:ext cx="2657219" cy="3070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Rectangle 104"/>
            <p:cNvSpPr/>
            <p:nvPr/>
          </p:nvSpPr>
          <p:spPr>
            <a:xfrm>
              <a:off x="17278986" y="16473252"/>
              <a:ext cx="424936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u="sng" dirty="0">
                  <a:latin typeface="Franklin Gothic Book" panose="020B0503020102020204" pitchFamily="34" charset="0"/>
                  <a:ea typeface="Adobe Kaiti Std R" panose="02020400000000000000" pitchFamily="18" charset="-128"/>
                </a:rPr>
                <a:t>DC Stark shift of Q state</a:t>
              </a:r>
              <a:endParaRPr lang="en-GB" sz="3000" u="sng" dirty="0">
                <a:latin typeface="Franklin Gothic Book" panose="020B0503020102020204" pitchFamily="34" charset="0"/>
                <a:ea typeface="Adobe Kaiti Std R" panose="02020400000000000000" pitchFamily="18" charset="-128"/>
                <a:cs typeface="Arial" panose="020B0604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7349989" y="17070718"/>
              <a:ext cx="39905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D</a:t>
              </a:r>
              <a:r>
                <a:rPr lang="en-US" sz="2200" baseline="-25000" dirty="0"/>
                <a:t>Q</a:t>
              </a:r>
              <a:r>
                <a:rPr lang="en-US" sz="2200" dirty="0"/>
                <a:t>=4.1D from measurement</a:t>
              </a:r>
            </a:p>
          </p:txBody>
        </p:sp>
        <p:cxnSp>
          <p:nvCxnSpPr>
            <p:cNvPr id="5" name="Straight Connector 4"/>
            <p:cNvCxnSpPr>
              <a:cxnSpLocks/>
            </p:cNvCxnSpPr>
            <p:nvPr/>
          </p:nvCxnSpPr>
          <p:spPr>
            <a:xfrm flipV="1">
              <a:off x="19090918" y="18841492"/>
              <a:ext cx="0" cy="1133088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9906774" y="18705510"/>
              <a:ext cx="23434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1.8 K trap-depth</a:t>
              </a:r>
            </a:p>
            <a:p>
              <a:r>
                <a:rPr lang="en-US" sz="2400" dirty="0">
                  <a:solidFill>
                    <a:srgbClr val="FF0000"/>
                  </a:solidFill>
                </a:rPr>
                <a:t>at 35.4kV/cm</a:t>
              </a:r>
            </a:p>
          </p:txBody>
        </p:sp>
        <p:cxnSp>
          <p:nvCxnSpPr>
            <p:cNvPr id="25" name="Straight Connector 24"/>
            <p:cNvCxnSpPr>
              <a:cxnSpLocks/>
            </p:cNvCxnSpPr>
            <p:nvPr/>
          </p:nvCxnSpPr>
          <p:spPr>
            <a:xfrm>
              <a:off x="17691942" y="18881630"/>
              <a:ext cx="1395717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3498058" y="15549240"/>
            <a:ext cx="13829838" cy="11704467"/>
            <a:chOff x="17358130" y="6859685"/>
            <a:chExt cx="13829838" cy="11704467"/>
          </a:xfrm>
        </p:grpSpPr>
        <p:sp>
          <p:nvSpPr>
            <p:cNvPr id="23" name="TextBox 22"/>
            <p:cNvSpPr txBox="1"/>
            <p:nvPr/>
          </p:nvSpPr>
          <p:spPr>
            <a:xfrm>
              <a:off x="17783727" y="7193328"/>
              <a:ext cx="102778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>
                  <a:latin typeface="Franklin Gothic Book" panose="020B0503020102020204" pitchFamily="34" charset="0"/>
                </a:rPr>
                <a:t>Increase useful molecule flux with beam focusing</a:t>
              </a:r>
            </a:p>
          </p:txBody>
        </p:sp>
        <p:sp>
          <p:nvSpPr>
            <p:cNvPr id="24" name="Rectangle: Rounded Corners 23"/>
            <p:cNvSpPr/>
            <p:nvPr/>
          </p:nvSpPr>
          <p:spPr>
            <a:xfrm>
              <a:off x="17358130" y="6859685"/>
              <a:ext cx="13829838" cy="11704467"/>
            </a:xfrm>
            <a:prstGeom prst="roundRect">
              <a:avLst>
                <a:gd name="adj" fmla="val 1311"/>
              </a:avLst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endParaRPr lang="en-US" dirty="0">
                <a:latin typeface="Franklin Gothic Book" panose="020B05030201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747448" y="8021197"/>
              <a:ext cx="1247008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Franklin Gothic Book" panose="020B0503020102020204" pitchFamily="34" charset="0"/>
                  <a:ea typeface="Adobe Kaiti Std R" panose="02020400000000000000"/>
                </a:rPr>
                <a:t>Molecules exiting the beam source have high divergence – solid angle </a:t>
              </a:r>
              <a:r>
                <a:rPr lang="en-GB" sz="2400" dirty="0">
                  <a:latin typeface="Franklin Gothic Book" panose="020B0503020102020204" pitchFamily="34" charset="0"/>
                  <a:ea typeface="Adobe Kaiti Std R" panose="02020400000000000000"/>
                </a:rPr>
                <a:t>subtended </a:t>
              </a:r>
              <a:r>
                <a:rPr lang="en-US" sz="2400" dirty="0">
                  <a:latin typeface="Franklin Gothic Book" panose="020B0503020102020204" pitchFamily="34" charset="0"/>
                  <a:ea typeface="Adobe Kaiti Std R" panose="02020400000000000000"/>
                </a:rPr>
                <a:t>by EDM measurement region ~0.05% in ACME II, and worse for longer interaction region</a:t>
              </a:r>
            </a:p>
            <a:p>
              <a:r>
                <a:rPr lang="en-US" sz="1600" dirty="0">
                  <a:latin typeface="Franklin Gothic Book" panose="020B0503020102020204" pitchFamily="34" charset="0"/>
                  <a:ea typeface="Adobe Kaiti Std R" panose="02020400000000000000"/>
                </a:rPr>
                <a:t>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Franklin Gothic Book" panose="020B0503020102020204" pitchFamily="34" charset="0"/>
                  <a:ea typeface="Adobe Kaiti Std R" panose="02020400000000000000"/>
                </a:rPr>
                <a:t>Lensing-state of </a:t>
              </a:r>
              <a:r>
                <a:rPr lang="en-US" sz="2400" dirty="0" err="1">
                  <a:latin typeface="Franklin Gothic Book" panose="020B0503020102020204" pitchFamily="34" charset="0"/>
                  <a:ea typeface="Adobe Kaiti Std R" panose="02020400000000000000"/>
                </a:rPr>
                <a:t>ThO</a:t>
              </a:r>
              <a:r>
                <a:rPr lang="en-US" sz="2400" dirty="0">
                  <a:latin typeface="Franklin Gothic Book" panose="020B0503020102020204" pitchFamily="34" charset="0"/>
                  <a:ea typeface="Adobe Kaiti Std R" panose="02020400000000000000"/>
                </a:rPr>
                <a:t>: X-C-Q STIRAP to a single M=2 or -2 level in Q (J=2) state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7782790" y="9671973"/>
              <a:ext cx="48676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u="sng" dirty="0">
                  <a:latin typeface="Franklin Gothic Book" panose="020B0503020102020204" pitchFamily="34" charset="0"/>
                  <a:ea typeface="Adobe Kaiti Std R" panose="02020400000000000000" pitchFamily="18" charset="-128"/>
                </a:rPr>
                <a:t>Electric </a:t>
              </a:r>
              <a:r>
                <a:rPr lang="en-US" sz="3200" u="sng" dirty="0" err="1">
                  <a:latin typeface="Franklin Gothic Book" panose="020B0503020102020204" pitchFamily="34" charset="0"/>
                  <a:ea typeface="Adobe Kaiti Std R" panose="02020400000000000000" pitchFamily="18" charset="-128"/>
                </a:rPr>
                <a:t>hexapole</a:t>
              </a:r>
              <a:r>
                <a:rPr lang="en-US" sz="3200" u="sng" dirty="0">
                  <a:latin typeface="Franklin Gothic Book" panose="020B0503020102020204" pitchFamily="34" charset="0"/>
                  <a:ea typeface="Adobe Kaiti Std R" panose="02020400000000000000" pitchFamily="18" charset="-128"/>
                </a:rPr>
                <a:t> lens</a:t>
              </a:r>
              <a:endParaRPr lang="en-GB" sz="3200" u="sng" dirty="0">
                <a:latin typeface="Franklin Gothic Book" panose="020B0503020102020204" pitchFamily="34" charset="0"/>
                <a:ea typeface="Adobe Kaiti Std R" panose="02020400000000000000" pitchFamily="18" charset="-128"/>
                <a:cs typeface="Arial" panose="020B0604020202020204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7734722" y="10340827"/>
              <a:ext cx="621416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Franklin Gothic Book" panose="020B0503020102020204" pitchFamily="34" charset="0"/>
                  <a:ea typeface="Adobe Kaiti Std R" panose="02020400000000000000"/>
                </a:rPr>
                <a:t>Electrode voltage 22.5 kV, .75” radius: </a:t>
              </a:r>
              <a:r>
                <a:rPr lang="en-US" sz="2400" dirty="0">
                  <a:latin typeface="Times New Roman"/>
                  <a:ea typeface="Adobe Kaiti Std R" panose="02020400000000000000"/>
                  <a:cs typeface="Times New Roman"/>
                </a:rPr>
                <a:t>≈</a:t>
              </a:r>
              <a:r>
                <a:rPr lang="en-US" sz="2400" dirty="0">
                  <a:latin typeface="Franklin Gothic Book" panose="020B0503020102020204" pitchFamily="34" charset="0"/>
                  <a:ea typeface="Adobe Kaiti Std R" panose="02020400000000000000"/>
                </a:rPr>
                <a:t>1.8K trap-depth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600" dirty="0">
                <a:latin typeface="Franklin Gothic Book" panose="020B0503020102020204" pitchFamily="34" charset="0"/>
                <a:ea typeface="Adobe Kaiti Std R" panose="0202040000000000000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Franklin Gothic Book" panose="020B0503020102020204" pitchFamily="34" charset="0"/>
                  <a:ea typeface="Adobe Kaiti Std R" panose="02020400000000000000"/>
                </a:rPr>
                <a:t>Control and minimize possible X-ray production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600" dirty="0">
                <a:latin typeface="Franklin Gothic Book" panose="020B0503020102020204" pitchFamily="34" charset="0"/>
                <a:ea typeface="Adobe Kaiti Std R" panose="0202040000000000000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Franklin Gothic Book" panose="020B0503020102020204" pitchFamily="34" charset="0"/>
                  <a:ea typeface="Adobe Kaiti Std R" panose="02020400000000000000"/>
                </a:rPr>
                <a:t>Expect </a:t>
              </a:r>
              <a:r>
                <a:rPr lang="en-US" sz="2400" b="1" dirty="0">
                  <a:latin typeface="Franklin Gothic Book" panose="020B0503020102020204" pitchFamily="34" charset="0"/>
                  <a:ea typeface="Adobe Kaiti Std R" panose="02020400000000000000"/>
                </a:rPr>
                <a:t>factor of ~15  increase </a:t>
              </a:r>
              <a:r>
                <a:rPr lang="en-US" sz="2400" dirty="0">
                  <a:latin typeface="Franklin Gothic Book" panose="020B0503020102020204" pitchFamily="34" charset="0"/>
                  <a:ea typeface="Adobe Kaiti Std R" panose="02020400000000000000"/>
                </a:rPr>
                <a:t>in signal (molecular flux)</a:t>
              </a:r>
              <a:endParaRPr lang="en-US" sz="2400" b="1" dirty="0">
                <a:latin typeface="Franklin Gothic Book" panose="020B0503020102020204" pitchFamily="34" charset="0"/>
                <a:ea typeface="Adobe Kaiti Std R" panose="0202040000000000000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7830239" y="17641910"/>
              <a:ext cx="82034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latin typeface="Franklin Gothic Book" panose="020B0503020102020204" pitchFamily="34" charset="0"/>
                  <a:ea typeface="Adobe Kaiti Std R" panose="02020400000000000000"/>
                </a:rPr>
                <a:t>Simulation of molecule focusing with electrostatic lens. Red is lens, black is collimator</a:t>
              </a:r>
              <a:endParaRPr lang="en-US" i="1" dirty="0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071372" y="14163452"/>
              <a:ext cx="7023479" cy="332931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3495535" y="27690485"/>
            <a:ext cx="13829838" cy="4691887"/>
            <a:chOff x="29983497" y="25966195"/>
            <a:chExt cx="13829838" cy="4691887"/>
          </a:xfrm>
        </p:grpSpPr>
        <p:sp>
          <p:nvSpPr>
            <p:cNvPr id="90" name="TextBox 89"/>
            <p:cNvSpPr txBox="1"/>
            <p:nvPr/>
          </p:nvSpPr>
          <p:spPr>
            <a:xfrm>
              <a:off x="30406661" y="26257433"/>
              <a:ext cx="102778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u="sng" dirty="0">
                  <a:latin typeface="Franklin Gothic Book" panose="020B0503020102020204" pitchFamily="34" charset="0"/>
                </a:rPr>
                <a:t>Increase quantum efficiency</a:t>
              </a:r>
            </a:p>
          </p:txBody>
        </p:sp>
        <p:sp>
          <p:nvSpPr>
            <p:cNvPr id="91" name="Rectangle: Rounded Corners 90"/>
            <p:cNvSpPr/>
            <p:nvPr/>
          </p:nvSpPr>
          <p:spPr>
            <a:xfrm>
              <a:off x="29983497" y="25966195"/>
              <a:ext cx="13829838" cy="4691887"/>
            </a:xfrm>
            <a:prstGeom prst="roundRect">
              <a:avLst>
                <a:gd name="adj" fmla="val 1311"/>
              </a:avLst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0355389" y="26970148"/>
              <a:ext cx="977900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dirty="0"/>
                <a:t>Silicon photomultipliers (</a:t>
              </a:r>
              <a:r>
                <a:rPr lang="en-GB" sz="2800" dirty="0" err="1"/>
                <a:t>SiPMs</a:t>
              </a:r>
              <a:r>
                <a:rPr lang="en-GB" sz="2800" dirty="0"/>
                <a:t>) </a:t>
              </a:r>
              <a:r>
                <a:rPr lang="en-US" sz="2400" dirty="0">
                  <a:latin typeface="Franklin Gothic Book" panose="020B0503020102020204" pitchFamily="34" charset="0"/>
                  <a:ea typeface="Adobe Kaiti Std R" panose="02020400000000000000"/>
                </a:rPr>
                <a:t>for more efficient fluorescence detection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Franklin Gothic Book" panose="020B0503020102020204" pitchFamily="34" charset="0"/>
                  <a:ea typeface="Adobe Kaiti Std R" panose="02020400000000000000"/>
                </a:rPr>
                <a:t>PMTS ~25% efficient. </a:t>
              </a:r>
              <a:r>
                <a:rPr lang="en-US" sz="2400" dirty="0" err="1">
                  <a:latin typeface="Franklin Gothic Book" panose="020B0503020102020204" pitchFamily="34" charset="0"/>
                  <a:ea typeface="Adobe Kaiti Std R" panose="02020400000000000000"/>
                </a:rPr>
                <a:t>SiPMs</a:t>
              </a:r>
              <a:r>
                <a:rPr lang="en-US" sz="2400" dirty="0">
                  <a:latin typeface="Franklin Gothic Book" panose="020B0503020102020204" pitchFamily="34" charset="0"/>
                  <a:ea typeface="Adobe Kaiti Std R" panose="02020400000000000000"/>
                </a:rPr>
                <a:t> ~ 50%, giving </a:t>
              </a:r>
              <a:r>
                <a:rPr lang="en-US" sz="2400" b="1" dirty="0">
                  <a:latin typeface="Franklin Gothic Book" panose="020B0503020102020204" pitchFamily="34" charset="0"/>
                  <a:ea typeface="Adobe Kaiti Std R" panose="02020400000000000000"/>
                </a:rPr>
                <a:t>factor ~2</a:t>
              </a:r>
              <a:r>
                <a:rPr lang="en-US" sz="2400" dirty="0">
                  <a:latin typeface="Franklin Gothic Book" panose="020B0503020102020204" pitchFamily="34" charset="0"/>
                  <a:ea typeface="Adobe Kaiti Std R" panose="02020400000000000000"/>
                </a:rPr>
                <a:t> </a:t>
              </a:r>
              <a:r>
                <a:rPr lang="en-US" sz="2400" b="1" dirty="0">
                  <a:latin typeface="Franklin Gothic Book" panose="020B0503020102020204" pitchFamily="34" charset="0"/>
                  <a:ea typeface="Adobe Kaiti Std R" panose="02020400000000000000"/>
                </a:rPr>
                <a:t>increase</a:t>
              </a:r>
              <a:r>
                <a:rPr lang="en-US" sz="2400" dirty="0">
                  <a:latin typeface="Franklin Gothic Book" panose="020B0503020102020204" pitchFamily="34" charset="0"/>
                  <a:ea typeface="Adobe Kaiti Std R" panose="02020400000000000000"/>
                </a:rPr>
                <a:t> in signal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b="1" dirty="0">
                  <a:latin typeface="Franklin Gothic Book" panose="020B0503020102020204" pitchFamily="34" charset="0"/>
                  <a:ea typeface="Adobe Kaiti Std R" panose="02020400000000000000"/>
                </a:rPr>
                <a:t>Challenge</a:t>
              </a:r>
              <a:r>
                <a:rPr lang="en-US" sz="2400" dirty="0">
                  <a:latin typeface="Franklin Gothic Book" panose="020B0503020102020204" pitchFamily="34" charset="0"/>
                  <a:ea typeface="Adobe Kaiti Std R" panose="02020400000000000000"/>
                </a:rPr>
                <a:t>: large dark current, </a:t>
              </a:r>
              <a:r>
                <a:rPr lang="en-GB" sz="2800" dirty="0"/>
                <a:t>large capacitance (slow)</a:t>
              </a:r>
              <a:r>
                <a:rPr lang="en-US" sz="2400" dirty="0">
                  <a:latin typeface="Franklin Gothic Book" panose="020B0503020102020204" pitchFamily="34" charset="0"/>
                  <a:ea typeface="Adobe Kaiti Std R" panose="02020400000000000000"/>
                </a:rPr>
                <a:t>, unstable gain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b="1" dirty="0">
                  <a:latin typeface="Franklin Gothic Book" panose="020B0503020102020204" pitchFamily="34" charset="0"/>
                  <a:ea typeface="Adobe Kaiti Std R" panose="02020400000000000000"/>
                </a:rPr>
                <a:t>Solution</a:t>
              </a:r>
              <a:r>
                <a:rPr lang="en-US" sz="2400" dirty="0">
                  <a:latin typeface="Franklin Gothic Book" panose="020B0503020102020204" pitchFamily="34" charset="0"/>
                  <a:ea typeface="Adobe Kaiti Std R" panose="02020400000000000000"/>
                </a:rPr>
                <a:t>:</a:t>
              </a: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31965899" y="28828117"/>
              <a:ext cx="100965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200" dirty="0">
                  <a:latin typeface="Franklin Gothic Book" panose="020B0503020102020204" pitchFamily="34" charset="0"/>
                  <a:ea typeface="Adobe Kaiti Std R" panose="02020400000000000000"/>
                </a:rPr>
                <a:t>Custom high-gain, low-noise, high-bandwidth amplifiers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GB" sz="2200" dirty="0">
                  <a:latin typeface="Franklin Gothic Book" panose="020B0503020102020204" pitchFamily="34" charset="0"/>
                  <a:ea typeface="Adobe Kaiti Std R" panose="02020400000000000000"/>
                </a:rPr>
                <a:t>moderately </a:t>
              </a:r>
              <a:r>
                <a:rPr lang="en-US" sz="2200" dirty="0">
                  <a:latin typeface="Franklin Gothic Book" panose="020B0503020102020204" pitchFamily="34" charset="0"/>
                  <a:ea typeface="Adobe Kaiti Std R" panose="02020400000000000000"/>
                </a:rPr>
                <a:t>low temperature (-20 C</a:t>
              </a:r>
              <a:r>
                <a:rPr lang="en-US" sz="2200" baseline="30000" dirty="0">
                  <a:latin typeface="Franklin Gothic Book" panose="020B0503020102020204" pitchFamily="34" charset="0"/>
                  <a:ea typeface="Adobe Kaiti Std R" panose="02020400000000000000"/>
                </a:rPr>
                <a:t>o</a:t>
              </a:r>
              <a:r>
                <a:rPr lang="en-US" sz="2200" dirty="0">
                  <a:latin typeface="Franklin Gothic Book" panose="020B0503020102020204" pitchFamily="34" charset="0"/>
                  <a:ea typeface="Adobe Kaiti Std R" panose="02020400000000000000"/>
                </a:rPr>
                <a:t>) suppresses dark current sufficiently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200" dirty="0">
                  <a:latin typeface="Franklin Gothic Book" panose="020B0503020102020204" pitchFamily="34" charset="0"/>
                  <a:ea typeface="Adobe Kaiti Std R" panose="02020400000000000000"/>
                </a:rPr>
                <a:t>with </a:t>
              </a:r>
              <a:r>
                <a:rPr lang="en-US" sz="2200" dirty="0" err="1">
                  <a:latin typeface="Franklin Gothic Book" panose="020B0503020102020204" pitchFamily="34" charset="0"/>
                  <a:ea typeface="Adobe Kaiti Std R" panose="02020400000000000000"/>
                </a:rPr>
                <a:t>nonimaging</a:t>
              </a:r>
              <a:r>
                <a:rPr lang="en-US" sz="2200" dirty="0">
                  <a:latin typeface="Franklin Gothic Book" panose="020B0503020102020204" pitchFamily="34" charset="0"/>
                  <a:ea typeface="Adobe Kaiti Std R" panose="02020400000000000000"/>
                </a:rPr>
                <a:t> optical concentrator (Winston cone) 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GB" sz="2200" dirty="0">
                  <a:latin typeface="Franklin Gothic Book" panose="020B0503020102020204" pitchFamily="34" charset="0"/>
                  <a:ea typeface="Adobe Kaiti Std R" panose="02020400000000000000"/>
                </a:rPr>
                <a:t>dynamically </a:t>
              </a:r>
              <a:r>
                <a:rPr lang="en-US" sz="2200" dirty="0">
                  <a:latin typeface="Franklin Gothic Book" panose="020B0503020102020204" pitchFamily="34" charset="0"/>
                  <a:ea typeface="Adobe Kaiti Std R" panose="02020400000000000000"/>
                </a:rPr>
                <a:t>adjust bias voltage and temperature for stable gain</a:t>
              </a: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40229307" y="28312138"/>
              <a:ext cx="2943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>
                  <a:latin typeface="Franklin Gothic Book" panose="020B0503020102020204" pitchFamily="34" charset="0"/>
                  <a:ea typeface="Adobe Kaiti Std R" panose="02020400000000000000" pitchFamily="18" charset="-128"/>
                </a:rPr>
                <a:t>large-area </a:t>
              </a:r>
              <a:r>
                <a:rPr lang="en-GB" i="1" dirty="0" err="1">
                  <a:latin typeface="Franklin Gothic Book" panose="020B0503020102020204" pitchFamily="34" charset="0"/>
                  <a:ea typeface="Adobe Kaiti Std R" panose="02020400000000000000" pitchFamily="18" charset="-128"/>
                </a:rPr>
                <a:t>SiPM</a:t>
              </a:r>
              <a:r>
                <a:rPr lang="en-GB" i="1" dirty="0">
                  <a:latin typeface="Franklin Gothic Book" panose="020B0503020102020204" pitchFamily="34" charset="0"/>
                  <a:ea typeface="Adobe Kaiti Std R" panose="02020400000000000000" pitchFamily="18" charset="-128"/>
                </a:rPr>
                <a:t> array</a:t>
              </a:r>
              <a:endParaRPr lang="en-US" i="1" dirty="0">
                <a:latin typeface="Franklin Gothic Book" panose="020B0503020102020204" pitchFamily="34" charset="0"/>
                <a:ea typeface="Adobe Kaiti Std R" panose="02020400000000000000" pitchFamily="18" charset="-128"/>
              </a:endParaRPr>
            </a:p>
          </p:txBody>
        </p:sp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6171A138-B62D-534C-B74F-A3EACD61A9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5076" t="5262" r="16956" b="5258"/>
            <a:stretch/>
          </p:blipFill>
          <p:spPr>
            <a:xfrm>
              <a:off x="40074608" y="26331414"/>
              <a:ext cx="3098285" cy="1830372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710850" y="5823153"/>
            <a:ext cx="12430705" cy="8319932"/>
            <a:chOff x="710850" y="6851287"/>
            <a:chExt cx="12430705" cy="8319932"/>
          </a:xfrm>
        </p:grpSpPr>
        <p:sp>
          <p:nvSpPr>
            <p:cNvPr id="9" name="TextBox 8"/>
            <p:cNvSpPr txBox="1"/>
            <p:nvPr/>
          </p:nvSpPr>
          <p:spPr>
            <a:xfrm>
              <a:off x="1003668" y="7039926"/>
              <a:ext cx="102778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u="sng" dirty="0">
                  <a:latin typeface="Franklin Gothic Book" panose="020B0503020102020204" pitchFamily="34" charset="0"/>
                </a:rPr>
                <a:t>Motivation</a:t>
              </a:r>
            </a:p>
          </p:txBody>
        </p:sp>
        <p:sp>
          <p:nvSpPr>
            <p:cNvPr id="18" name="Rectangle: Rounded Corners 17"/>
            <p:cNvSpPr/>
            <p:nvPr/>
          </p:nvSpPr>
          <p:spPr>
            <a:xfrm>
              <a:off x="710850" y="6851287"/>
              <a:ext cx="12430705" cy="8298095"/>
            </a:xfrm>
            <a:prstGeom prst="roundRect">
              <a:avLst>
                <a:gd name="adj" fmla="val 1311"/>
              </a:avLst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007940" y="12616674"/>
              <a:ext cx="790915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200" dirty="0">
                  <a:solidFill>
                    <a:prstClr val="black"/>
                  </a:solidFill>
                  <a:latin typeface="Franklin Gothic Book" panose="020B0503020102020204" pitchFamily="34" charset="0"/>
                  <a:ea typeface="Adobe Kaiti Std R" panose="02020400000000000000" pitchFamily="18" charset="-128"/>
                </a:rPr>
                <a:t>Many theories beyond the Standard Model predict </a:t>
              </a:r>
              <a:r>
                <a:rPr lang="en-US" sz="2200" i="1" dirty="0">
                  <a:solidFill>
                    <a:prstClr val="black"/>
                  </a:solidFill>
                  <a:latin typeface="Franklin Gothic Book" panose="020B0503020102020204" pitchFamily="34" charset="0"/>
                  <a:ea typeface="Adobe Kaiti Std R" panose="02020400000000000000" pitchFamily="18" charset="-128"/>
                </a:rPr>
                <a:t>T-</a:t>
              </a:r>
              <a:r>
                <a:rPr lang="en-US" sz="2200" dirty="0">
                  <a:solidFill>
                    <a:prstClr val="black"/>
                  </a:solidFill>
                  <a:latin typeface="Franklin Gothic Book" panose="020B0503020102020204" pitchFamily="34" charset="0"/>
                  <a:ea typeface="Adobe Kaiti Std R" panose="02020400000000000000" pitchFamily="18" charset="-128"/>
                </a:rPr>
                <a:t>violation and associated EDMs at current experimental precision</a:t>
              </a:r>
            </a:p>
            <a:p>
              <a:pPr lvl="0"/>
              <a:endParaRPr lang="en-US" sz="1400" dirty="0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endParaRPr>
            </a:p>
            <a:p>
              <a:pPr lvl="0"/>
              <a:r>
                <a:rPr lang="en-US" sz="2200" dirty="0">
                  <a:solidFill>
                    <a:prstClr val="black"/>
                  </a:solidFill>
                  <a:latin typeface="Franklin Gothic Book" panose="020B0503020102020204" pitchFamily="34" charset="0"/>
                  <a:ea typeface="Adobe Kaiti Std R" panose="02020400000000000000" pitchFamily="18" charset="-128"/>
                </a:rPr>
                <a:t>eEDM sensitivity of ACME II is at </a:t>
              </a:r>
              <a:r>
                <a:rPr lang="en-US" sz="2200" dirty="0">
                  <a:solidFill>
                    <a:prstClr val="black"/>
                  </a:solidFill>
                  <a:latin typeface="Franklin Gothic Book" panose="020B0503020102020204" pitchFamily="34" charset="0"/>
                  <a:ea typeface="Adobe Kaiti Std R" panose="02020400000000000000" pitchFamily="18" charset="-128"/>
                  <a:cs typeface="Times New Roman"/>
                </a:rPr>
                <a:t>~4x</a:t>
              </a:r>
              <a:r>
                <a:rPr lang="en-US" sz="2200" dirty="0">
                  <a:solidFill>
                    <a:prstClr val="black"/>
                  </a:solidFill>
                  <a:latin typeface="Franklin Gothic Book" panose="020B0503020102020204" pitchFamily="34" charset="0"/>
                  <a:ea typeface="Adobe Kaiti Std R" panose="02020400000000000000" pitchFamily="18" charset="-128"/>
                </a:rPr>
                <a:t>10</a:t>
              </a:r>
              <a:r>
                <a:rPr lang="en-US" sz="2200" baseline="30000" dirty="0">
                  <a:solidFill>
                    <a:prstClr val="black"/>
                  </a:solidFill>
                  <a:latin typeface="Franklin Gothic Book" panose="020B0503020102020204" pitchFamily="34" charset="0"/>
                  <a:ea typeface="Adobe Kaiti Std R" panose="02020400000000000000" pitchFamily="18" charset="-128"/>
                </a:rPr>
                <a:t>-30 </a:t>
              </a:r>
              <a:r>
                <a:rPr lang="en-US" sz="2200" dirty="0" err="1">
                  <a:solidFill>
                    <a:prstClr val="black"/>
                  </a:solidFill>
                  <a:latin typeface="Franklin Gothic Book" panose="020B0503020102020204" pitchFamily="34" charset="0"/>
                  <a:ea typeface="Adobe Kaiti Std R" panose="02020400000000000000" pitchFamily="18" charset="-128"/>
                </a:rPr>
                <a:t>e•cm</a:t>
              </a:r>
              <a:r>
                <a:rPr lang="en-US" sz="2200" dirty="0">
                  <a:solidFill>
                    <a:prstClr val="black"/>
                  </a:solidFill>
                  <a:latin typeface="Franklin Gothic Book" panose="020B0503020102020204" pitchFamily="34" charset="0"/>
                  <a:ea typeface="Adobe Kaiti Std R" panose="02020400000000000000" pitchFamily="18" charset="-128"/>
                </a:rPr>
                <a:t>.</a:t>
              </a:r>
            </a:p>
            <a:p>
              <a:endParaRPr lang="en-US" sz="2200" dirty="0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endParaRPr>
            </a:p>
            <a:p>
              <a:r>
                <a:rPr lang="en-US" sz="2200" dirty="0">
                  <a:solidFill>
                    <a:prstClr val="black"/>
                  </a:solidFill>
                  <a:latin typeface="Franklin Gothic Book" panose="020B0503020102020204" pitchFamily="34" charset="0"/>
                  <a:ea typeface="Adobe Kaiti Std R" panose="02020400000000000000" pitchFamily="18" charset="-128"/>
                </a:rPr>
                <a:t>We optimize the sensitivity by maximizing the detected molecule number</a:t>
              </a:r>
            </a:p>
            <a:p>
              <a:pPr lvl="0"/>
              <a:endParaRPr lang="en-US" sz="1400" dirty="0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1074927" y="7761568"/>
                  <a:ext cx="3649804" cy="84786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ℇ</m:t>
                            </m:r>
                          </m:e>
                        </m:acc>
                      </m:oMath>
                    </m:oMathPara>
                  </a14:m>
                  <a:endParaRPr lang="en-US" sz="4800" dirty="0">
                    <a:latin typeface="Franklin Gothic Book" panose="020B0503020102020204" pitchFamily="34" charset="0"/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927" y="7761568"/>
                  <a:ext cx="3649804" cy="847861"/>
                </a:xfrm>
                <a:prstGeom prst="rect">
                  <a:avLst/>
                </a:prstGeom>
                <a:blipFill rotWithShape="1"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1045377" y="8653365"/>
              <a:ext cx="3630388" cy="3104116"/>
            </a:xfrm>
            <a:prstGeom prst="rect">
              <a:avLst/>
            </a:prstGeom>
          </p:spPr>
        </p:pic>
        <p:sp>
          <p:nvSpPr>
            <p:cNvPr id="128" name="Rectangle 127"/>
            <p:cNvSpPr/>
            <p:nvPr/>
          </p:nvSpPr>
          <p:spPr>
            <a:xfrm>
              <a:off x="884826" y="11757481"/>
              <a:ext cx="383990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>
                  <a:latin typeface="Franklin Gothic Book" panose="020B0503020102020204" pitchFamily="34" charset="0"/>
                  <a:ea typeface="Adobe Kaiti Std R" panose="02020400000000000000"/>
                </a:rPr>
                <a:t>A permanent electric dipole of a fundamental particle violates both T- and P-symmetry</a:t>
              </a:r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058" y="7144885"/>
              <a:ext cx="7591655" cy="5508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" name="CodeCogsEqn-2.gif" descr="CodeCogsEqn-2.gif"/>
            <p:cNvPicPr>
              <a:picLocks noChangeAspect="1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702346" y="13515816"/>
              <a:ext cx="2204864" cy="756259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89" name="Group 88"/>
          <p:cNvGrpSpPr/>
          <p:nvPr/>
        </p:nvGrpSpPr>
        <p:grpSpPr>
          <a:xfrm>
            <a:off x="13496133" y="5817317"/>
            <a:ext cx="29626930" cy="9345807"/>
            <a:chOff x="13430819" y="6804047"/>
            <a:chExt cx="29626930" cy="934580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1444" y="7995671"/>
              <a:ext cx="21617094" cy="779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9" name="Rectangle: Rounded Corners 17"/>
            <p:cNvSpPr/>
            <p:nvPr/>
          </p:nvSpPr>
          <p:spPr>
            <a:xfrm>
              <a:off x="13430819" y="6804047"/>
              <a:ext cx="29626930" cy="9345807"/>
            </a:xfrm>
            <a:prstGeom prst="roundRect">
              <a:avLst>
                <a:gd name="adj" fmla="val 1311"/>
              </a:avLst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332701" y="7039926"/>
              <a:ext cx="2075432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u="sng" dirty="0">
                  <a:latin typeface="Franklin Gothic Book" panose="020B0503020102020204" pitchFamily="34" charset="0"/>
                </a:rPr>
                <a:t>ACME  Gen III overview</a:t>
              </a:r>
              <a:endParaRPr lang="en-GB" sz="3800" u="sng" dirty="0">
                <a:latin typeface="Franklin Gothic Book" panose="020B05030201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6356950" y="7086092"/>
              <a:ext cx="58781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u="sng" dirty="0"/>
                <a:t>Proposed sensitivity improvement</a:t>
              </a:r>
              <a:endParaRPr lang="en-GB" sz="3200" u="sng" dirty="0"/>
            </a:p>
          </p:txBody>
        </p:sp>
        <p:pic>
          <p:nvPicPr>
            <p:cNvPr id="69" name="Picture 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2650" y="7780866"/>
              <a:ext cx="6110124" cy="351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8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83537" y="12092285"/>
              <a:ext cx="4798800" cy="3884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1" name="TextBox 270"/>
            <p:cNvSpPr txBox="1"/>
            <p:nvPr/>
          </p:nvSpPr>
          <p:spPr>
            <a:xfrm>
              <a:off x="36280750" y="11398145"/>
              <a:ext cx="64051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u="sng" dirty="0"/>
                <a:t>Sensitivity gain vs. interaction length</a:t>
              </a:r>
              <a:endParaRPr lang="en-GB" sz="3200" u="sng" dirty="0"/>
            </a:p>
          </p:txBody>
        </p:sp>
      </p:grpSp>
      <p:pic>
        <p:nvPicPr>
          <p:cNvPr id="1034" name="Picture 10" descr="C:\Users\Admin\OneDrive\conference\2019\gordon\figure\1200px-Northwestern_University_seal.svg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383" y="965601"/>
            <a:ext cx="2237607" cy="22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729AC2D5-6D6B-438C-AACF-E0785C726265}"/>
              </a:ext>
            </a:extLst>
          </p:cNvPr>
          <p:cNvGrpSpPr/>
          <p:nvPr/>
        </p:nvGrpSpPr>
        <p:grpSpPr>
          <a:xfrm>
            <a:off x="691891" y="14507633"/>
            <a:ext cx="12865582" cy="17874739"/>
            <a:chOff x="691891" y="14703575"/>
            <a:chExt cx="12865582" cy="17874739"/>
          </a:xfrm>
        </p:grpSpPr>
        <p:pic>
          <p:nvPicPr>
            <p:cNvPr id="241" name="Picture 240">
              <a:extLst>
                <a:ext uri="{FF2B5EF4-FFF2-40B4-BE49-F238E27FC236}">
                  <a16:creationId xmlns:a16="http://schemas.microsoft.com/office/drawing/2014/main" id="{5D17D5D4-4C36-4856-92BF-04AA21196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66" y="28286667"/>
              <a:ext cx="5671011" cy="4253259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6BBA569-4C1E-41E0-BE38-E42F9BF1D739}"/>
                </a:ext>
              </a:extLst>
            </p:cNvPr>
            <p:cNvGrpSpPr/>
            <p:nvPr/>
          </p:nvGrpSpPr>
          <p:grpSpPr>
            <a:xfrm>
              <a:off x="691891" y="14703575"/>
              <a:ext cx="12865582" cy="17874739"/>
              <a:chOff x="691891" y="14703575"/>
              <a:chExt cx="12865582" cy="17874739"/>
            </a:xfrm>
          </p:grpSpPr>
          <p:pic>
            <p:nvPicPr>
              <p:cNvPr id="229" name="Picture 228" descr="C:\Users\Admin\OneDrive\analysis\BB2\2018\05\25\fit_sigma.png">
                <a:extLst>
                  <a:ext uri="{FF2B5EF4-FFF2-40B4-BE49-F238E27FC236}">
                    <a16:creationId xmlns:a16="http://schemas.microsoft.com/office/drawing/2014/main" id="{6366F0A2-E02D-4481-9F3C-FCF1FD9B04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1" t="5353" r="7241"/>
              <a:stretch/>
            </p:blipFill>
            <p:spPr bwMode="auto">
              <a:xfrm>
                <a:off x="9358669" y="25153124"/>
                <a:ext cx="3766845" cy="30809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9834402" y="18065860"/>
                <a:ext cx="6390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dirty="0">
                  <a:latin typeface="Franklin Gothic Book" panose="020B0503020102020204" pitchFamily="34" charset="0"/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1150668" y="15900648"/>
                <a:ext cx="5589335" cy="5943521"/>
                <a:chOff x="1150577" y="17448175"/>
                <a:chExt cx="5589335" cy="5567715"/>
              </a:xfrm>
            </p:grpSpPr>
            <p:pic>
              <p:nvPicPr>
                <p:cNvPr id="157" name="Picture 156"/>
                <p:cNvPicPr>
                  <a:picLocks noChangeAspect="1"/>
                </p:cNvPicPr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50577" y="17495474"/>
                  <a:ext cx="5449588" cy="5520416"/>
                </a:xfrm>
                <a:prstGeom prst="rect">
                  <a:avLst/>
                </a:prstGeom>
              </p:spPr>
            </p:pic>
            <p:sp>
              <p:nvSpPr>
                <p:cNvPr id="158" name="Rectangle 157"/>
                <p:cNvSpPr/>
                <p:nvPr/>
              </p:nvSpPr>
              <p:spPr>
                <a:xfrm>
                  <a:off x="1949314" y="18192997"/>
                  <a:ext cx="4650851" cy="42622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1" name="TextBox 160"/>
                    <p:cNvSpPr txBox="1"/>
                    <p:nvPr/>
                  </p:nvSpPr>
                  <p:spPr>
                    <a:xfrm>
                      <a:off x="3898069" y="19705526"/>
                      <a:ext cx="2664201" cy="40780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lIns="68579" tIns="34289" rIns="68579" bIns="34289" rtlCol="0">
                      <a:spAutoFit/>
                    </a:bodyPr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C (77% </a:t>
                      </a:r>
                      <a:r>
                        <a:rPr lang="en-US" sz="2200" baseline="30000" dirty="0">
                          <a:solidFill>
                            <a:srgbClr val="FF0000"/>
                          </a:solidFill>
                        </a:rPr>
                        <a:t>1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2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oMath>
                      </a14:m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, 20% </a:t>
                      </a:r>
                      <a:r>
                        <a:rPr lang="en-US" sz="2200" baseline="300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l-GR" sz="2200" dirty="0">
                          <a:solidFill>
                            <a:srgbClr val="FF0000"/>
                          </a:solidFill>
                        </a:rPr>
                        <a:t>Π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p:txBody>
                </p:sp>
              </mc:Choice>
              <mc:Fallback xmlns="">
                <p:sp>
                  <p:nvSpPr>
                    <p:cNvPr id="161" name="TextBox 16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98069" y="19705526"/>
                      <a:ext cx="2664201" cy="407802"/>
                    </a:xfrm>
                    <a:prstGeom prst="rect">
                      <a:avLst/>
                    </a:prstGeom>
                    <a:blipFill rotWithShape="1">
                      <a:blip r:embed="rId23"/>
                      <a:stretch>
                        <a:fillRect l="-3661" t="-11268" b="-239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3159825" y="19948554"/>
                  <a:ext cx="70445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3" name="Group 162"/>
                <p:cNvGrpSpPr/>
                <p:nvPr/>
              </p:nvGrpSpPr>
              <p:grpSpPr>
                <a:xfrm>
                  <a:off x="3618852" y="20017769"/>
                  <a:ext cx="1123624" cy="1296078"/>
                  <a:chOff x="8711514" y="3293077"/>
                  <a:chExt cx="1058848" cy="1031788"/>
                </a:xfrm>
              </p:grpSpPr>
              <p:sp>
                <p:nvSpPr>
                  <p:cNvPr id="164" name="Rectangle 163"/>
                  <p:cNvSpPr/>
                  <p:nvPr/>
                </p:nvSpPr>
                <p:spPr>
                  <a:xfrm>
                    <a:off x="8711514" y="3293077"/>
                    <a:ext cx="1058848" cy="10317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65" name="Group 164"/>
                  <p:cNvGrpSpPr/>
                  <p:nvPr/>
                </p:nvGrpSpPr>
                <p:grpSpPr>
                  <a:xfrm>
                    <a:off x="8921518" y="3293077"/>
                    <a:ext cx="840259" cy="877327"/>
                    <a:chOff x="7242915" y="4139514"/>
                    <a:chExt cx="840259" cy="877327"/>
                  </a:xfrm>
                </p:grpSpPr>
                <p:cxnSp>
                  <p:nvCxnSpPr>
                    <p:cNvPr id="166" name="Curved Connector 165"/>
                    <p:cNvCxnSpPr/>
                    <p:nvPr/>
                  </p:nvCxnSpPr>
                  <p:spPr>
                    <a:xfrm>
                      <a:off x="7242915" y="4139514"/>
                      <a:ext cx="284206" cy="284205"/>
                    </a:xfrm>
                    <a:prstGeom prst="curvedConnector3">
                      <a:avLst>
                        <a:gd name="adj1" fmla="val 54348"/>
                      </a:avLst>
                    </a:prstGeom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Curved Connector 166"/>
                    <p:cNvCxnSpPr/>
                    <p:nvPr/>
                  </p:nvCxnSpPr>
                  <p:spPr>
                    <a:xfrm>
                      <a:off x="7518890" y="4427841"/>
                      <a:ext cx="284206" cy="284205"/>
                    </a:xfrm>
                    <a:prstGeom prst="curvedConnector3">
                      <a:avLst>
                        <a:gd name="adj1" fmla="val 54348"/>
                      </a:avLst>
                    </a:prstGeom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Curved Connector 167"/>
                    <p:cNvCxnSpPr/>
                    <p:nvPr/>
                  </p:nvCxnSpPr>
                  <p:spPr>
                    <a:xfrm>
                      <a:off x="7761898" y="4707921"/>
                      <a:ext cx="321276" cy="308920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2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69" name="TextBox 168"/>
                <p:cNvSpPr txBox="1"/>
                <p:nvPr/>
              </p:nvSpPr>
              <p:spPr>
                <a:xfrm>
                  <a:off x="4495695" y="20379390"/>
                  <a:ext cx="1649001" cy="346247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/>
                      </a:solidFill>
                    </a:rPr>
                    <a:t>1196nm, ~10%</a:t>
                  </a:r>
                </a:p>
              </p:txBody>
            </p: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2106616" y="22329085"/>
                  <a:ext cx="71945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" name="TextBox 171"/>
                <p:cNvSpPr txBox="1"/>
                <p:nvPr/>
              </p:nvSpPr>
              <p:spPr>
                <a:xfrm>
                  <a:off x="2860890" y="22038316"/>
                  <a:ext cx="1211159" cy="40780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68579" tIns="34289" rIns="68579" bIns="34289" rtlCol="0">
                  <a:spAutoFit/>
                </a:bodyPr>
                <a:lstStyle/>
                <a:p>
                  <a:r>
                    <a:rPr lang="en-US" sz="2200" dirty="0"/>
                    <a:t>X (</a:t>
                  </a:r>
                  <a:r>
                    <a:rPr lang="en-US" sz="2200" baseline="30000" dirty="0"/>
                    <a:t>1</a:t>
                  </a:r>
                  <a:r>
                    <a:rPr lang="el-GR" sz="2200" dirty="0"/>
                    <a:t>Σ</a:t>
                  </a:r>
                  <a:r>
                    <a:rPr lang="en-US" sz="2200" baseline="30000" dirty="0"/>
                    <a:t>+</a:t>
                  </a:r>
                  <a:r>
                    <a:rPr lang="en-US" sz="2200" dirty="0"/>
                    <a:t>)</a:t>
                  </a:r>
                </a:p>
              </p:txBody>
            </p:sp>
            <p:cxnSp>
              <p:nvCxnSpPr>
                <p:cNvPr id="173" name="Straight Connector 172"/>
                <p:cNvCxnSpPr/>
                <p:nvPr/>
              </p:nvCxnSpPr>
              <p:spPr>
                <a:xfrm flipV="1">
                  <a:off x="4285355" y="21313847"/>
                  <a:ext cx="642886" cy="1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TextBox 173"/>
                <p:cNvSpPr txBox="1"/>
                <p:nvPr/>
              </p:nvSpPr>
              <p:spPr>
                <a:xfrm>
                  <a:off x="4325764" y="21323337"/>
                  <a:ext cx="1492522" cy="407802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/>
                <a:p>
                  <a:r>
                    <a:rPr lang="en-US" sz="2200" dirty="0">
                      <a:solidFill>
                        <a:schemeClr val="accent2"/>
                      </a:solidFill>
                    </a:rPr>
                    <a:t>Q (95% </a:t>
                  </a:r>
                  <a:r>
                    <a:rPr lang="en-US" sz="2200" baseline="30000" dirty="0">
                      <a:solidFill>
                        <a:schemeClr val="accent2"/>
                      </a:solidFill>
                    </a:rPr>
                    <a:t>3</a:t>
                  </a:r>
                  <a:r>
                    <a:rPr lang="en-US" sz="2200" dirty="0">
                      <a:solidFill>
                        <a:schemeClr val="accent2"/>
                      </a:solidFill>
                    </a:rPr>
                    <a:t>∆)</a:t>
                  </a:r>
                </a:p>
              </p:txBody>
            </p: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3125626" y="19134253"/>
                  <a:ext cx="660227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3170184" y="21455971"/>
                  <a:ext cx="675044" cy="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" name="TextBox 182"/>
                <p:cNvSpPr txBox="1"/>
                <p:nvPr/>
              </p:nvSpPr>
              <p:spPr>
                <a:xfrm>
                  <a:off x="2956344" y="21475021"/>
                  <a:ext cx="1739132" cy="407802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/>
                <a:p>
                  <a:r>
                    <a:rPr lang="en-US" sz="2200" dirty="0">
                      <a:solidFill>
                        <a:srgbClr val="00B0F0"/>
                      </a:solidFill>
                    </a:rPr>
                    <a:t>H (98% </a:t>
                  </a:r>
                  <a:r>
                    <a:rPr lang="en-US" sz="2200" baseline="30000" dirty="0">
                      <a:solidFill>
                        <a:srgbClr val="00B0F0"/>
                      </a:solidFill>
                    </a:rPr>
                    <a:t>3</a:t>
                  </a:r>
                  <a:r>
                    <a:rPr lang="en-US" sz="2200" dirty="0">
                      <a:solidFill>
                        <a:srgbClr val="00B0F0"/>
                      </a:solidFill>
                    </a:rPr>
                    <a:t>∆)</a:t>
                  </a:r>
                </a:p>
              </p:txBody>
            </p:sp>
            <p:cxnSp>
              <p:nvCxnSpPr>
                <p:cNvPr id="185" name="Straight Arrow Connector 184"/>
                <p:cNvCxnSpPr/>
                <p:nvPr/>
              </p:nvCxnSpPr>
              <p:spPr>
                <a:xfrm>
                  <a:off x="3561833" y="19987777"/>
                  <a:ext cx="0" cy="1437611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" name="TextBox 183"/>
                <p:cNvSpPr txBox="1"/>
                <p:nvPr/>
              </p:nvSpPr>
              <p:spPr>
                <a:xfrm>
                  <a:off x="3561835" y="20708294"/>
                  <a:ext cx="704335" cy="623246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B0F0"/>
                      </a:solidFill>
                    </a:rPr>
                    <a:t>1090nm</a:t>
                  </a:r>
                </a:p>
              </p:txBody>
            </p:sp>
            <p:cxnSp>
              <p:nvCxnSpPr>
                <p:cNvPr id="170" name="Straight Arrow Connector 169"/>
                <p:cNvCxnSpPr/>
                <p:nvPr/>
              </p:nvCxnSpPr>
              <p:spPr>
                <a:xfrm flipH="1" flipV="1">
                  <a:off x="3706108" y="19970755"/>
                  <a:ext cx="896462" cy="1250945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0" name="TextBox 159"/>
                <p:cNvSpPr txBox="1"/>
                <p:nvPr/>
              </p:nvSpPr>
              <p:spPr>
                <a:xfrm>
                  <a:off x="2517027" y="20124495"/>
                  <a:ext cx="918938" cy="34624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68579" tIns="34289" rIns="68579" bIns="34289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690nm</a:t>
                  </a:r>
                </a:p>
              </p:txBody>
            </p:sp>
            <p:cxnSp>
              <p:nvCxnSpPr>
                <p:cNvPr id="159" name="Straight Arrow Connector 158"/>
                <p:cNvCxnSpPr/>
                <p:nvPr/>
              </p:nvCxnSpPr>
              <p:spPr>
                <a:xfrm flipV="1">
                  <a:off x="2803238" y="20017769"/>
                  <a:ext cx="593038" cy="221982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TextBox 178"/>
                <p:cNvSpPr txBox="1"/>
                <p:nvPr/>
              </p:nvSpPr>
              <p:spPr>
                <a:xfrm>
                  <a:off x="2456989" y="20617456"/>
                  <a:ext cx="720557" cy="346247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~75%</a:t>
                  </a:r>
                </a:p>
              </p:txBody>
            </p:sp>
            <p:grpSp>
              <p:nvGrpSpPr>
                <p:cNvPr id="175" name="Group 174"/>
                <p:cNvGrpSpPr/>
                <p:nvPr/>
              </p:nvGrpSpPr>
              <p:grpSpPr>
                <a:xfrm flipH="1">
                  <a:off x="2625328" y="20072606"/>
                  <a:ext cx="683799" cy="1861373"/>
                  <a:chOff x="9133658" y="3994765"/>
                  <a:chExt cx="776211" cy="849417"/>
                </a:xfrm>
              </p:grpSpPr>
              <p:cxnSp>
                <p:nvCxnSpPr>
                  <p:cNvPr id="176" name="Curved Connector 175"/>
                  <p:cNvCxnSpPr/>
                  <p:nvPr/>
                </p:nvCxnSpPr>
                <p:spPr>
                  <a:xfrm rot="16200000" flipH="1">
                    <a:off x="9103765" y="4024658"/>
                    <a:ext cx="310936" cy="251150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Curved Connector 176"/>
                  <p:cNvCxnSpPr/>
                  <p:nvPr/>
                </p:nvCxnSpPr>
                <p:spPr>
                  <a:xfrm rot="16200000" flipH="1">
                    <a:off x="9379508" y="4327073"/>
                    <a:ext cx="259818" cy="217077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Curved Connector 177"/>
                  <p:cNvCxnSpPr/>
                  <p:nvPr/>
                </p:nvCxnSpPr>
                <p:spPr>
                  <a:xfrm rot="16200000" flipH="1">
                    <a:off x="9622754" y="4557067"/>
                    <a:ext cx="282320" cy="291910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3" name="TextBox 192"/>
                <p:cNvSpPr txBox="1"/>
                <p:nvPr/>
              </p:nvSpPr>
              <p:spPr>
                <a:xfrm>
                  <a:off x="2150620" y="19288537"/>
                  <a:ext cx="918938" cy="62324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68579" tIns="34289" rIns="68579" bIns="34289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B050"/>
                      </a:solidFill>
                    </a:rPr>
                    <a:t>512nm</a:t>
                  </a:r>
                </a:p>
                <a:p>
                  <a:r>
                    <a:rPr lang="en-US" dirty="0">
                      <a:solidFill>
                        <a:srgbClr val="00B050"/>
                      </a:solidFill>
                    </a:rPr>
                    <a:t>~91%</a:t>
                  </a:r>
                </a:p>
              </p:txBody>
            </p:sp>
            <p:cxnSp>
              <p:nvCxnSpPr>
                <p:cNvPr id="192" name="Curved Connector 191"/>
                <p:cNvCxnSpPr/>
                <p:nvPr/>
              </p:nvCxnSpPr>
              <p:spPr>
                <a:xfrm rot="5400000">
                  <a:off x="2677974" y="19416128"/>
                  <a:ext cx="603530" cy="292905"/>
                </a:xfrm>
                <a:prstGeom prst="curvedConnector3">
                  <a:avLst>
                    <a:gd name="adj1" fmla="val 50000"/>
                  </a:avLst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Rectangle 97"/>
                <p:cNvSpPr/>
                <p:nvPr/>
              </p:nvSpPr>
              <p:spPr>
                <a:xfrm>
                  <a:off x="1434662" y="17448175"/>
                  <a:ext cx="4932618" cy="5918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1922421" y="17881927"/>
                  <a:ext cx="4817491" cy="8361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 err="1"/>
                    <a:t>ThO</a:t>
                  </a:r>
                  <a:r>
                    <a:rPr lang="en-US" sz="2600" dirty="0"/>
                    <a:t> energy levels and</a:t>
                  </a:r>
                </a:p>
                <a:p>
                  <a:r>
                    <a:rPr lang="en-US" sz="2600" dirty="0"/>
                    <a:t>transitions</a:t>
                  </a:r>
                  <a:endParaRPr lang="en-GB" sz="2600" dirty="0"/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3875014" y="18933698"/>
                  <a:ext cx="315153" cy="407802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/>
                <a:p>
                  <a:r>
                    <a:rPr lang="en-US" sz="2200" dirty="0">
                      <a:solidFill>
                        <a:srgbClr val="00B050"/>
                      </a:solidFill>
                    </a:rPr>
                    <a:t>I</a:t>
                  </a:r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3456733" y="19298379"/>
                  <a:ext cx="918938" cy="346247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3399"/>
                      </a:solidFill>
                    </a:rPr>
                    <a:t>703nm</a:t>
                  </a:r>
                </a:p>
              </p:txBody>
            </p:sp>
            <p:cxnSp>
              <p:nvCxnSpPr>
                <p:cNvPr id="186" name="Straight Arrow Connector 185"/>
                <p:cNvCxnSpPr/>
                <p:nvPr/>
              </p:nvCxnSpPr>
              <p:spPr>
                <a:xfrm flipV="1">
                  <a:off x="3443864" y="19208865"/>
                  <a:ext cx="0" cy="2206998"/>
                </a:xfrm>
                <a:prstGeom prst="straightConnector1">
                  <a:avLst/>
                </a:prstGeom>
                <a:ln w="38100">
                  <a:solidFill>
                    <a:srgbClr val="FF339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/>
              <p:cNvSpPr txBox="1"/>
              <p:nvPr/>
            </p:nvSpPr>
            <p:spPr>
              <a:xfrm>
                <a:off x="921712" y="14988598"/>
                <a:ext cx="1158381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>
                    <a:latin typeface="Franklin Gothic Book" panose="020B0503020102020204" pitchFamily="34" charset="0"/>
                  </a:rPr>
                  <a:t>Property of Q (</a:t>
                </a:r>
                <a:r>
                  <a:rPr lang="en-US" sz="3800" baseline="30000" dirty="0">
                    <a:latin typeface="Franklin Gothic Book" panose="020B0503020102020204" pitchFamily="34" charset="0"/>
                  </a:rPr>
                  <a:t>3</a:t>
                </a:r>
                <a:r>
                  <a:rPr lang="en-US" sz="3800" dirty="0">
                    <a:latin typeface="Franklin Gothic Book" panose="020B0503020102020204" pitchFamily="34" charset="0"/>
                  </a:rPr>
                  <a:t>∆</a:t>
                </a:r>
                <a:r>
                  <a:rPr lang="en-US" sz="3800" baseline="-25000" dirty="0">
                    <a:latin typeface="Franklin Gothic Book" panose="020B0503020102020204" pitchFamily="34" charset="0"/>
                  </a:rPr>
                  <a:t>2</a:t>
                </a:r>
                <a:r>
                  <a:rPr lang="en-US" sz="3800" dirty="0">
                    <a:latin typeface="Franklin Gothic Book" panose="020B0503020102020204" pitchFamily="34" charset="0"/>
                  </a:rPr>
                  <a:t>) state of </a:t>
                </a:r>
                <a:r>
                  <a:rPr lang="en-US" sz="3800" dirty="0" err="1">
                    <a:latin typeface="Franklin Gothic Book" panose="020B0503020102020204" pitchFamily="34" charset="0"/>
                  </a:rPr>
                  <a:t>ThO</a:t>
                </a:r>
                <a:endParaRPr lang="en-US" sz="3800"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576041" y="21472621"/>
                <a:ext cx="61997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│</a:t>
                </a:r>
                <a:r>
                  <a:rPr lang="el-GR" sz="2000" dirty="0"/>
                  <a:t>Ω│</a:t>
                </a:r>
                <a:endParaRPr lang="en-GB" sz="2000" dirty="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921712" y="22019618"/>
                <a:ext cx="653649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u="sng" dirty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Characterization of Q—C transition</a:t>
                </a:r>
                <a:endParaRPr lang="en-GB" sz="3200" u="sng" dirty="0">
                  <a:latin typeface="Franklin Gothic Book" panose="020B0503020102020204" pitchFamily="34" charset="0"/>
                  <a:ea typeface="Adobe Kaiti Std R" panose="02020400000000000000" pitchFamily="18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1238678" y="22765637"/>
                <a:ext cx="62509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Differential Stark shift of Q—C transition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0761617" y="24142396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11251402" y="24269115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11772270" y="24414128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0280853" y="24266722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9826385" y="24419756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10764230" y="24086250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1243382" y="23947560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11774665" y="23804650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10283466" y="23953188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9825765" y="23799030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8786081" y="23088688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8788476" y="22737320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9261715" y="23123167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9264328" y="22697216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8309605" y="23120774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8301585" y="22699611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7689666" y="22024371"/>
                <a:ext cx="1522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 state:</a:t>
                </a: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7684405" y="23657121"/>
                <a:ext cx="16405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Q state: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289577" y="24514077"/>
                <a:ext cx="31277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/>
                  <a:t>M:   -2	-1      0	 +1      +2</a:t>
                </a:r>
              </a:p>
            </p:txBody>
          </p:sp>
          <p:cxnSp>
            <p:nvCxnSpPr>
              <p:cNvPr id="204" name="Straight Connector 203"/>
              <p:cNvCxnSpPr>
                <a:cxnSpLocks/>
              </p:cNvCxnSpPr>
              <p:nvPr/>
            </p:nvCxnSpPr>
            <p:spPr>
              <a:xfrm flipH="1" flipV="1">
                <a:off x="9498726" y="23165321"/>
                <a:ext cx="1917740" cy="726205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TextBox 204"/>
              <p:cNvSpPr txBox="1"/>
              <p:nvPr/>
            </p:nvSpPr>
            <p:spPr>
              <a:xfrm rot="10800000">
                <a:off x="786751" y="24012778"/>
                <a:ext cx="461665" cy="266998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dirty="0"/>
                  <a:t>Fluorescence [</a:t>
                </a:r>
                <a:r>
                  <a:rPr lang="en-US" dirty="0" err="1"/>
                  <a:t>a.u</a:t>
                </a:r>
                <a:r>
                  <a:rPr lang="en-US" dirty="0"/>
                  <a:t>.]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533812" y="23228193"/>
                <a:ext cx="5844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π</a:t>
                </a:r>
                <a:endParaRPr lang="en-US" dirty="0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9591056" y="22724512"/>
                <a:ext cx="0" cy="377095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9675966" y="22712222"/>
                <a:ext cx="10961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50.4MHz</a:t>
                </a:r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37"/>
              <a:stretch/>
            </p:blipFill>
            <p:spPr>
              <a:xfrm>
                <a:off x="5941818" y="24962085"/>
                <a:ext cx="3376318" cy="3313611"/>
              </a:xfrm>
              <a:prstGeom prst="rect">
                <a:avLst/>
              </a:prstGeom>
            </p:spPr>
          </p:pic>
          <p:sp>
            <p:nvSpPr>
              <p:cNvPr id="74" name="TextBox 73"/>
              <p:cNvSpPr txBox="1"/>
              <p:nvPr/>
            </p:nvSpPr>
            <p:spPr>
              <a:xfrm>
                <a:off x="9019014" y="22096805"/>
                <a:ext cx="24676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/>
                  <a:t>Quadratic Stark shift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721750" y="22655927"/>
                <a:ext cx="6091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/>
                  <a:t>J=1</a:t>
                </a: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9291847" y="23885371"/>
                <a:ext cx="6091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/>
                  <a:t>J=2</a:t>
                </a:r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7610324" y="24113987"/>
                <a:ext cx="11894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/>
                  <a:t>Linear</a:t>
                </a:r>
              </a:p>
              <a:p>
                <a:pPr algn="ctr"/>
                <a:r>
                  <a:rPr lang="en-US" i="1" dirty="0"/>
                  <a:t>Stark shift</a:t>
                </a:r>
              </a:p>
            </p:txBody>
          </p:sp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21" t="6636" r="8774" b="1991"/>
              <a:stretch/>
            </p:blipFill>
            <p:spPr>
              <a:xfrm>
                <a:off x="1186184" y="23284876"/>
                <a:ext cx="4435674" cy="4985749"/>
              </a:xfrm>
              <a:prstGeom prst="rect">
                <a:avLst/>
              </a:prstGeom>
            </p:spPr>
          </p:pic>
          <p:sp>
            <p:nvSpPr>
              <p:cNvPr id="64" name="Rectangle 63"/>
              <p:cNvSpPr/>
              <p:nvPr/>
            </p:nvSpPr>
            <p:spPr>
              <a:xfrm>
                <a:off x="5277907" y="20686859"/>
                <a:ext cx="1236953" cy="6746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1" name="Curved Connector 220"/>
              <p:cNvCxnSpPr/>
              <p:nvPr/>
            </p:nvCxnSpPr>
            <p:spPr>
              <a:xfrm rot="5400000">
                <a:off x="2432617" y="18417355"/>
                <a:ext cx="549197" cy="314031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Curved Connector 221"/>
              <p:cNvCxnSpPr/>
              <p:nvPr/>
            </p:nvCxnSpPr>
            <p:spPr>
              <a:xfrm rot="5400000">
                <a:off x="2106273" y="19058622"/>
                <a:ext cx="667960" cy="224788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Curved Connector 222"/>
              <p:cNvCxnSpPr/>
              <p:nvPr/>
            </p:nvCxnSpPr>
            <p:spPr>
              <a:xfrm rot="5400000">
                <a:off x="1939312" y="19659081"/>
                <a:ext cx="549197" cy="223291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597920" y="27424224"/>
                <a:ext cx="81258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0 V/cm</a:t>
                </a:r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1597921" y="26885085"/>
                <a:ext cx="81258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4 V/cm</a:t>
                </a:r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1597920" y="26330503"/>
                <a:ext cx="90366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10 V/cm</a:t>
                </a:r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1597920" y="25778395"/>
                <a:ext cx="89603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13 V/cm</a:t>
                </a: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1597920" y="25236471"/>
                <a:ext cx="880833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20 V/cm</a:t>
                </a:r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1566021" y="24693528"/>
                <a:ext cx="97044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25 V/cm</a:t>
                </a:r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1597920" y="24139540"/>
                <a:ext cx="89603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40 V/cm</a:t>
                </a:r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>
                <a:off x="1587287" y="23541346"/>
                <a:ext cx="97044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65 V/cm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1033030" y="15633622"/>
                <a:ext cx="65048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5" name="Rectangle 244"/>
                  <p:cNvSpPr/>
                  <p:nvPr/>
                </p:nvSpPr>
                <p:spPr>
                  <a:xfrm>
                    <a:off x="10676269" y="17238690"/>
                    <a:ext cx="449161" cy="43088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i="1" dirty="0">
                              <a:latin typeface="Cambria Math"/>
                            </a:rPr>
                            <m:t>~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245" name="Rectangle 2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76269" y="17238690"/>
                    <a:ext cx="449161" cy="430887"/>
                  </a:xfrm>
                  <a:prstGeom prst="rect">
                    <a:avLst/>
                  </a:prstGeom>
                  <a:blipFill>
                    <a:blip r:embed="rId6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2" name="TextBox 101"/>
              <p:cNvSpPr txBox="1"/>
              <p:nvPr/>
            </p:nvSpPr>
            <p:spPr>
              <a:xfrm>
                <a:off x="6183119" y="16346848"/>
                <a:ext cx="6717929" cy="5570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chemeClr val="accent2"/>
                    </a:solidFill>
                  </a:rPr>
                  <a:t>Q state</a:t>
                </a:r>
                <a:r>
                  <a:rPr lang="en-US" sz="2600" dirty="0"/>
                  <a:t>: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Paramagnetic, </a:t>
                </a:r>
                <a:r>
                  <a:rPr lang="en-US" sz="2600" dirty="0" err="1"/>
                  <a:t>g</a:t>
                </a:r>
                <a:r>
                  <a:rPr lang="en-US" sz="2600" baseline="-25000" dirty="0" err="1"/>
                  <a:t>Q</a:t>
                </a:r>
                <a:r>
                  <a:rPr lang="en-US" sz="2600" dirty="0"/>
                  <a:t> ≈ </a:t>
                </a:r>
                <a:r>
                  <a:rPr lang="en-US" sz="2600" dirty="0" err="1"/>
                  <a:t>g</a:t>
                </a:r>
                <a:r>
                  <a:rPr lang="en-US" sz="2600" baseline="-25000" dirty="0" err="1"/>
                  <a:t>L</a:t>
                </a:r>
                <a:r>
                  <a:rPr lang="en-US" sz="2600" dirty="0"/>
                  <a:t> </a:t>
                </a:r>
                <a:r>
                  <a:rPr lang="el-GR" sz="2600" dirty="0"/>
                  <a:t>Λ</a:t>
                </a:r>
                <a:r>
                  <a:rPr lang="en-US" sz="2600" dirty="0"/>
                  <a:t> + </a:t>
                </a:r>
                <a:r>
                  <a:rPr lang="en-US" sz="2600" dirty="0" err="1"/>
                  <a:t>g</a:t>
                </a:r>
                <a:r>
                  <a:rPr lang="en-US" sz="2600" baseline="-25000" dirty="0" err="1"/>
                  <a:t>S</a:t>
                </a:r>
                <a:r>
                  <a:rPr lang="en-US" sz="2600" dirty="0"/>
                  <a:t> </a:t>
                </a:r>
                <a:r>
                  <a:rPr lang="el-GR" sz="2600" dirty="0"/>
                  <a:t>Σ</a:t>
                </a:r>
                <a:r>
                  <a:rPr lang="en-US" sz="2600" dirty="0"/>
                  <a:t> = 2, compared to </a:t>
                </a:r>
                <a:r>
                  <a:rPr lang="en-US" sz="2600" dirty="0" err="1"/>
                  <a:t>g</a:t>
                </a:r>
                <a:r>
                  <a:rPr lang="en-US" sz="2600" baseline="-25000" dirty="0" err="1"/>
                  <a:t>H</a:t>
                </a:r>
                <a:r>
                  <a:rPr lang="en-US" sz="2600" baseline="-25000" dirty="0"/>
                  <a:t> </a:t>
                </a:r>
                <a:r>
                  <a:rPr lang="en-US" sz="2600" dirty="0"/>
                  <a:t>=4.4x10</a:t>
                </a:r>
                <a:r>
                  <a:rPr lang="en-US" sz="2600" baseline="30000" dirty="0"/>
                  <a:t>-3</a:t>
                </a:r>
                <a:r>
                  <a:rPr lang="en-US" sz="2600" dirty="0"/>
                  <a:t> &amp; </a:t>
                </a:r>
                <a:r>
                  <a:rPr lang="en-US" sz="2600" dirty="0" err="1"/>
                  <a:t>g</a:t>
                </a:r>
                <a:r>
                  <a:rPr lang="en-US" sz="2600" baseline="-25000" dirty="0" err="1"/>
                  <a:t>X</a:t>
                </a:r>
                <a:r>
                  <a:rPr lang="en-US" sz="2600" dirty="0"/>
                  <a:t> &lt;10</a:t>
                </a:r>
                <a:r>
                  <a:rPr lang="en-US" sz="2600" baseline="30000" dirty="0"/>
                  <a:t>-3  </a:t>
                </a:r>
                <a:r>
                  <a:rPr lang="en-US" sz="2600" dirty="0"/>
                  <a:t>allows </a:t>
                </a:r>
                <a:r>
                  <a:rPr lang="en-US" sz="2600" b="1" dirty="0"/>
                  <a:t>magnetic lensing</a:t>
                </a:r>
                <a:r>
                  <a:rPr lang="en-US" sz="2600" dirty="0"/>
                  <a:t> &amp; </a:t>
                </a:r>
                <a:r>
                  <a:rPr lang="en-US" sz="2600" b="1" dirty="0"/>
                  <a:t>co-magnetometer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Long lived (measured lifetime bound </a:t>
                </a:r>
                <a:r>
                  <a:rPr lang="en-US" sz="2600" dirty="0">
                    <a:latin typeface="Times New Roman"/>
                    <a:cs typeface="Times New Roman"/>
                  </a:rPr>
                  <a:t>&gt;98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ms</a:t>
                </a:r>
                <a:r>
                  <a:rPr lang="en-US" sz="2600" dirty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Linear Stark shift due to </a:t>
                </a:r>
                <a:r>
                  <a:rPr lang="el-GR" sz="2600" dirty="0"/>
                  <a:t>Ω</a:t>
                </a:r>
                <a:r>
                  <a:rPr lang="en-US" sz="2600" dirty="0"/>
                  <a:t>-doublet (&lt;&lt;100kHz) , efficient </a:t>
                </a:r>
                <a:r>
                  <a:rPr lang="en-US" sz="2600" b="1" dirty="0"/>
                  <a:t>electrostatic lensing</a:t>
                </a:r>
              </a:p>
              <a:p>
                <a:endParaRPr lang="en-US" sz="1400" dirty="0"/>
              </a:p>
              <a:p>
                <a:r>
                  <a:rPr lang="en-US" sz="2600" dirty="0">
                    <a:solidFill>
                      <a:srgbClr val="00B0F0"/>
                    </a:solidFill>
                  </a:rPr>
                  <a:t>H state</a:t>
                </a:r>
                <a:r>
                  <a:rPr lang="en-US" sz="2600" dirty="0"/>
                  <a:t>: for EDM measurement</a:t>
                </a:r>
              </a:p>
              <a:p>
                <a:endParaRPr lang="en-US" sz="1400" dirty="0"/>
              </a:p>
              <a:p>
                <a:r>
                  <a:rPr lang="en-US" sz="2600" dirty="0">
                    <a:solidFill>
                      <a:srgbClr val="FF0000"/>
                    </a:solidFill>
                  </a:rPr>
                  <a:t>X-C-H STIRAP</a:t>
                </a:r>
                <a:r>
                  <a:rPr lang="en-US" sz="2600" dirty="0"/>
                  <a:t>: EDM state preparation</a:t>
                </a:r>
              </a:p>
              <a:p>
                <a:endParaRPr lang="en-US" sz="1400" dirty="0"/>
              </a:p>
              <a:p>
                <a:r>
                  <a:rPr lang="en-US" sz="2600" dirty="0">
                    <a:solidFill>
                      <a:srgbClr val="00B050"/>
                    </a:solidFill>
                  </a:rPr>
                  <a:t>I state</a:t>
                </a:r>
                <a:r>
                  <a:rPr lang="en-US" sz="2600" dirty="0"/>
                  <a:t>: read out via 512nm LIF detection</a:t>
                </a:r>
              </a:p>
              <a:p>
                <a:endParaRPr lang="en-US" sz="2600" dirty="0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4240049" y="19752969"/>
                <a:ext cx="1451394" cy="806110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958502" y="15734112"/>
                <a:ext cx="107069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i="1" dirty="0"/>
                  <a:t>— Use Q state to increase molecule flux &amp; suppress systematics</a:t>
                </a:r>
                <a:endParaRPr lang="en-GB" sz="3200" i="1" dirty="0"/>
              </a:p>
            </p:txBody>
          </p:sp>
          <p:sp>
            <p:nvSpPr>
              <p:cNvPr id="15" name="Rectangle: Rounded Corners 14"/>
              <p:cNvSpPr/>
              <p:nvPr/>
            </p:nvSpPr>
            <p:spPr>
              <a:xfrm>
                <a:off x="691891" y="14703575"/>
                <a:ext cx="12433622" cy="17874739"/>
              </a:xfrm>
              <a:prstGeom prst="roundRect">
                <a:avLst>
                  <a:gd name="adj" fmla="val 1311"/>
                </a:avLst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tlCol="0" anchor="ctr"/>
              <a:lstStyle/>
              <a:p>
                <a:pPr algn="ctr"/>
                <a:endParaRPr lang="en-US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BD29A6-AC17-4A89-BB11-9465CE69F449}"/>
                  </a:ext>
                </a:extLst>
              </p:cNvPr>
              <p:cNvSpPr txBox="1"/>
              <p:nvPr/>
            </p:nvSpPr>
            <p:spPr>
              <a:xfrm>
                <a:off x="9898303" y="25314442"/>
                <a:ext cx="2178767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    </a:t>
                </a:r>
                <a:r>
                  <a:rPr lang="el-GR" sz="1400" dirty="0"/>
                  <a:t>σ</a:t>
                </a:r>
                <a:r>
                  <a:rPr lang="en-GB" sz="1400" dirty="0"/>
                  <a:t> transition of C</a:t>
                </a:r>
                <a:r>
                  <a:rPr lang="en-GB" sz="1400" baseline="30000" dirty="0"/>
                  <a:t>-</a:t>
                </a:r>
                <a:r>
                  <a:rPr lang="en-GB" sz="1400" dirty="0"/>
                  <a:t> branch</a:t>
                </a:r>
              </a:p>
              <a:p>
                <a:r>
                  <a:rPr lang="en-GB" sz="1400" dirty="0"/>
                  <a:t>    </a:t>
                </a:r>
                <a:r>
                  <a:rPr lang="el-GR" sz="1400" dirty="0"/>
                  <a:t>σ</a:t>
                </a:r>
                <a:r>
                  <a:rPr lang="en-GB" sz="1400" dirty="0"/>
                  <a:t> transition of C</a:t>
                </a:r>
                <a:r>
                  <a:rPr lang="en-GB" sz="1400" baseline="30000" dirty="0"/>
                  <a:t>+</a:t>
                </a:r>
                <a:r>
                  <a:rPr lang="en-GB" sz="1400" dirty="0"/>
                  <a:t> branch</a:t>
                </a:r>
                <a:endParaRPr lang="en-US" sz="1400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6782C4-C050-4114-8A1C-9136D4B15DD4}"/>
                  </a:ext>
                </a:extLst>
              </p:cNvPr>
              <p:cNvSpPr/>
              <p:nvPr/>
            </p:nvSpPr>
            <p:spPr>
              <a:xfrm>
                <a:off x="10001250" y="25450800"/>
                <a:ext cx="45719" cy="496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D169567A-A5BA-4446-8837-05C3B1111406}"/>
                  </a:ext>
                </a:extLst>
              </p:cNvPr>
              <p:cNvSpPr/>
              <p:nvPr/>
            </p:nvSpPr>
            <p:spPr>
              <a:xfrm rot="10800000">
                <a:off x="9988551" y="25675720"/>
                <a:ext cx="66675" cy="4549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060974" y="28926774"/>
                <a:ext cx="7496499" cy="2893100"/>
              </a:xfrm>
              <a:prstGeom prst="rect">
                <a:avLst/>
              </a:prstGeom>
              <a:noFill/>
            </p:spPr>
            <p:txBody>
              <a:bodyPr wrap="square" numCol="2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Extracted molecule</a:t>
                </a:r>
              </a:p>
              <a:p>
                <a:r>
                  <a:rPr lang="en-US" sz="2600" dirty="0"/>
                  <a:t>     frame dipole:</a:t>
                </a:r>
              </a:p>
              <a:p>
                <a:r>
                  <a:rPr lang="en-US" sz="2600" dirty="0"/>
                  <a:t>	D</a:t>
                </a:r>
                <a:r>
                  <a:rPr lang="en-US" sz="2600" baseline="-25000" dirty="0"/>
                  <a:t>Q</a:t>
                </a:r>
                <a:r>
                  <a:rPr lang="en-US" sz="2600" dirty="0"/>
                  <a:t>=4.07D (Q state), 	D</a:t>
                </a:r>
                <a:r>
                  <a:rPr lang="en-US" sz="2600" baseline="-25000" dirty="0"/>
                  <a:t>C</a:t>
                </a:r>
                <a:r>
                  <a:rPr lang="en-US" sz="2600" dirty="0"/>
                  <a:t>=2.60D (C state)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From Zeeman shift measurement:</a:t>
                </a:r>
              </a:p>
              <a:p>
                <a:r>
                  <a:rPr lang="en-US" sz="2600" dirty="0"/>
                  <a:t>     	G</a:t>
                </a:r>
                <a:r>
                  <a:rPr lang="en-US" sz="2600" baseline="-25000" dirty="0"/>
                  <a:t>Q</a:t>
                </a:r>
                <a:r>
                  <a:rPr lang="en-US" sz="2600" dirty="0"/>
                  <a:t>=2.06µ</a:t>
                </a:r>
                <a:r>
                  <a:rPr lang="en-US" sz="2600" baseline="-25000" dirty="0"/>
                  <a:t>B</a:t>
                </a:r>
                <a:r>
                  <a:rPr lang="en-US" sz="2600" dirty="0"/>
                  <a:t>, 	G</a:t>
                </a:r>
                <a:r>
                  <a:rPr lang="en-US" sz="2600" baseline="-25000" dirty="0"/>
                  <a:t>C</a:t>
                </a:r>
                <a:r>
                  <a:rPr lang="en-US" sz="2600" dirty="0"/>
                  <a:t>=1.22µ</a:t>
                </a:r>
                <a:r>
                  <a:rPr lang="en-US" sz="2600" baseline="-25000" dirty="0"/>
                  <a:t>B</a:t>
                </a:r>
                <a:endParaRPr lang="en-US" sz="2600" dirty="0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4ADD73B-35F1-4545-9D4C-381BF2F92CFD}"/>
                </a:ext>
              </a:extLst>
            </p:cNvPr>
            <p:cNvSpPr txBox="1"/>
            <p:nvPr/>
          </p:nvSpPr>
          <p:spPr>
            <a:xfrm>
              <a:off x="6012847" y="31169808"/>
              <a:ext cx="649268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600" dirty="0"/>
                <a:t>Power saturation scan of Q—C transition: </a:t>
              </a:r>
              <a:r>
                <a:rPr lang="en-GB" sz="2600" dirty="0"/>
                <a:t>D</a:t>
              </a:r>
              <a:r>
                <a:rPr lang="en-GB" sz="2600" baseline="-25000" dirty="0"/>
                <a:t>Q—C </a:t>
              </a:r>
              <a:r>
                <a:rPr lang="en-GB" sz="2600" dirty="0"/>
                <a:t>= 1.0±.12 D</a:t>
              </a:r>
              <a:endParaRPr lang="en-US" sz="26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2600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6671DAB-799A-4F6F-84FC-06900E1DAC4F}"/>
              </a:ext>
            </a:extLst>
          </p:cNvPr>
          <p:cNvGrpSpPr/>
          <p:nvPr/>
        </p:nvGrpSpPr>
        <p:grpSpPr>
          <a:xfrm>
            <a:off x="19655674" y="19034200"/>
            <a:ext cx="1706107" cy="1725323"/>
            <a:chOff x="19212798" y="18901106"/>
            <a:chExt cx="2181225" cy="2237984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59F35808-8F4F-49D0-AE0F-443D76F2D544}"/>
                </a:ext>
              </a:extLst>
            </p:cNvPr>
            <p:cNvGrpSpPr/>
            <p:nvPr/>
          </p:nvGrpSpPr>
          <p:grpSpPr>
            <a:xfrm>
              <a:off x="19212798" y="18901106"/>
              <a:ext cx="2181225" cy="2237984"/>
              <a:chOff x="5664811" y="1806845"/>
              <a:chExt cx="2181225" cy="2237984"/>
            </a:xfrm>
          </p:grpSpPr>
          <p:pic>
            <p:nvPicPr>
              <p:cNvPr id="243" name="Picture 2">
                <a:extLst>
                  <a:ext uri="{FF2B5EF4-FFF2-40B4-BE49-F238E27FC236}">
                    <a16:creationId xmlns:a16="http://schemas.microsoft.com/office/drawing/2014/main" id="{479FE61D-A40D-455A-A77A-CD91C66759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4811" y="1863604"/>
                <a:ext cx="2181225" cy="2181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BD904AE0-E8C7-45F2-9E83-43AB5D7B947C}"/>
                  </a:ext>
                </a:extLst>
              </p:cNvPr>
              <p:cNvSpPr/>
              <p:nvPr/>
            </p:nvSpPr>
            <p:spPr>
              <a:xfrm>
                <a:off x="6488723" y="1943101"/>
                <a:ext cx="533400" cy="50995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A08F0AF7-E29D-4E71-A011-24D5E08F2750}"/>
                  </a:ext>
                </a:extLst>
              </p:cNvPr>
              <p:cNvSpPr/>
              <p:nvPr/>
            </p:nvSpPr>
            <p:spPr>
              <a:xfrm>
                <a:off x="6488723" y="3440723"/>
                <a:ext cx="533400" cy="50995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DD1029CA-B5AA-4C38-BAF0-ADE6805F4ECF}"/>
                  </a:ext>
                </a:extLst>
              </p:cNvPr>
              <p:cNvSpPr/>
              <p:nvPr/>
            </p:nvSpPr>
            <p:spPr>
              <a:xfrm>
                <a:off x="7145215" y="3083170"/>
                <a:ext cx="533400" cy="50995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B3663130-A7C1-4950-8F4B-0558C9D18712}"/>
                  </a:ext>
                </a:extLst>
              </p:cNvPr>
              <p:cNvSpPr/>
              <p:nvPr/>
            </p:nvSpPr>
            <p:spPr>
              <a:xfrm>
                <a:off x="7177453" y="2324100"/>
                <a:ext cx="533400" cy="50995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6817C663-D03A-4E22-93C2-B25F3085C3FB}"/>
                  </a:ext>
                </a:extLst>
              </p:cNvPr>
              <p:cNvSpPr/>
              <p:nvPr/>
            </p:nvSpPr>
            <p:spPr>
              <a:xfrm>
                <a:off x="5832230" y="3083169"/>
                <a:ext cx="533400" cy="50995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3FC363F0-5D26-4AD2-96F6-4DBFA86E7017}"/>
                  </a:ext>
                </a:extLst>
              </p:cNvPr>
              <p:cNvSpPr/>
              <p:nvPr/>
            </p:nvSpPr>
            <p:spPr>
              <a:xfrm>
                <a:off x="5832230" y="2321168"/>
                <a:ext cx="533400" cy="50995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7C5DD616-126F-43FA-8279-6948C15BE7D5}"/>
                  </a:ext>
                </a:extLst>
              </p:cNvPr>
              <p:cNvSpPr txBox="1"/>
              <p:nvPr/>
            </p:nvSpPr>
            <p:spPr>
              <a:xfrm>
                <a:off x="6517004" y="1806845"/>
                <a:ext cx="3956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+</a:t>
                </a:r>
                <a:endParaRPr lang="en-GB" sz="3200" dirty="0"/>
              </a:p>
            </p:txBody>
          </p:sp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BB1F41FE-B795-4B7E-BE5B-EFF5E7FBD596}"/>
                  </a:ext>
                </a:extLst>
              </p:cNvPr>
              <p:cNvSpPr txBox="1"/>
              <p:nvPr/>
            </p:nvSpPr>
            <p:spPr>
              <a:xfrm>
                <a:off x="7165378" y="2938678"/>
                <a:ext cx="3956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+</a:t>
                </a:r>
                <a:endParaRPr lang="en-GB" sz="3200" dirty="0"/>
              </a:p>
            </p:txBody>
          </p:sp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D19C1248-4324-4B94-8BD9-C907C67F758A}"/>
                  </a:ext>
                </a:extLst>
              </p:cNvPr>
              <p:cNvSpPr txBox="1"/>
              <p:nvPr/>
            </p:nvSpPr>
            <p:spPr>
              <a:xfrm>
                <a:off x="5844274" y="2938677"/>
                <a:ext cx="3956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+</a:t>
                </a:r>
                <a:endParaRPr lang="en-GB" sz="3200" dirty="0"/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4C288A55-F479-4AA9-A4C9-39C6302EE565}"/>
                  </a:ext>
                </a:extLst>
              </p:cNvPr>
              <p:cNvSpPr txBox="1"/>
              <p:nvPr/>
            </p:nvSpPr>
            <p:spPr>
              <a:xfrm>
                <a:off x="7259396" y="2184914"/>
                <a:ext cx="3956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-</a:t>
                </a:r>
                <a:endParaRPr lang="en-GB" sz="3200" dirty="0"/>
              </a:p>
            </p:txBody>
          </p:sp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824B0C3A-66D4-4A8F-BDEC-2154F562CA32}"/>
                  </a:ext>
                </a:extLst>
              </p:cNvPr>
              <p:cNvSpPr txBox="1"/>
              <p:nvPr/>
            </p:nvSpPr>
            <p:spPr>
              <a:xfrm>
                <a:off x="5896910" y="2184934"/>
                <a:ext cx="3956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-</a:t>
                </a:r>
                <a:endParaRPr lang="en-GB" sz="3200" dirty="0"/>
              </a:p>
            </p:txBody>
          </p:sp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FE31A9DF-2444-48B6-ACB9-10C586CB8CDA}"/>
                  </a:ext>
                </a:extLst>
              </p:cNvPr>
              <p:cNvSpPr txBox="1"/>
              <p:nvPr/>
            </p:nvSpPr>
            <p:spPr>
              <a:xfrm>
                <a:off x="6576292" y="3308243"/>
                <a:ext cx="3956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-</a:t>
                </a:r>
                <a:endParaRPr lang="en-GB" sz="3200" dirty="0"/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3B56C10-2468-49D3-9466-275D126BAC62}"/>
                </a:ext>
              </a:extLst>
            </p:cNvPr>
            <p:cNvSpPr txBox="1"/>
            <p:nvPr/>
          </p:nvSpPr>
          <p:spPr>
            <a:xfrm>
              <a:off x="19277355" y="20687627"/>
              <a:ext cx="292182" cy="4001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E</a:t>
              </a:r>
              <a:endParaRPr lang="en-US" sz="2000" dirty="0"/>
            </a:p>
          </p:txBody>
        </p:sp>
      </p:grpSp>
      <p:sp>
        <p:nvSpPr>
          <p:cNvPr id="289" name="Rectangle 288">
            <a:extLst>
              <a:ext uri="{FF2B5EF4-FFF2-40B4-BE49-F238E27FC236}">
                <a16:creationId xmlns:a16="http://schemas.microsoft.com/office/drawing/2014/main" id="{C9526B2A-48C9-4264-B87E-BD22305AAA23}"/>
              </a:ext>
            </a:extLst>
          </p:cNvPr>
          <p:cNvSpPr/>
          <p:nvPr/>
        </p:nvSpPr>
        <p:spPr>
          <a:xfrm>
            <a:off x="13929906" y="22039193"/>
            <a:ext cx="81880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u="sng" dirty="0">
                <a:latin typeface="Franklin Gothic Book" panose="020B0503020102020204" pitchFamily="34" charset="0"/>
                <a:ea typeface="Adobe Kaiti Std R" panose="02020400000000000000" pitchFamily="18" charset="-128"/>
              </a:rPr>
              <a:t>Trajectory simulation for molecular lens design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03414" y="22469718"/>
            <a:ext cx="5464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  <a:ea typeface="Adobe Kaiti Std R" panose="02020400000000000000"/>
              </a:rPr>
              <a:t>Molecular flux enhance for ACME II interaction length                                  </a:t>
            </a:r>
            <a:endParaRPr lang="en-GB" dirty="0"/>
          </a:p>
        </p:txBody>
      </p:sp>
      <p:cxnSp>
        <p:nvCxnSpPr>
          <p:cNvPr id="290" name="Straight Connector 289"/>
          <p:cNvCxnSpPr/>
          <p:nvPr/>
        </p:nvCxnSpPr>
        <p:spPr>
          <a:xfrm>
            <a:off x="14042090" y="16518852"/>
            <a:ext cx="102141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Rectangle 290"/>
          <p:cNvSpPr/>
          <p:nvPr/>
        </p:nvSpPr>
        <p:spPr>
          <a:xfrm>
            <a:off x="6062804" y="28211040"/>
            <a:ext cx="6536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Large electric &amp; magnetic dipole</a:t>
            </a:r>
            <a:endParaRPr lang="en-GB" sz="2800" dirty="0">
              <a:solidFill>
                <a:srgbClr val="FF0000"/>
              </a:solidFill>
              <a:latin typeface="Franklin Gothic Book" panose="020B0503020102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92" name="Rectangle 291"/>
          <p:cNvSpPr/>
          <p:nvPr/>
        </p:nvSpPr>
        <p:spPr>
          <a:xfrm>
            <a:off x="6070826" y="30432858"/>
            <a:ext cx="6536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Strong transition dipole to C state</a:t>
            </a:r>
            <a:endParaRPr lang="en-GB" sz="2800" dirty="0">
              <a:solidFill>
                <a:srgbClr val="FF0000"/>
              </a:solidFill>
              <a:latin typeface="Franklin Gothic Book" panose="020B0503020102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93" name="Content Placeholder 5">
            <a:extLst>
              <a:ext uri="{FF2B5EF4-FFF2-40B4-BE49-F238E27FC236}">
                <a16:creationId xmlns:a16="http://schemas.microsoft.com/office/drawing/2014/main" id="{6F9DF0E0-36DE-4DB8-919E-84978426C584}"/>
              </a:ext>
            </a:extLst>
          </p:cNvPr>
          <p:cNvPicPr>
            <a:picLocks noChangeAspect="1"/>
          </p:cNvPicPr>
          <p:nvPr/>
        </p:nvPicPr>
        <p:blipFill rotWithShape="1"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11412" r="8580"/>
          <a:stretch/>
        </p:blipFill>
        <p:spPr>
          <a:xfrm>
            <a:off x="2864232" y="29628192"/>
            <a:ext cx="2827212" cy="21227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94" name="Rectangle: Rounded Corners 29"/>
          <p:cNvSpPr/>
          <p:nvPr/>
        </p:nvSpPr>
        <p:spPr>
          <a:xfrm>
            <a:off x="27752555" y="15549240"/>
            <a:ext cx="15370507" cy="9976034"/>
          </a:xfrm>
          <a:prstGeom prst="roundRect">
            <a:avLst>
              <a:gd name="adj" fmla="val 1311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28193204" y="15852327"/>
            <a:ext cx="144028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Franklin Gothic Book" panose="020B0503020102020204" pitchFamily="34" charset="0"/>
              </a:rPr>
              <a:t>Demonstrate ‘double’ STIRAP between X and Q (</a:t>
            </a:r>
            <a:r>
              <a:rPr lang="en-US" sz="3800" baseline="30000" dirty="0">
                <a:latin typeface="Franklin Gothic Book" panose="020B0503020102020204" pitchFamily="34" charset="0"/>
              </a:rPr>
              <a:t>3</a:t>
            </a:r>
            <a:r>
              <a:rPr lang="en-US" sz="3800" dirty="0">
                <a:latin typeface="Franklin Gothic Book" panose="020B0503020102020204" pitchFamily="34" charset="0"/>
              </a:rPr>
              <a:t>∆</a:t>
            </a:r>
            <a:r>
              <a:rPr lang="en-US" sz="3800" baseline="-25000" dirty="0">
                <a:latin typeface="Franklin Gothic Book" panose="020B0503020102020204" pitchFamily="34" charset="0"/>
              </a:rPr>
              <a:t>2</a:t>
            </a:r>
            <a:r>
              <a:rPr lang="en-US" sz="3800" dirty="0">
                <a:latin typeface="Franklin Gothic Book" panose="020B0503020102020204" pitchFamily="34" charset="0"/>
              </a:rPr>
              <a:t>) state of </a:t>
            </a:r>
            <a:r>
              <a:rPr lang="en-US" sz="3800" dirty="0" err="1">
                <a:latin typeface="Franklin Gothic Book" panose="020B0503020102020204" pitchFamily="34" charset="0"/>
              </a:rPr>
              <a:t>ThO</a:t>
            </a:r>
            <a:endParaRPr lang="en-US" sz="3800" dirty="0">
              <a:latin typeface="Franklin Gothic Book" panose="020B0503020102020204" pitchFamily="34" charset="0"/>
            </a:endParaRPr>
          </a:p>
        </p:txBody>
      </p:sp>
      <p:cxnSp>
        <p:nvCxnSpPr>
          <p:cNvPr id="296" name="Straight Connector 295"/>
          <p:cNvCxnSpPr>
            <a:cxnSpLocks/>
          </p:cNvCxnSpPr>
          <p:nvPr/>
        </p:nvCxnSpPr>
        <p:spPr>
          <a:xfrm>
            <a:off x="28313640" y="16518852"/>
            <a:ext cx="141222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6035" y="21338529"/>
            <a:ext cx="4275780" cy="373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721" y="17339846"/>
            <a:ext cx="11109513" cy="273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" name="TextBox 296"/>
          <p:cNvSpPr txBox="1"/>
          <p:nvPr/>
        </p:nvSpPr>
        <p:spPr>
          <a:xfrm>
            <a:off x="31642722" y="16715946"/>
            <a:ext cx="8188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>
                <a:latin typeface="Franklin Gothic Book" panose="020B0503020102020204" pitchFamily="34" charset="0"/>
                <a:ea typeface="Adobe Kaiti Std R" panose="02020400000000000000" pitchFamily="18" charset="-128"/>
              </a:rPr>
              <a:t>Scheme to prepare single M level in Q</a:t>
            </a:r>
            <a:endParaRPr lang="en-GB" sz="3000" u="sng" dirty="0">
              <a:latin typeface="Franklin Gothic Book" panose="020B0503020102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31941777" y="20495452"/>
            <a:ext cx="4840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Franklin Gothic Book" panose="020B0503020102020204" pitchFamily="34" charset="0"/>
                <a:ea typeface="Adobe Kaiti Std R" panose="02020400000000000000" pitchFamily="18" charset="-128"/>
              </a:rPr>
              <a:t>Very first signal of double STIRAP between X and Q state, using M=0 sublevel</a:t>
            </a:r>
            <a:endParaRPr lang="en-GB" sz="2000" u="sng" dirty="0">
              <a:latin typeface="Franklin Gothic Book" panose="020B0503020102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B127D506-2969-4575-8E6E-9102FFE02427}"/>
              </a:ext>
            </a:extLst>
          </p:cNvPr>
          <p:cNvSpPr txBox="1"/>
          <p:nvPr/>
        </p:nvSpPr>
        <p:spPr>
          <a:xfrm>
            <a:off x="37591983" y="20321706"/>
            <a:ext cx="4963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Franklin Gothic Book" panose="020B0503020102020204" pitchFamily="34" charset="0"/>
                <a:ea typeface="Adobe Kaiti Std R" panose="02020400000000000000" pitchFamily="18" charset="-128"/>
              </a:rPr>
              <a:t>Preliminary data on 2-photon</a:t>
            </a:r>
          </a:p>
          <a:p>
            <a:r>
              <a:rPr lang="en-US" sz="2000" u="sng" dirty="0">
                <a:latin typeface="Franklin Gothic Book" panose="020B0503020102020204" pitchFamily="34" charset="0"/>
                <a:ea typeface="Adobe Kaiti Std R" panose="02020400000000000000" pitchFamily="18" charset="-128"/>
              </a:rPr>
              <a:t>linewidth </a:t>
            </a:r>
            <a:endParaRPr lang="en-GB" sz="2000" u="sng" dirty="0">
              <a:latin typeface="Franklin Gothic Book" panose="020B0503020102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41460DC-34AA-49A9-A2E4-CFF18FD60D3E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37657278" y="21022502"/>
            <a:ext cx="4840827" cy="411878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7C2C3AC-828D-46B0-B3D9-840C93938B42}"/>
              </a:ext>
            </a:extLst>
          </p:cNvPr>
          <p:cNvSpPr/>
          <p:nvPr/>
        </p:nvSpPr>
        <p:spPr>
          <a:xfrm>
            <a:off x="41684135" y="20542626"/>
            <a:ext cx="1112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  <a:ea typeface="Adobe Kaiti Std R" panose="02020400000000000000" pitchFamily="18" charset="-128"/>
              </a:rPr>
              <a:t>efficiency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BB58F3-5078-4C4F-BCCB-E5AEEA4ABAC1}"/>
              </a:ext>
            </a:extLst>
          </p:cNvPr>
          <p:cNvSpPr txBox="1"/>
          <p:nvPr/>
        </p:nvSpPr>
        <p:spPr>
          <a:xfrm>
            <a:off x="28135481" y="17522810"/>
            <a:ext cx="3342807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Main challenges:</a:t>
            </a:r>
          </a:p>
          <a:p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In a molecular beam: extended spatial and velocity distribution</a:t>
            </a:r>
          </a:p>
          <a:p>
            <a:r>
              <a:rPr lang="en-GB" sz="1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For molecular lens to work effectively, need to cover </a:t>
            </a:r>
            <a:r>
              <a:rPr lang="el-GR" sz="2400" dirty="0"/>
              <a:t>Δ</a:t>
            </a:r>
            <a:r>
              <a:rPr lang="en-GB" sz="2400" dirty="0" err="1"/>
              <a:t>v</a:t>
            </a:r>
            <a:r>
              <a:rPr lang="en-GB" sz="2400" baseline="-25000" dirty="0" err="1"/>
              <a:t>tran</a:t>
            </a:r>
            <a:r>
              <a:rPr lang="en-GB" sz="2400" baseline="-25000" dirty="0"/>
              <a:t> </a:t>
            </a:r>
            <a:r>
              <a:rPr lang="en-GB" sz="2400" dirty="0"/>
              <a:t>= ± 10m/s, i.e. FWHM 2-photon linewidth of 6MHz</a:t>
            </a:r>
          </a:p>
          <a:p>
            <a:r>
              <a:rPr lang="en-GB" sz="16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Complex ambient E and B field environment</a:t>
            </a:r>
          </a:p>
          <a:p>
            <a:r>
              <a:rPr lang="en-GB" sz="16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Need efficient STIRAP both before and </a:t>
            </a:r>
            <a:r>
              <a:rPr lang="en-GB" sz="2400"/>
              <a:t>after the Lens!</a:t>
            </a:r>
            <a:endParaRPr lang="en-GB" sz="2400" dirty="0"/>
          </a:p>
          <a:p>
            <a:endParaRPr lang="en-US" sz="2400" dirty="0"/>
          </a:p>
        </p:txBody>
      </p:sp>
      <p:sp>
        <p:nvSpPr>
          <p:cNvPr id="301" name="Rectangle: Rounded Corners 29">
            <a:extLst>
              <a:ext uri="{FF2B5EF4-FFF2-40B4-BE49-F238E27FC236}">
                <a16:creationId xmlns:a16="http://schemas.microsoft.com/office/drawing/2014/main" id="{00E66A20-E00B-4BBF-9B84-7C4F87A01561}"/>
              </a:ext>
            </a:extLst>
          </p:cNvPr>
          <p:cNvSpPr/>
          <p:nvPr/>
        </p:nvSpPr>
        <p:spPr>
          <a:xfrm>
            <a:off x="27756100" y="25909459"/>
            <a:ext cx="15370507" cy="6472913"/>
          </a:xfrm>
          <a:prstGeom prst="roundRect">
            <a:avLst>
              <a:gd name="adj" fmla="val 1311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69878E05-780F-47F1-99CA-6BCBDDC30383}"/>
              </a:ext>
            </a:extLst>
          </p:cNvPr>
          <p:cNvSpPr txBox="1"/>
          <p:nvPr/>
        </p:nvSpPr>
        <p:spPr>
          <a:xfrm>
            <a:off x="28552643" y="26243097"/>
            <a:ext cx="102778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u="sng" dirty="0">
                <a:latin typeface="Franklin Gothic Book" panose="020B0503020102020204" pitchFamily="34" charset="0"/>
              </a:rPr>
              <a:t>C</a:t>
            </a:r>
            <a:r>
              <a:rPr lang="en-US" sz="3800" u="sng" dirty="0" err="1">
                <a:latin typeface="Franklin Gothic Book" panose="020B0503020102020204" pitchFamily="34" charset="0"/>
              </a:rPr>
              <a:t>ompact</a:t>
            </a:r>
            <a:r>
              <a:rPr lang="en-US" sz="3800" u="sng" dirty="0">
                <a:latin typeface="Franklin Gothic Book" panose="020B0503020102020204" pitchFamily="34" charset="0"/>
              </a:rPr>
              <a:t> rotational cooling stage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5D2866-A49C-4ECD-BE3D-14A48A3D4F8B}"/>
              </a:ext>
            </a:extLst>
          </p:cNvPr>
          <p:cNvSpPr/>
          <p:nvPr/>
        </p:nvSpPr>
        <p:spPr>
          <a:xfrm>
            <a:off x="28441167" y="26165967"/>
            <a:ext cx="14779823" cy="252376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GB" sz="1200" dirty="0"/>
              <a:t> </a:t>
            </a:r>
          </a:p>
          <a:p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200" dirty="0"/>
          </a:p>
          <a:p>
            <a:r>
              <a:rPr lang="en-GB" sz="1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Minimize the distance between source and Lens entrance, to increase the spatial acceptance into Molecular Lens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Necessary to cover 15MHz FWHM Doppler  distribution. Spectrally broadened by mixing 90 sidebands at 330kHz spacing (natural linewidth             of C state).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Single optical path for both rotational line, switch between frequencies, E field, and polarizations</a:t>
            </a:r>
            <a:endParaRPr lang="en-US" sz="24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8F00BA4-47EF-4D9C-B233-5084576DDF84}"/>
              </a:ext>
            </a:extLst>
          </p:cNvPr>
          <p:cNvGrpSpPr/>
          <p:nvPr/>
        </p:nvGrpSpPr>
        <p:grpSpPr>
          <a:xfrm>
            <a:off x="36097883" y="28828763"/>
            <a:ext cx="6567956" cy="3346497"/>
            <a:chOff x="28657799" y="28959933"/>
            <a:chExt cx="6567956" cy="3346497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0A0A1A8-A967-49F9-8B68-F2C0134718F2}"/>
                </a:ext>
              </a:extLst>
            </p:cNvPr>
            <p:cNvGrpSpPr/>
            <p:nvPr/>
          </p:nvGrpSpPr>
          <p:grpSpPr>
            <a:xfrm>
              <a:off x="28657799" y="29336060"/>
              <a:ext cx="6567956" cy="2970370"/>
              <a:chOff x="36404150" y="26396601"/>
              <a:chExt cx="6498465" cy="3026395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6C66FEB2-6B3D-429E-A1D9-5962751FD949}"/>
                  </a:ext>
                </a:extLst>
              </p:cNvPr>
              <p:cNvGrpSpPr/>
              <p:nvPr/>
            </p:nvGrpSpPr>
            <p:grpSpPr>
              <a:xfrm>
                <a:off x="36404150" y="26396601"/>
                <a:ext cx="6267796" cy="2870662"/>
                <a:chOff x="4067695" y="1911392"/>
                <a:chExt cx="6267796" cy="2870662"/>
              </a:xfrm>
            </p:grpSpPr>
            <p:pic>
              <p:nvPicPr>
                <p:cNvPr id="306" name="Picture 305">
                  <a:extLst>
                    <a:ext uri="{FF2B5EF4-FFF2-40B4-BE49-F238E27FC236}">
                      <a16:creationId xmlns:a16="http://schemas.microsoft.com/office/drawing/2014/main" id="{C71E4A9C-BA98-4CB3-8D63-824DA1FC43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67695" y="2067288"/>
                  <a:ext cx="6267796" cy="2558871"/>
                </a:xfrm>
                <a:prstGeom prst="rect">
                  <a:avLst/>
                </a:prstGeom>
              </p:spPr>
            </p:pic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id="{2666A105-BC3E-4507-B8B0-4FC2D1BFAE71}"/>
                    </a:ext>
                  </a:extLst>
                </p:cNvPr>
                <p:cNvSpPr/>
                <p:nvPr/>
              </p:nvSpPr>
              <p:spPr>
                <a:xfrm>
                  <a:off x="6356467" y="1911392"/>
                  <a:ext cx="637308" cy="2870662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7084C61-D70B-491F-B141-D13C4E69F8C5}"/>
                  </a:ext>
                </a:extLst>
              </p:cNvPr>
              <p:cNvSpPr txBox="1"/>
              <p:nvPr/>
            </p:nvSpPr>
            <p:spPr>
              <a:xfrm>
                <a:off x="36848523" y="28451144"/>
                <a:ext cx="99422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J=2</a:t>
                </a:r>
                <a:endParaRPr lang="en-US" sz="3200" dirty="0"/>
              </a:p>
            </p:txBody>
          </p: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40FF94DB-8F80-4265-A0AF-0AFFF1598970}"/>
                  </a:ext>
                </a:extLst>
              </p:cNvPr>
              <p:cNvSpPr txBox="1"/>
              <p:nvPr/>
            </p:nvSpPr>
            <p:spPr>
              <a:xfrm>
                <a:off x="38131612" y="28838221"/>
                <a:ext cx="99422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J=0</a:t>
                </a:r>
                <a:endParaRPr lang="en-US" sz="3200" dirty="0"/>
              </a:p>
            </p:txBody>
          </p:sp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44787080-A4AE-4AED-9B82-83A7A043AF35}"/>
                  </a:ext>
                </a:extLst>
              </p:cNvPr>
              <p:cNvSpPr txBox="1"/>
              <p:nvPr/>
            </p:nvSpPr>
            <p:spPr>
              <a:xfrm>
                <a:off x="37396433" y="26607474"/>
                <a:ext cx="99422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J=1</a:t>
                </a:r>
                <a:endParaRPr lang="en-US" sz="3200" dirty="0"/>
              </a:p>
            </p:txBody>
          </p:sp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190F4E1D-7665-4774-835F-3B8A1E93974A}"/>
                  </a:ext>
                </a:extLst>
              </p:cNvPr>
              <p:cNvSpPr txBox="1"/>
              <p:nvPr/>
            </p:nvSpPr>
            <p:spPr>
              <a:xfrm>
                <a:off x="41331751" y="26831739"/>
                <a:ext cx="116635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J=1</a:t>
                </a:r>
                <a:endParaRPr lang="en-US" sz="3200" dirty="0"/>
              </a:p>
            </p:txBody>
          </p:sp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A3C6BD42-D1AA-4A84-8C57-505294692279}"/>
                  </a:ext>
                </a:extLst>
              </p:cNvPr>
              <p:cNvSpPr txBox="1"/>
              <p:nvPr/>
            </p:nvSpPr>
            <p:spPr>
              <a:xfrm>
                <a:off x="40400206" y="28838221"/>
                <a:ext cx="116635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J=1</a:t>
                </a:r>
                <a:endParaRPr lang="en-US" sz="3200" dirty="0"/>
              </a:p>
            </p:txBody>
          </p:sp>
          <p:sp>
            <p:nvSpPr>
              <p:cNvPr id="87" name="Flowchart: Data 86">
                <a:extLst>
                  <a:ext uri="{FF2B5EF4-FFF2-40B4-BE49-F238E27FC236}">
                    <a16:creationId xmlns:a16="http://schemas.microsoft.com/office/drawing/2014/main" id="{08D60AD2-13FC-499F-A152-C60B5F6977FD}"/>
                  </a:ext>
                </a:extLst>
              </p:cNvPr>
              <p:cNvSpPr/>
              <p:nvPr/>
            </p:nvSpPr>
            <p:spPr>
              <a:xfrm rot="1341938">
                <a:off x="40720799" y="26480532"/>
                <a:ext cx="375369" cy="714499"/>
              </a:xfrm>
              <a:prstGeom prst="flowChartInputOutpu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1E692E1A-0A77-4EDC-AC11-B15AAB3AEACC}"/>
                  </a:ext>
                </a:extLst>
              </p:cNvPr>
              <p:cNvSpPr txBox="1"/>
              <p:nvPr/>
            </p:nvSpPr>
            <p:spPr>
              <a:xfrm>
                <a:off x="42076606" y="28838221"/>
                <a:ext cx="82600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J=0</a:t>
                </a:r>
                <a:endParaRPr lang="en-US" sz="3200" dirty="0"/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39FF368-551F-4E1B-A059-492915E2F2DC}"/>
                </a:ext>
              </a:extLst>
            </p:cNvPr>
            <p:cNvSpPr txBox="1"/>
            <p:nvPr/>
          </p:nvSpPr>
          <p:spPr>
            <a:xfrm>
              <a:off x="29161382" y="28968415"/>
              <a:ext cx="26401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E-field OFF</a:t>
              </a:r>
              <a:endParaRPr lang="en-US" sz="2800" dirty="0"/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7BB517F5-E5AF-411F-94AD-44A8CECB0E1F}"/>
                </a:ext>
              </a:extLst>
            </p:cNvPr>
            <p:cNvSpPr txBox="1"/>
            <p:nvPr/>
          </p:nvSpPr>
          <p:spPr>
            <a:xfrm>
              <a:off x="32107056" y="28959933"/>
              <a:ext cx="26401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E-field ON</a:t>
              </a:r>
              <a:endParaRPr lang="en-US" sz="2800" dirty="0"/>
            </a:p>
          </p:txBody>
        </p:sp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E6642142-FCD3-44C3-969E-35634FFE1FC6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28111097" y="28387296"/>
            <a:ext cx="7342785" cy="3671393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3FBFA20-BAF5-4EEC-9808-BD0267BCBDAD}"/>
              </a:ext>
            </a:extLst>
          </p:cNvPr>
          <p:cNvSpPr txBox="1"/>
          <p:nvPr/>
        </p:nvSpPr>
        <p:spPr>
          <a:xfrm>
            <a:off x="28261472" y="29315607"/>
            <a:ext cx="8784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R(2)</a:t>
            </a:r>
            <a:endParaRPr lang="en-US" sz="2800" dirty="0"/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3EF457D8-2DCE-4399-9AEB-BFCF6B4621AB}"/>
              </a:ext>
            </a:extLst>
          </p:cNvPr>
          <p:cNvSpPr txBox="1"/>
          <p:nvPr/>
        </p:nvSpPr>
        <p:spPr>
          <a:xfrm>
            <a:off x="28253452" y="29885099"/>
            <a:ext cx="8784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Q(1)</a:t>
            </a:r>
            <a:endParaRPr lang="en-US" sz="28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9D3AC54-41E1-4B0E-925A-22CB5ABE43EC}"/>
              </a:ext>
            </a:extLst>
          </p:cNvPr>
          <p:cNvSpPr txBox="1"/>
          <p:nvPr/>
        </p:nvSpPr>
        <p:spPr>
          <a:xfrm>
            <a:off x="29517474" y="31942200"/>
            <a:ext cx="117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2</a:t>
            </a:r>
            <a:r>
              <a:rPr lang="el-GR" sz="2000" i="1" dirty="0"/>
              <a:t>μ</a:t>
            </a:r>
            <a:r>
              <a:rPr lang="en-GB" sz="2000" i="1" dirty="0"/>
              <a:t>s</a:t>
            </a:r>
            <a:endParaRPr lang="en-US" sz="20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D4254-71C5-46FE-BB51-4CAE9AE4738C}"/>
              </a:ext>
            </a:extLst>
          </p:cNvPr>
          <p:cNvSpPr txBox="1"/>
          <p:nvPr/>
        </p:nvSpPr>
        <p:spPr>
          <a:xfrm>
            <a:off x="32838132" y="22943191"/>
            <a:ext cx="94275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X-C-Q</a:t>
            </a:r>
          </a:p>
          <a:p>
            <a:r>
              <a:rPr lang="en-GB" dirty="0"/>
              <a:t>STIRAP</a:t>
            </a:r>
            <a:endParaRPr lang="en-US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BE197AD6-C4BC-450D-8B4C-F66D7E56CAA0}"/>
              </a:ext>
            </a:extLst>
          </p:cNvPr>
          <p:cNvSpPr txBox="1"/>
          <p:nvPr/>
        </p:nvSpPr>
        <p:spPr>
          <a:xfrm>
            <a:off x="35030057" y="22947268"/>
            <a:ext cx="94275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Q-C-X</a:t>
            </a:r>
          </a:p>
          <a:p>
            <a:r>
              <a:rPr lang="en-GB" dirty="0"/>
              <a:t>STIRAP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F2B53B-0578-4C00-9DBB-FC8EEE676548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21712029" y="22915512"/>
            <a:ext cx="5298847" cy="416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38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13531</TotalTime>
  <Words>852</Words>
  <Application>Microsoft Office PowerPoint</Application>
  <PresentationFormat>Custom</PresentationFormat>
  <Paragraphs>155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Adobe Kaiti Std R</vt:lpstr>
      <vt:lpstr>Arial</vt:lpstr>
      <vt:lpstr>Calibri</vt:lpstr>
      <vt:lpstr>Calibri Light</vt:lpstr>
      <vt:lpstr>Cambria Math</vt:lpstr>
      <vt:lpstr>Franklin Gothic Book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</dc:creator>
  <cp:lastModifiedBy>Xing Wu</cp:lastModifiedBy>
  <cp:revision>256</cp:revision>
  <cp:lastPrinted>2018-05-22T19:31:23Z</cp:lastPrinted>
  <dcterms:created xsi:type="dcterms:W3CDTF">2017-05-30T21:09:21Z</dcterms:created>
  <dcterms:modified xsi:type="dcterms:W3CDTF">2019-05-22T13:46:25Z</dcterms:modified>
</cp:coreProperties>
</file>