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8" r:id="rId3"/>
  </p:sldMasterIdLst>
  <p:notesMasterIdLst>
    <p:notesMasterId r:id="rId19"/>
  </p:notesMasterIdLst>
  <p:handoutMasterIdLst>
    <p:handoutMasterId r:id="rId20"/>
  </p:handoutMasterIdLst>
  <p:sldIdLst>
    <p:sldId id="358" r:id="rId4"/>
    <p:sldId id="571" r:id="rId5"/>
    <p:sldId id="572" r:id="rId6"/>
    <p:sldId id="573" r:id="rId7"/>
    <p:sldId id="363" r:id="rId8"/>
    <p:sldId id="364" r:id="rId9"/>
    <p:sldId id="366" r:id="rId10"/>
    <p:sldId id="528" r:id="rId11"/>
    <p:sldId id="370" r:id="rId12"/>
    <p:sldId id="576" r:id="rId13"/>
    <p:sldId id="575" r:id="rId14"/>
    <p:sldId id="512" r:id="rId15"/>
    <p:sldId id="514" r:id="rId16"/>
    <p:sldId id="574" r:id="rId17"/>
    <p:sldId id="577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, Xing" initials="FX" lastIdx="4" clrIdx="0">
    <p:extLst>
      <p:ext uri="{19B8F6BF-5375-455C-9EA6-DF929625EA0E}">
        <p15:presenceInfo xmlns:p15="http://schemas.microsoft.com/office/powerpoint/2012/main" userId="S::xingfan@g.harvard.edu::780a2a2e-8d1e-4d3c-8652-acbecb6a06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0B400"/>
    <a:srgbClr val="00FDFF"/>
    <a:srgbClr val="FFFBEC"/>
    <a:srgbClr val="E0A800"/>
    <a:srgbClr val="B928B6"/>
    <a:srgbClr val="E3BDFF"/>
    <a:srgbClr val="E60306"/>
    <a:srgbClr val="DAA6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65"/>
  </p:normalViewPr>
  <p:slideViewPr>
    <p:cSldViewPr snapToGrid="0" snapToObjects="1">
      <p:cViewPr varScale="1">
        <p:scale>
          <a:sx n="118" d="100"/>
          <a:sy n="118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732741-8ED5-9145-BA3A-85553549DC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888C-A69B-6644-8681-112BC5F07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DCD5E-D7A4-8F42-99BB-CF2462DBC3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29351-843A-9949-B16B-D29A50D773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D2977-3445-EB47-89D9-72D5CCA6D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E28C7-3AB0-EC43-96B6-55EC4A9A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841C-CC36-DE4B-B434-BA02B1F71C2F}" type="datetimeFigureOut">
              <a:rPr lang="en-US" smtClean="0"/>
              <a:t>5/12/24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5AE6-B48E-694C-B2B9-B502945F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5AE6-B48E-694C-B2B9-B502945F1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5AE6-B48E-694C-B2B9-B502945F1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78CF-D68D-BE4B-8AD9-C3B6A9CAC8D7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66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476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0306"/>
          </a:solidFill>
          <a:ln>
            <a:noFill/>
          </a:ln>
        </p:spPr>
        <p:txBody>
          <a:bodyPr anchor="ctr"/>
          <a:lstStyle>
            <a:lvl1pPr algn="ctr">
              <a:defRPr b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30155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98E29-592F-F019-7564-AE207A256F26}"/>
              </a:ext>
            </a:extLst>
          </p:cNvPr>
          <p:cNvSpPr txBox="1"/>
          <p:nvPr userDrawn="1"/>
        </p:nvSpPr>
        <p:spPr>
          <a:xfrm>
            <a:off x="182880" y="3566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384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B12C-2F4E-8549-BE1A-D67E06FD67E0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46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48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AE3D-EC30-8A49-9CCA-92A1FB3EFA3B}" type="datetime1">
              <a:rPr lang="en-US" smtClean="0"/>
              <a:t>5/12/24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0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239F-1589-7A4E-8127-E94B09F245A9}" type="datetime1">
              <a:rPr lang="en-US" smtClean="0"/>
              <a:t>5/12/24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75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3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9DDC-E9E8-1F40-AE63-98D8646DCE5B}" type="datetime1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0F8A-8ACD-B64C-8359-C035F7DCB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q=gerald%20gabrielse&amp;imgurl=https%3A%2F%2Fphysics.northwestern.edu%2Fimages%2Fpeople%2Fgabrielse-168x210.jpg&amp;imgrefurl=https%3A%2F%2Fphysics.northwestern.edu%2Fpeople%2Ffaculty%2Fcore-faculty%2Fgerald-gabrielse.html&amp;docid=je_LcLhykG1vgM&amp;tbnid=5MhshORjiufnyM&amp;vet=12ahUKEwidgY-Ln4eGAxUCC3kGHRV6A3UQM3oECBkQAA..i&amp;w=161&amp;h=210&amp;hcb=2&amp;ved=2ahUKEwidgY-Ln4eGAxUCC3kGHRV6A3UQM3oECBkQA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9.png"/><Relationship Id="rId21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8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3E9FB6-CAFB-6EAC-C88C-3982CE7C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3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975" y="557530"/>
            <a:ext cx="6579870" cy="63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11CC00-5A16-9F39-B894-ECAC7EB41AF2}"/>
              </a:ext>
            </a:extLst>
          </p:cNvPr>
          <p:cNvSpPr txBox="1"/>
          <p:nvPr/>
        </p:nvSpPr>
        <p:spPr>
          <a:xfrm>
            <a:off x="298573" y="4751480"/>
            <a:ext cx="3235181" cy="1349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Xing Fan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 Assistant Professor</a:t>
            </a: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University</a:t>
            </a:r>
            <a:endParaRPr lang="en-US" altLang="j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834D2-B0B9-D3F3-4F77-28A7E86A1744}"/>
              </a:ext>
            </a:extLst>
          </p:cNvPr>
          <p:cNvSpPr txBox="1"/>
          <p:nvPr/>
        </p:nvSpPr>
        <p:spPr>
          <a:xfrm>
            <a:off x="298573" y="757112"/>
            <a:ext cx="7728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ACADEMY ENGRAVED LET PLAIN:1.0" panose="02000000000000000000" pitchFamily="2" charset="0"/>
                <a:cs typeface="Times New Roman" panose="02020603050405020304" pitchFamily="18" charset="0"/>
              </a:rPr>
              <a:t>Electron EDM is measured </a:t>
            </a:r>
            <a:br>
              <a:rPr lang="en-US" sz="4800" b="1" dirty="0">
                <a:latin typeface="ACADEMY ENGRAVED LET PLAIN:1.0" panose="02000000000000000000" pitchFamily="2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ACADEMY ENGRAVED LET PLAIN:1.0" panose="02000000000000000000" pitchFamily="2" charset="0"/>
                <a:cs typeface="Times New Roman" panose="02020603050405020304" pitchFamily="18" charset="0"/>
              </a:rPr>
              <a:t>10</a:t>
            </a:r>
            <a:r>
              <a:rPr lang="en-US" sz="4800" b="1" baseline="30000" dirty="0">
                <a:latin typeface="ACADEMY ENGRAVED LET PLAIN:1.0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latin typeface="ACADEMY ENGRAVED LET PLAIN:1.0" panose="02000000000000000000" pitchFamily="2" charset="0"/>
                <a:cs typeface="Times New Roman" panose="02020603050405020304" pitchFamily="18" charset="0"/>
              </a:rPr>
              <a:t> more precisely than</a:t>
            </a:r>
          </a:p>
          <a:p>
            <a:pPr algn="l"/>
            <a:r>
              <a:rPr lang="en-US" sz="4800" b="1" dirty="0">
                <a:latin typeface="ACADEMY ENGRAVED LET PLAIN:1.0" panose="020000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Electron g-factor</a:t>
            </a:r>
            <a:endParaRPr lang="en-US" sz="4800" dirty="0">
              <a:latin typeface="ACADEMY ENGRAVED LET PLAIN:1.0" panose="02000000000000000000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split orient="vert"/>
      </p:transition>
    </mc:Choice>
    <mc:Fallback xmlns=""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FE10-D358-E801-84A3-8EE50B31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JILA’s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589AE-96B7-FED0-74D2-8BFE12F6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star wars good">
            <a:extLst>
              <a:ext uri="{FF2B5EF4-FFF2-40B4-BE49-F238E27FC236}">
                <a16:creationId xmlns:a16="http://schemas.microsoft.com/office/drawing/2014/main" id="{E53E715E-B850-9471-3652-FEE12242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393731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D31C8-D3BB-AED0-29BF-E4BBDC1A6771}"/>
              </a:ext>
            </a:extLst>
          </p:cNvPr>
          <p:cNvSpPr txBox="1"/>
          <p:nvPr/>
        </p:nvSpPr>
        <p:spPr>
          <a:xfrm>
            <a:off x="5554437" y="277256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8D056-B305-BBF5-7D4B-C105B8557768}"/>
              </a:ext>
            </a:extLst>
          </p:cNvPr>
          <p:cNvSpPr txBox="1"/>
          <p:nvPr/>
        </p:nvSpPr>
        <p:spPr>
          <a:xfrm>
            <a:off x="2669715" y="38900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JILA</a:t>
            </a:r>
          </a:p>
        </p:txBody>
      </p:sp>
    </p:spTree>
    <p:extLst>
      <p:ext uri="{BB962C8B-B14F-4D97-AF65-F5344CB8AC3E}">
        <p14:creationId xmlns:p14="http://schemas.microsoft.com/office/powerpoint/2010/main" val="296569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FA8C-7A2E-F737-7279-7AE96857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ACME’s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315CC-91DF-9085-37FF-6516F0F3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23D122-B749-A72D-87B2-B6FC76B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636" y="2086570"/>
            <a:ext cx="8312728" cy="46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A81E5-3B03-3BA9-FC6C-415D5D8A750B}"/>
              </a:ext>
            </a:extLst>
          </p:cNvPr>
          <p:cNvSpPr txBox="1"/>
          <p:nvPr/>
        </p:nvSpPr>
        <p:spPr>
          <a:xfrm>
            <a:off x="2431542" y="479158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CA391-7695-8382-2397-F1790753347B}"/>
              </a:ext>
            </a:extLst>
          </p:cNvPr>
          <p:cNvSpPr txBox="1"/>
          <p:nvPr/>
        </p:nvSpPr>
        <p:spPr>
          <a:xfrm>
            <a:off x="6134784" y="29057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JILA</a:t>
            </a:r>
          </a:p>
        </p:txBody>
      </p:sp>
    </p:spTree>
    <p:extLst>
      <p:ext uri="{BB962C8B-B14F-4D97-AF65-F5344CB8AC3E}">
        <p14:creationId xmlns:p14="http://schemas.microsoft.com/office/powerpoint/2010/main" val="47567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886023-44A0-0AFF-A0FE-8069079E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234754"/>
            <a:ext cx="7683500" cy="5762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F12F5-EF02-8C4F-3A5D-4A57FFE0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959"/>
          </a:xfrm>
        </p:spPr>
        <p:txBody>
          <a:bodyPr>
            <a:normAutofit fontScale="90000"/>
          </a:bodyPr>
          <a:lstStyle/>
          <a:p>
            <a:r>
              <a:rPr lang="en-US" dirty="0"/>
              <a:t>ACME III beamline</a:t>
            </a:r>
            <a:br>
              <a:rPr lang="en-US" dirty="0"/>
            </a:br>
            <a:r>
              <a:rPr lang="en-US" dirty="0"/>
              <a:t>at Northwestern Univ.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CC171-40EF-8DD1-13AF-5B63FD9C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12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531494-A48C-293A-55F6-3B11836773A4}"/>
              </a:ext>
            </a:extLst>
          </p:cNvPr>
          <p:cNvCxnSpPr>
            <a:cxnSpLocks/>
          </p:cNvCxnSpPr>
          <p:nvPr/>
        </p:nvCxnSpPr>
        <p:spPr>
          <a:xfrm flipV="1">
            <a:off x="1698170" y="4619501"/>
            <a:ext cx="6163295" cy="104378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B1555E-8D81-DE0F-5BCA-6222031A9434}"/>
              </a:ext>
            </a:extLst>
          </p:cNvPr>
          <p:cNvSpPr txBox="1"/>
          <p:nvPr/>
        </p:nvSpPr>
        <p:spPr>
          <a:xfrm>
            <a:off x="7631775" y="472387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ThO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8EDE5-B503-6000-3C55-30D472B6D87C}"/>
              </a:ext>
            </a:extLst>
          </p:cNvPr>
          <p:cNvSpPr txBox="1"/>
          <p:nvPr/>
        </p:nvSpPr>
        <p:spPr>
          <a:xfrm>
            <a:off x="1259587" y="2822881"/>
            <a:ext cx="87716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ThO</a:t>
            </a:r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B5F8E-BD8D-6F2E-1C23-F457E8C3C037}"/>
              </a:ext>
            </a:extLst>
          </p:cNvPr>
          <p:cNvSpPr txBox="1"/>
          <p:nvPr/>
        </p:nvSpPr>
        <p:spPr>
          <a:xfrm>
            <a:off x="4223259" y="3070945"/>
            <a:ext cx="178766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magnetic shield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08C61C-BAD8-E0D8-A23A-9DAE88A09972}"/>
              </a:ext>
            </a:extLst>
          </p:cNvPr>
          <p:cNvCxnSpPr>
            <a:cxnSpLocks/>
          </p:cNvCxnSpPr>
          <p:nvPr/>
        </p:nvCxnSpPr>
        <p:spPr>
          <a:xfrm flipV="1">
            <a:off x="3722914" y="4985489"/>
            <a:ext cx="391886" cy="82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A521E7-CDAF-7F01-9DFC-FB87DCBD008A}"/>
              </a:ext>
            </a:extLst>
          </p:cNvPr>
          <p:cNvCxnSpPr>
            <a:cxnSpLocks/>
          </p:cNvCxnSpPr>
          <p:nvPr/>
        </p:nvCxnSpPr>
        <p:spPr>
          <a:xfrm flipV="1">
            <a:off x="5182407" y="4952585"/>
            <a:ext cx="391886" cy="82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9B3D0B-3AC8-52FD-14B3-D8A36CE202B7}"/>
              </a:ext>
            </a:extLst>
          </p:cNvPr>
          <p:cNvSpPr txBox="1"/>
          <p:nvPr/>
        </p:nvSpPr>
        <p:spPr>
          <a:xfrm>
            <a:off x="3874506" y="533169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laser access</a:t>
            </a:r>
          </a:p>
          <a:p>
            <a:pPr algn="l"/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holes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CFD616A-8805-0775-0051-DA36AB52663D}"/>
              </a:ext>
            </a:extLst>
          </p:cNvPr>
          <p:cNvCxnSpPr>
            <a:cxnSpLocks/>
          </p:cNvCxnSpPr>
          <p:nvPr/>
        </p:nvCxnSpPr>
        <p:spPr>
          <a:xfrm>
            <a:off x="1649184" y="3518578"/>
            <a:ext cx="97971" cy="596914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2DFFE74-37D2-5EEE-5AD0-5186C63D168D}"/>
              </a:ext>
            </a:extLst>
          </p:cNvPr>
          <p:cNvSpPr txBox="1"/>
          <p:nvPr/>
        </p:nvSpPr>
        <p:spPr>
          <a:xfrm>
            <a:off x="5117093" y="6038677"/>
            <a:ext cx="384592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2023 Jan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Already much more complicated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6DEB2C-5486-27E5-B27B-CD903BA86435}"/>
              </a:ext>
            </a:extLst>
          </p:cNvPr>
          <p:cNvCxnSpPr>
            <a:cxnSpLocks/>
          </p:cNvCxnSpPr>
          <p:nvPr/>
        </p:nvCxnSpPr>
        <p:spPr>
          <a:xfrm>
            <a:off x="2631902" y="3649893"/>
            <a:ext cx="97971" cy="596914"/>
          </a:xfrm>
          <a:prstGeom prst="straightConnector1">
            <a:avLst/>
          </a:prstGeom>
          <a:ln w="76200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8EBF0A-1251-AFD5-F851-3C191ECAA0DF}"/>
              </a:ext>
            </a:extLst>
          </p:cNvPr>
          <p:cNvSpPr txBox="1"/>
          <p:nvPr/>
        </p:nvSpPr>
        <p:spPr>
          <a:xfrm>
            <a:off x="2420981" y="2987029"/>
            <a:ext cx="118494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molecular</a:t>
            </a:r>
          </a:p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lens</a:t>
            </a:r>
          </a:p>
        </p:txBody>
      </p:sp>
    </p:spTree>
    <p:extLst>
      <p:ext uri="{BB962C8B-B14F-4D97-AF65-F5344CB8AC3E}">
        <p14:creationId xmlns:p14="http://schemas.microsoft.com/office/powerpoint/2010/main" val="163028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5C615DC-2714-383F-0471-BFBBA21C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257" y="1375444"/>
            <a:ext cx="6423471" cy="2285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EBFDE-264C-3DDE-0581-D03A8776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527"/>
            <a:ext cx="7886700" cy="864066"/>
          </a:xfrm>
        </p:spPr>
        <p:txBody>
          <a:bodyPr/>
          <a:lstStyle/>
          <a:p>
            <a:r>
              <a:rPr lang="en-US" dirty="0"/>
              <a:t>All Upgrades are ASSEMBLED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4B2B-3B48-11A3-DF27-76CE45D3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3460" y="6356351"/>
            <a:ext cx="2057400" cy="365125"/>
          </a:xfrm>
        </p:spPr>
        <p:txBody>
          <a:bodyPr/>
          <a:lstStyle/>
          <a:p>
            <a:fld id="{11CD0F8A-8ACD-B64C-8359-C035F7DCBE77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592D4-2DB6-F63E-69D2-0E3529FF7367}"/>
              </a:ext>
            </a:extLst>
          </p:cNvPr>
          <p:cNvGrpSpPr/>
          <p:nvPr/>
        </p:nvGrpSpPr>
        <p:grpSpPr>
          <a:xfrm>
            <a:off x="3450289" y="3836137"/>
            <a:ext cx="2738467" cy="2881593"/>
            <a:chOff x="5448141" y="1581412"/>
            <a:chExt cx="2489515" cy="26196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8F4D1-E3D4-5A30-9199-20254AC5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8141" y="1581412"/>
              <a:ext cx="2489515" cy="26196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4C3475-8B98-A5E0-F478-804A98D83E6D}"/>
                </a:ext>
              </a:extLst>
            </p:cNvPr>
            <p:cNvSpPr txBox="1"/>
            <p:nvPr/>
          </p:nvSpPr>
          <p:spPr>
            <a:xfrm>
              <a:off x="5856773" y="1676400"/>
              <a:ext cx="16722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molecular lens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6E99A1-BA75-413B-BC85-42D04C47CC91}"/>
              </a:ext>
            </a:extLst>
          </p:cNvPr>
          <p:cNvGrpSpPr/>
          <p:nvPr/>
        </p:nvGrpSpPr>
        <p:grpSpPr>
          <a:xfrm>
            <a:off x="576605" y="3796138"/>
            <a:ext cx="2706800" cy="2403686"/>
            <a:chOff x="2813504" y="1568712"/>
            <a:chExt cx="2706800" cy="24036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2AA11A-CFAB-362A-D27E-CC974C34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3504" y="1568712"/>
              <a:ext cx="2706800" cy="24036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82087C-145D-F6DC-06DD-F629EACC8CD8}"/>
                </a:ext>
              </a:extLst>
            </p:cNvPr>
            <p:cNvSpPr txBox="1"/>
            <p:nvPr/>
          </p:nvSpPr>
          <p:spPr>
            <a:xfrm>
              <a:off x="3471495" y="3484013"/>
              <a:ext cx="19479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Silicon </a:t>
              </a:r>
              <a:r>
                <a:rPr lang="en-US" sz="1400" dirty="0" err="1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PhotoMultiplier</a:t>
              </a:r>
              <a:endParaRPr lang="en-US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E110E4-0266-B6A0-A577-C4697086F335}"/>
              </a:ext>
            </a:extLst>
          </p:cNvPr>
          <p:cNvGrpSpPr/>
          <p:nvPr/>
        </p:nvGrpSpPr>
        <p:grpSpPr>
          <a:xfrm>
            <a:off x="6777620" y="1437967"/>
            <a:ext cx="1923719" cy="3199306"/>
            <a:chOff x="3943333" y="2878527"/>
            <a:chExt cx="2116089" cy="38711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D87C3D-6C43-885B-4488-C99B1673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3333" y="2878527"/>
              <a:ext cx="2027566" cy="38711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7F43F7-4772-0AA1-E0F2-C7226EEF51B8}"/>
                </a:ext>
              </a:extLst>
            </p:cNvPr>
            <p:cNvSpPr txBox="1"/>
            <p:nvPr/>
          </p:nvSpPr>
          <p:spPr>
            <a:xfrm>
              <a:off x="4001296" y="2916627"/>
              <a:ext cx="2058126" cy="4096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electric field plates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6EA1DC-0FE5-3B81-E5C3-0D746AE935A6}"/>
              </a:ext>
            </a:extLst>
          </p:cNvPr>
          <p:cNvGrpSpPr/>
          <p:nvPr/>
        </p:nvGrpSpPr>
        <p:grpSpPr>
          <a:xfrm>
            <a:off x="6337150" y="4865296"/>
            <a:ext cx="2724178" cy="1856180"/>
            <a:chOff x="3285721" y="4865296"/>
            <a:chExt cx="2724178" cy="18561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EE3BE7-407D-F475-E3C5-6854C6F27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721" y="4865296"/>
              <a:ext cx="2724178" cy="185618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54167C-64FF-AFEA-CB33-9D54EDBDEAAA}"/>
                </a:ext>
              </a:extLst>
            </p:cNvPr>
            <p:cNvSpPr txBox="1"/>
            <p:nvPr/>
          </p:nvSpPr>
          <p:spPr>
            <a:xfrm>
              <a:off x="3458253" y="6385024"/>
              <a:ext cx="11192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err="1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ThO</a:t>
              </a:r>
              <a:r>
                <a:rPr lang="en-US" sz="1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 source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FCFCA3B-FAB2-0AE7-C569-10025625D9F4}"/>
              </a:ext>
            </a:extLst>
          </p:cNvPr>
          <p:cNvSpPr txBox="1"/>
          <p:nvPr/>
        </p:nvSpPr>
        <p:spPr>
          <a:xfrm>
            <a:off x="-1223889" y="3137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err="1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521EA7-CCD9-EBEA-E086-6EC476DAA28A}"/>
              </a:ext>
            </a:extLst>
          </p:cNvPr>
          <p:cNvSpPr txBox="1"/>
          <p:nvPr/>
        </p:nvSpPr>
        <p:spPr>
          <a:xfrm>
            <a:off x="308603" y="2900273"/>
            <a:ext cx="33748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vacuum chamber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5 times longer than ACME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6920B5-F65E-F0EE-A79B-A2AEBF90A152}"/>
              </a:ext>
            </a:extLst>
          </p:cNvPr>
          <p:cNvCxnSpPr>
            <a:cxnSpLocks/>
          </p:cNvCxnSpPr>
          <p:nvPr/>
        </p:nvCxnSpPr>
        <p:spPr>
          <a:xfrm>
            <a:off x="0" y="2497936"/>
            <a:ext cx="6131312" cy="64111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7D965E-BB69-8C48-4617-0F8E120507C5}"/>
              </a:ext>
            </a:extLst>
          </p:cNvPr>
          <p:cNvSpPr txBox="1"/>
          <p:nvPr/>
        </p:nvSpPr>
        <p:spPr>
          <a:xfrm>
            <a:off x="5457216" y="26539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ThO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2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E21FD-D2D8-CB12-DFC0-D8BE4588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0E418-D22B-0A19-FFF2-A176F7E9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532" y="899998"/>
            <a:ext cx="8160937" cy="5870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136DE-F2D3-45D6-F01D-EA521387E1D2}"/>
              </a:ext>
            </a:extLst>
          </p:cNvPr>
          <p:cNvSpPr txBox="1"/>
          <p:nvPr/>
        </p:nvSpPr>
        <p:spPr>
          <a:xfrm>
            <a:off x="1553965" y="1666454"/>
            <a:ext cx="3445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x4 more than two weeks ago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x10 more than ACME 2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with 5 times longer </a:t>
            </a:r>
            <a:r>
              <a:rPr lang="en-US" sz="2000" dirty="0" err="1">
                <a:solidFill>
                  <a:srgbClr val="FF0000"/>
                </a:solidFill>
                <a:latin typeface="Chakra Petch" pitchFamily="2" charset="-34"/>
                <a:ea typeface="MS Gothic" panose="020B0609070205080204" pitchFamily="49" charset="-128"/>
                <a:cs typeface="Chakra Petch" pitchFamily="2" charset="-34"/>
              </a:rPr>
              <a:t>τ</a:t>
            </a:r>
            <a:endParaRPr lang="en-US" sz="2000" dirty="0">
              <a:solidFill>
                <a:srgbClr val="FF0000"/>
              </a:solidFill>
              <a:latin typeface="Chakra Petch" pitchFamily="2" charset="-34"/>
              <a:ea typeface="MS Gothic" panose="020B0609070205080204" pitchFamily="49" charset="-128"/>
              <a:cs typeface="Chakra Petch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8DD9-6F29-B223-4040-13A6D59479D0}"/>
              </a:ext>
            </a:extLst>
          </p:cNvPr>
          <p:cNvSpPr txBox="1"/>
          <p:nvPr/>
        </p:nvSpPr>
        <p:spPr>
          <a:xfrm>
            <a:off x="6714981" y="4092006"/>
            <a:ext cx="236840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ea typeface="MS Gothic" panose="020B0609070205080204" pitchFamily="49" charset="-128"/>
                <a:cs typeface="Chakra Petch" pitchFamily="2" charset="-34"/>
              </a:rPr>
              <a:t>mainly from the lens</a:t>
            </a:r>
          </a:p>
          <a:p>
            <a:pPr algn="l"/>
            <a:r>
              <a:rPr lang="en-US" dirty="0">
                <a:effectLst/>
              </a:rPr>
              <a:t>X Wu </a:t>
            </a:r>
            <a:r>
              <a:rPr lang="en-US" i="1" dirty="0">
                <a:effectLst/>
              </a:rPr>
              <a:t>et al</a:t>
            </a:r>
            <a:r>
              <a:rPr lang="en-US" dirty="0">
                <a:effectLst/>
              </a:rPr>
              <a:t> 2022</a:t>
            </a:r>
          </a:p>
          <a:p>
            <a:pPr algn="l"/>
            <a:r>
              <a:rPr lang="en-US" i="1" dirty="0">
                <a:effectLst/>
              </a:rPr>
              <a:t>New J. Phys.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24</a:t>
            </a:r>
            <a:r>
              <a:rPr lang="en-US" dirty="0">
                <a:effectLst/>
              </a:rPr>
              <a:t> 073043</a:t>
            </a:r>
            <a:endParaRPr lang="en-US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3B0A3-58D1-027E-1C6E-A03E4993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365126"/>
            <a:ext cx="8675370" cy="948667"/>
          </a:xfrm>
        </p:spPr>
        <p:txBody>
          <a:bodyPr>
            <a:normAutofit/>
          </a:bodyPr>
          <a:lstStyle/>
          <a:p>
            <a:r>
              <a:rPr lang="en-US" dirty="0"/>
              <a:t>Birthday Gift from ACME team</a:t>
            </a:r>
          </a:p>
        </p:txBody>
      </p:sp>
    </p:spTree>
    <p:extLst>
      <p:ext uri="{BB962C8B-B14F-4D97-AF65-F5344CB8AC3E}">
        <p14:creationId xmlns:p14="http://schemas.microsoft.com/office/powerpoint/2010/main" val="1604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4321-44E7-C34E-9589-43B4FB43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Birthday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67688-8D64-9B34-DAD5-6DC8BEC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589CE-553B-3739-37F4-F29466F1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383021"/>
            <a:ext cx="4826048" cy="3625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C079A-9B38-5048-E67D-CC1F61C6126E}"/>
              </a:ext>
            </a:extLst>
          </p:cNvPr>
          <p:cNvSpPr txBox="1"/>
          <p:nvPr/>
        </p:nvSpPr>
        <p:spPr>
          <a:xfrm>
            <a:off x="918230" y="17185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pictures for the next </a:t>
            </a:r>
            <a:r>
              <a:rPr lang="en-US" sz="3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DeMilleFest</a:t>
            </a:r>
            <a:endParaRPr lang="en-US" sz="32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B2B7C-010B-4654-296C-39594790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11" y="2550670"/>
            <a:ext cx="4387317" cy="3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B24B-3EFA-0542-0305-32F8256B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9481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DFC19-3ED7-1C18-DD60-8C050119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BFE30-16C7-AECC-C838-83F8DBE5D992}"/>
              </a:ext>
            </a:extLst>
          </p:cNvPr>
          <p:cNvSpPr/>
          <p:nvPr/>
        </p:nvSpPr>
        <p:spPr>
          <a:xfrm>
            <a:off x="258937" y="1482437"/>
            <a:ext cx="2866457" cy="640175"/>
          </a:xfrm>
          <a:prstGeom prst="rect">
            <a:avLst/>
          </a:prstGeom>
          <a:solidFill>
            <a:srgbClr val="0432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Undergrad and Master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6AEFA-95F3-15FA-4FA8-F2467005E275}"/>
              </a:ext>
            </a:extLst>
          </p:cNvPr>
          <p:cNvSpPr/>
          <p:nvPr/>
        </p:nvSpPr>
        <p:spPr>
          <a:xfrm>
            <a:off x="3387513" y="1482437"/>
            <a:ext cx="2368973" cy="640175"/>
          </a:xfrm>
          <a:prstGeom prst="rect">
            <a:avLst/>
          </a:prstGeom>
          <a:solidFill>
            <a:srgbClr val="0432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B19CF-5922-9C56-C80C-C5E00F10B6C3}"/>
              </a:ext>
            </a:extLst>
          </p:cNvPr>
          <p:cNvSpPr/>
          <p:nvPr/>
        </p:nvSpPr>
        <p:spPr>
          <a:xfrm>
            <a:off x="6053421" y="1482436"/>
            <a:ext cx="2866457" cy="640175"/>
          </a:xfrm>
          <a:prstGeom prst="rect">
            <a:avLst/>
          </a:prstGeom>
          <a:solidFill>
            <a:srgbClr val="0432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Postdoc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67CC1-F0FF-FF1E-28BD-DA4E7551943B}"/>
              </a:ext>
            </a:extLst>
          </p:cNvPr>
          <p:cNvSpPr txBox="1"/>
          <p:nvPr/>
        </p:nvSpPr>
        <p:spPr>
          <a:xfrm>
            <a:off x="278660" y="2413337"/>
            <a:ext cx="2758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M. S. 2016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University of Tokyo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particle physics group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F300BC-5F89-CCCB-A792-ABABC2684AA5}"/>
              </a:ext>
            </a:extLst>
          </p:cNvPr>
          <p:cNvGrpSpPr/>
          <p:nvPr/>
        </p:nvGrpSpPr>
        <p:grpSpPr>
          <a:xfrm>
            <a:off x="1557884" y="3952665"/>
            <a:ext cx="1887895" cy="2403686"/>
            <a:chOff x="1874887" y="3797729"/>
            <a:chExt cx="2284354" cy="2908460"/>
          </a:xfrm>
        </p:grpSpPr>
        <p:pic>
          <p:nvPicPr>
            <p:cNvPr id="1026" name="Picture 2" descr="Contents | Science 343, 6168">
              <a:extLst>
                <a:ext uri="{FF2B5EF4-FFF2-40B4-BE49-F238E27FC236}">
                  <a16:creationId xmlns:a16="http://schemas.microsoft.com/office/drawing/2014/main" id="{87E798A7-C44F-6423-281D-C6D3059DA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87" y="3797729"/>
              <a:ext cx="2284354" cy="290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21A397-948E-8AC2-66ED-84E2153439C8}"/>
                </a:ext>
              </a:extLst>
            </p:cNvPr>
            <p:cNvSpPr txBox="1"/>
            <p:nvPr/>
          </p:nvSpPr>
          <p:spPr>
            <a:xfrm>
              <a:off x="2471088" y="6055794"/>
              <a:ext cx="1561794" cy="63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ACME I result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2014</a:t>
              </a:r>
            </a:p>
          </p:txBody>
        </p:sp>
      </p:grpSp>
      <p:pic>
        <p:nvPicPr>
          <p:cNvPr id="1028" name="Picture 4" descr="Gerald Gabrielse: Department of Physics ...">
            <a:hlinkClick r:id="rId3"/>
            <a:extLst>
              <a:ext uri="{FF2B5EF4-FFF2-40B4-BE49-F238E27FC236}">
                <a16:creationId xmlns:a16="http://schemas.microsoft.com/office/drawing/2014/main" id="{38395FF6-1935-FED1-4B9E-DF313148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11" y="3429000"/>
            <a:ext cx="1049255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46E196-4AC6-80C1-A7DF-568BD8E897B6}"/>
              </a:ext>
            </a:extLst>
          </p:cNvPr>
          <p:cNvSpPr txBox="1"/>
          <p:nvPr/>
        </p:nvSpPr>
        <p:spPr>
          <a:xfrm>
            <a:off x="3538557" y="2399040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PhD. 2017-2022</a:t>
            </a:r>
          </a:p>
          <a:p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Jerry Gabrielse</a:t>
            </a:r>
          </a:p>
          <a:p>
            <a:r>
              <a:rPr lang="en-US" sz="2000" b="1" u="sng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electron g-factor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AFE537-34D2-7687-5EBA-8D24AFDC3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49" y="3123854"/>
            <a:ext cx="3048000" cy="1257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BEF602-BD27-8FC6-30FD-B52F43A58904}"/>
              </a:ext>
            </a:extLst>
          </p:cNvPr>
          <p:cNvSpPr txBox="1"/>
          <p:nvPr/>
        </p:nvSpPr>
        <p:spPr>
          <a:xfrm>
            <a:off x="5962648" y="2448908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ACME</a:t>
            </a:r>
          </a:p>
          <a:p>
            <a:r>
              <a:rPr lang="en-US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electron EDM collaboration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F98C7-25ED-C1DA-2418-DEEC3415A4A5}"/>
              </a:ext>
            </a:extLst>
          </p:cNvPr>
          <p:cNvGrpSpPr/>
          <p:nvPr/>
        </p:nvGrpSpPr>
        <p:grpSpPr>
          <a:xfrm>
            <a:off x="5260286" y="4575121"/>
            <a:ext cx="1682808" cy="2246636"/>
            <a:chOff x="5260286" y="4575121"/>
            <a:chExt cx="1682808" cy="2246636"/>
          </a:xfrm>
        </p:grpSpPr>
        <p:pic>
          <p:nvPicPr>
            <p:cNvPr id="1030" name="Picture 6" descr="Wright Lab Professor David DeMille's ACME experiment sets a size limit for  undiscovered subatomic particles | Wright Laboratory">
              <a:extLst>
                <a:ext uri="{FF2B5EF4-FFF2-40B4-BE49-F238E27FC236}">
                  <a16:creationId xmlns:a16="http://schemas.microsoft.com/office/drawing/2014/main" id="{4391889D-60A7-614F-F611-8FEC55E43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286" y="4575121"/>
              <a:ext cx="1682808" cy="224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00DB18-D5BE-713A-9CB3-1856D9524C18}"/>
                </a:ext>
              </a:extLst>
            </p:cNvPr>
            <p:cNvSpPr txBox="1"/>
            <p:nvPr/>
          </p:nvSpPr>
          <p:spPr>
            <a:xfrm>
              <a:off x="5351892" y="4641117"/>
              <a:ext cx="85311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Nature</a:t>
              </a:r>
            </a:p>
            <a:p>
              <a:pPr algn="l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ACME II</a:t>
              </a:r>
            </a:p>
            <a:p>
              <a:pPr algn="l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5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E648E-4015-A083-8AE7-4861F948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3</a:t>
            </a:fld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A0DDB6-B380-290F-7933-A29EB85062B5}"/>
              </a:ext>
            </a:extLst>
          </p:cNvPr>
          <p:cNvSpPr/>
          <p:nvPr/>
        </p:nvSpPr>
        <p:spPr>
          <a:xfrm>
            <a:off x="628650" y="670699"/>
            <a:ext cx="7886700" cy="5782654"/>
          </a:xfrm>
          <a:prstGeom prst="roundRect">
            <a:avLst>
              <a:gd name="adj" fmla="val 5393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681A9B-53AA-BE45-858F-4D2758F3166A}"/>
              </a:ext>
            </a:extLst>
          </p:cNvPr>
          <p:cNvSpPr txBox="1"/>
          <p:nvPr/>
        </p:nvSpPr>
        <p:spPr>
          <a:xfrm>
            <a:off x="1051035" y="439865"/>
            <a:ext cx="38651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Dave’s slide: </a:t>
            </a:r>
            <a:r>
              <a:rPr lang="en-US" sz="2400" b="1" dirty="0">
                <a:solidFill>
                  <a:srgbClr val="0432FF"/>
                </a:solidFill>
              </a:rPr>
              <a:t>DAMOP </a:t>
            </a:r>
            <a:r>
              <a:rPr lang="en-US" sz="2400" b="1" dirty="0">
                <a:solidFill>
                  <a:srgbClr val="0432FF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2023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E49957-80DF-DA9D-25BB-F31AE19C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90" y="1149457"/>
            <a:ext cx="6230620" cy="42049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E9F41FF-C778-E8D0-A565-F5561BD64429}"/>
              </a:ext>
            </a:extLst>
          </p:cNvPr>
          <p:cNvGrpSpPr/>
          <p:nvPr/>
        </p:nvGrpSpPr>
        <p:grpSpPr>
          <a:xfrm>
            <a:off x="5352595" y="3355307"/>
            <a:ext cx="3336580" cy="3262804"/>
            <a:chOff x="5178770" y="3691185"/>
            <a:chExt cx="3336580" cy="32628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86B35C-1A10-DA72-FCC3-FD8A9305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78770" y="3691185"/>
              <a:ext cx="3336580" cy="326280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64A286-3FDC-3AC5-47AF-A9D96D8986E8}"/>
                </a:ext>
              </a:extLst>
            </p:cNvPr>
            <p:cNvSpPr txBox="1"/>
            <p:nvPr/>
          </p:nvSpPr>
          <p:spPr>
            <a:xfrm>
              <a:off x="5178770" y="3691185"/>
              <a:ext cx="2723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isn’t this the same as the</a:t>
              </a:r>
            </a:p>
            <a:p>
              <a:pPr algn="l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g-factor diagram??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1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6E22-A70D-FC41-2529-2379FCD8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27646"/>
          </a:xfrm>
        </p:spPr>
        <p:txBody>
          <a:bodyPr>
            <a:normAutofit fontScale="90000"/>
          </a:bodyPr>
          <a:lstStyle/>
          <a:p>
            <a:r>
              <a:rPr lang="en-US" dirty="0"/>
              <a:t>g-factor and electron EDM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26A0-B1F1-2DAD-ED6B-1362F4C0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876"/>
            <a:ext cx="851535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 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2.002 319 304 361 18 (26)	</a:t>
            </a:r>
            <a:r>
              <a:rPr lang="en-US" dirty="0"/>
              <a:t>	</a:t>
            </a:r>
            <a:r>
              <a:rPr lang="en-US" sz="21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PRL </a:t>
            </a:r>
            <a:r>
              <a:rPr lang="en-US" sz="2100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130</a:t>
            </a:r>
            <a:r>
              <a:rPr lang="en-US" sz="21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, 071801 (2023)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ACME II	|d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|&lt;1.1×10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-29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e•cm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sz="2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355 (2018)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JILA II, 	|d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|&lt;4.1×10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-30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e•cm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Science, </a:t>
            </a:r>
            <a:r>
              <a:rPr lang="en-US" sz="2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,46 (2023)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B18C3-D747-DDF0-16DA-AB8A0530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426" y="6422038"/>
            <a:ext cx="2057400" cy="365125"/>
          </a:xfrm>
        </p:spPr>
        <p:txBody>
          <a:bodyPr/>
          <a:lstStyle/>
          <a:p>
            <a:fld id="{11CD0F8A-8ACD-B64C-8359-C035F7DCBE77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Alian Images – Browse 528 Stock Photos, Vectors, and Video | Adobe Stock">
            <a:extLst>
              <a:ext uri="{FF2B5EF4-FFF2-40B4-BE49-F238E27FC236}">
                <a16:creationId xmlns:a16="http://schemas.microsoft.com/office/drawing/2014/main" id="{320F5953-8BE9-3C5D-B226-33603244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7468" y="3522119"/>
            <a:ext cx="2168568" cy="14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vid DeMille | Department of Physics | The University of Chicago">
            <a:extLst>
              <a:ext uri="{FF2B5EF4-FFF2-40B4-BE49-F238E27FC236}">
                <a16:creationId xmlns:a16="http://schemas.microsoft.com/office/drawing/2014/main" id="{526A6BE2-136C-66D0-B323-89CE5B87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6" y="3681141"/>
            <a:ext cx="1311895" cy="19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B6C4B1E-E569-8DD9-666A-63A0F42D4F7A}"/>
              </a:ext>
            </a:extLst>
          </p:cNvPr>
          <p:cNvGrpSpPr/>
          <p:nvPr/>
        </p:nvGrpSpPr>
        <p:grpSpPr>
          <a:xfrm>
            <a:off x="1658245" y="5147063"/>
            <a:ext cx="4997191" cy="646331"/>
            <a:chOff x="1658245" y="5147063"/>
            <a:chExt cx="4997191" cy="646331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8E045FED-BAF3-BE91-5B7B-D23103BEF4DC}"/>
                </a:ext>
              </a:extLst>
            </p:cNvPr>
            <p:cNvSpPr/>
            <p:nvPr/>
          </p:nvSpPr>
          <p:spPr>
            <a:xfrm>
              <a:off x="1658245" y="5147063"/>
              <a:ext cx="4997191" cy="646331"/>
            </a:xfrm>
            <a:prstGeom prst="wedgeRoundRectCallout">
              <a:avLst>
                <a:gd name="adj1" fmla="val -50700"/>
                <a:gd name="adj2" fmla="val 6556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CC26EB-9956-9FD5-8311-6B8DD189FA9D}"/>
                </a:ext>
              </a:extLst>
            </p:cNvPr>
            <p:cNvSpPr txBox="1"/>
            <p:nvPr/>
          </p:nvSpPr>
          <p:spPr>
            <a:xfrm>
              <a:off x="2175917" y="5147063"/>
              <a:ext cx="3961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it’s 1/10</a:t>
              </a:r>
              <a:r>
                <a:rPr lang="en-US" baseline="30000" dirty="0">
                  <a:solidFill>
                    <a:schemeClr val="tx1"/>
                  </a:solidFill>
                </a:rPr>
                <a:t>9</a:t>
              </a:r>
              <a:r>
                <a:rPr lang="en-US" dirty="0">
                  <a:solidFill>
                    <a:schemeClr val="tx1"/>
                  </a:solidFill>
                </a:rPr>
                <a:t> of the distance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from our planets’ North pole to equator.</a:t>
              </a:r>
            </a:p>
          </p:txBody>
        </p:sp>
      </p:grp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0DCB607-8173-91EC-9835-3A4401C98552}"/>
              </a:ext>
            </a:extLst>
          </p:cNvPr>
          <p:cNvSpPr/>
          <p:nvPr/>
        </p:nvSpPr>
        <p:spPr>
          <a:xfrm flipH="1">
            <a:off x="1658245" y="2900818"/>
            <a:ext cx="4997191" cy="592042"/>
          </a:xfrm>
          <a:prstGeom prst="wedgeRoundRectCallout">
            <a:avLst>
              <a:gd name="adj1" fmla="val -50700"/>
              <a:gd name="adj2" fmla="val 6556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sensitively can you measure electron EDM?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15921467-A5F6-77DB-1425-C60DBF8F732B}"/>
              </a:ext>
            </a:extLst>
          </p:cNvPr>
          <p:cNvSpPr/>
          <p:nvPr/>
        </p:nvSpPr>
        <p:spPr>
          <a:xfrm>
            <a:off x="1658245" y="3635550"/>
            <a:ext cx="4997191" cy="592042"/>
          </a:xfrm>
          <a:prstGeom prst="wedgeRoundRectCallout">
            <a:avLst>
              <a:gd name="adj1" fmla="val -50700"/>
              <a:gd name="adj2" fmla="val 655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yep! 10</a:t>
            </a:r>
            <a:r>
              <a:rPr lang="en-US" baseline="30000" dirty="0">
                <a:solidFill>
                  <a:schemeClr val="tx1"/>
                </a:solidFill>
              </a:rPr>
              <a:t>-30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e•cm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AA7DD24-092F-1A81-B8B8-2FE9E18F7AC0}"/>
              </a:ext>
            </a:extLst>
          </p:cNvPr>
          <p:cNvSpPr/>
          <p:nvPr/>
        </p:nvSpPr>
        <p:spPr>
          <a:xfrm flipH="1">
            <a:off x="1658245" y="4422832"/>
            <a:ext cx="4997191" cy="592042"/>
          </a:xfrm>
          <a:prstGeom prst="wedgeRoundRectCallout">
            <a:avLst>
              <a:gd name="adj1" fmla="val -50700"/>
              <a:gd name="adj2" fmla="val 6734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understand “</a:t>
            </a:r>
            <a:r>
              <a:rPr lang="en-US" i="1" dirty="0">
                <a:solidFill>
                  <a:schemeClr val="tx1"/>
                </a:solidFill>
              </a:rPr>
              <a:t>e”</a:t>
            </a:r>
            <a:r>
              <a:rPr lang="en-US" dirty="0">
                <a:solidFill>
                  <a:schemeClr val="tx1"/>
                </a:solidFill>
              </a:rPr>
              <a:t>, but what is “cm”?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3F689F-3CBF-8811-4C2B-946FCB39B6ED}"/>
              </a:ext>
            </a:extLst>
          </p:cNvPr>
          <p:cNvGrpSpPr/>
          <p:nvPr/>
        </p:nvGrpSpPr>
        <p:grpSpPr>
          <a:xfrm>
            <a:off x="1642238" y="5958269"/>
            <a:ext cx="5105229" cy="521387"/>
            <a:chOff x="1642238" y="5958269"/>
            <a:chExt cx="5105229" cy="521387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3D1E41-E8ED-6786-C927-C5B3CAE62102}"/>
                </a:ext>
              </a:extLst>
            </p:cNvPr>
            <p:cNvSpPr/>
            <p:nvPr/>
          </p:nvSpPr>
          <p:spPr>
            <a:xfrm>
              <a:off x="1658244" y="5958269"/>
              <a:ext cx="4997191" cy="521387"/>
            </a:xfrm>
            <a:prstGeom prst="wedgeRoundRectCallout">
              <a:avLst>
                <a:gd name="adj1" fmla="val -50700"/>
                <a:gd name="adj2" fmla="val 6556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60E75A-372A-B4F6-E9C8-B22D2557882E}"/>
                </a:ext>
              </a:extLst>
            </p:cNvPr>
            <p:cNvSpPr txBox="1"/>
            <p:nvPr/>
          </p:nvSpPr>
          <p:spPr>
            <a:xfrm>
              <a:off x="1642238" y="6014919"/>
              <a:ext cx="51052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10 is a good number because we have 10 fingers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1EED414-CC45-1FE2-52E2-6E6373DE3000}"/>
              </a:ext>
            </a:extLst>
          </p:cNvPr>
          <p:cNvSpPr/>
          <p:nvPr/>
        </p:nvSpPr>
        <p:spPr>
          <a:xfrm>
            <a:off x="4345997" y="1587153"/>
            <a:ext cx="1052946" cy="1048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13D1-0BF4-9522-9AE5-6BB83592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365126"/>
            <a:ext cx="8675370" cy="959177"/>
          </a:xfrm>
        </p:spPr>
        <p:txBody>
          <a:bodyPr>
            <a:normAutofit/>
          </a:bodyPr>
          <a:lstStyle/>
          <a:p>
            <a:r>
              <a:rPr lang="en-US" dirty="0"/>
              <a:t>Magnetic Dipole Moment (g-factor)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B700-1E18-5DA6-4E6B-7D15FF4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892EAE-5110-8367-DCDB-C6F359B8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6" y="1624352"/>
            <a:ext cx="6783369" cy="546091"/>
          </a:xfrm>
        </p:spPr>
        <p:txBody>
          <a:bodyPr>
            <a:normAutofit/>
          </a:bodyPr>
          <a:lstStyle/>
          <a:p>
            <a:r>
              <a:rPr lang="en-US" sz="2400" dirty="0"/>
              <a:t>Magnetic moment of an orbiting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418CD6-C0B6-AB39-4AF7-D489F414C563}"/>
                  </a:ext>
                </a:extLst>
              </p:cNvPr>
              <p:cNvSpPr txBox="1"/>
              <p:nvPr/>
            </p:nvSpPr>
            <p:spPr>
              <a:xfrm>
                <a:off x="4101738" y="2494399"/>
                <a:ext cx="1508618" cy="72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418CD6-C0B6-AB39-4AF7-D489F414C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8" y="2494399"/>
                <a:ext cx="1508618" cy="724878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DFA5262-F84E-DDF0-AB18-F37DA5EE6A94}"/>
              </a:ext>
            </a:extLst>
          </p:cNvPr>
          <p:cNvSpPr txBox="1"/>
          <p:nvPr/>
        </p:nvSpPr>
        <p:spPr>
          <a:xfrm>
            <a:off x="668203" y="2532499"/>
            <a:ext cx="185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angular</a:t>
            </a:r>
          </a:p>
          <a:p>
            <a:pPr algn="l"/>
            <a:r>
              <a:rPr lang="en-US" sz="2400" dirty="0"/>
              <a:t>momentum </a:t>
            </a:r>
            <a:r>
              <a:rPr lang="en-US" sz="2400" b="1" i="1" dirty="0"/>
              <a:t>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6C8F9-AC42-CEE3-B6B5-AEAB5B021866}"/>
              </a:ext>
            </a:extLst>
          </p:cNvPr>
          <p:cNvGrpSpPr/>
          <p:nvPr/>
        </p:nvGrpSpPr>
        <p:grpSpPr>
          <a:xfrm>
            <a:off x="2459727" y="2190397"/>
            <a:ext cx="1614702" cy="1219621"/>
            <a:chOff x="3395356" y="1582300"/>
            <a:chExt cx="1776172" cy="14757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D224D5-0BA3-867F-913C-31CA0E55D951}"/>
                </a:ext>
              </a:extLst>
            </p:cNvPr>
            <p:cNvSpPr/>
            <p:nvPr/>
          </p:nvSpPr>
          <p:spPr>
            <a:xfrm>
              <a:off x="3542752" y="2143629"/>
              <a:ext cx="1628776" cy="4586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C6B0F1-A539-3F8E-34E7-56C14224A844}"/>
                </a:ext>
              </a:extLst>
            </p:cNvPr>
            <p:cNvGrpSpPr/>
            <p:nvPr/>
          </p:nvGrpSpPr>
          <p:grpSpPr>
            <a:xfrm>
              <a:off x="3395356" y="2113518"/>
              <a:ext cx="401072" cy="461665"/>
              <a:chOff x="3367542" y="3174405"/>
              <a:chExt cx="401072" cy="46166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A8EB41B-D7F1-7029-03F2-82488DCCF975}"/>
                  </a:ext>
                </a:extLst>
              </p:cNvPr>
              <p:cNvSpPr/>
              <p:nvPr/>
            </p:nvSpPr>
            <p:spPr>
              <a:xfrm>
                <a:off x="3385591" y="3262393"/>
                <a:ext cx="314325" cy="342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5497DF-4EE9-0676-15B0-7B0F531BD7C1}"/>
                  </a:ext>
                </a:extLst>
              </p:cNvPr>
              <p:cNvSpPr txBox="1"/>
              <p:nvPr/>
            </p:nvSpPr>
            <p:spPr>
              <a:xfrm>
                <a:off x="3367542" y="3174405"/>
                <a:ext cx="401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e</a:t>
                </a:r>
                <a:r>
                  <a:rPr lang="en-US" sz="2400" baseline="30000" dirty="0"/>
                  <a:t>-</a:t>
                </a:r>
              </a:p>
            </p:txBody>
          </p: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230AFBAC-7B23-46D7-FAF4-1B7FC435D547}"/>
                </a:ext>
              </a:extLst>
            </p:cNvPr>
            <p:cNvSpPr/>
            <p:nvPr/>
          </p:nvSpPr>
          <p:spPr>
            <a:xfrm rot="16200000">
              <a:off x="3625067" y="2067341"/>
              <a:ext cx="1475741" cy="505660"/>
            </a:xfrm>
            <a:prstGeom prst="rightArrow">
              <a:avLst>
                <a:gd name="adj1" fmla="val 50000"/>
                <a:gd name="adj2" fmla="val 120931"/>
              </a:avLst>
            </a:prstGeom>
            <a:gradFill>
              <a:gsLst>
                <a:gs pos="0">
                  <a:srgbClr val="0070C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9C8E90A-440B-B269-849C-F8A279DB0A8F}"/>
                </a:ext>
              </a:extLst>
            </p:cNvPr>
            <p:cNvSpPr/>
            <p:nvPr/>
          </p:nvSpPr>
          <p:spPr>
            <a:xfrm rot="5400000">
              <a:off x="4271097" y="2443475"/>
              <a:ext cx="242029" cy="31704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4B70735-6372-F356-FD5B-2AC1900E22C8}"/>
              </a:ext>
            </a:extLst>
          </p:cNvPr>
          <p:cNvSpPr/>
          <p:nvPr/>
        </p:nvSpPr>
        <p:spPr>
          <a:xfrm rot="16200000">
            <a:off x="2546243" y="4620776"/>
            <a:ext cx="879077" cy="259486"/>
          </a:xfrm>
          <a:prstGeom prst="rightArrow">
            <a:avLst>
              <a:gd name="adj1" fmla="val 50000"/>
              <a:gd name="adj2" fmla="val 1209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FB7650C-2B70-CE64-5885-C3A5D41CF1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267" y="3635835"/>
                <a:ext cx="4658648" cy="847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An electron has a spin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FB7650C-2B70-CE64-5885-C3A5D41C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7" y="3635835"/>
                <a:ext cx="4658648" cy="847837"/>
              </a:xfrm>
              <a:prstGeom prst="rect">
                <a:avLst/>
              </a:prstGeom>
              <a:blipFill>
                <a:blip r:embed="rId3"/>
                <a:stretch>
                  <a:fillRect l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330C6-2398-BEAC-6726-0AD4A9909614}"/>
              </a:ext>
            </a:extLst>
          </p:cNvPr>
          <p:cNvGrpSpPr/>
          <p:nvPr/>
        </p:nvGrpSpPr>
        <p:grpSpPr>
          <a:xfrm>
            <a:off x="2828802" y="4593057"/>
            <a:ext cx="401072" cy="461665"/>
            <a:chOff x="3367542" y="3174405"/>
            <a:chExt cx="441179" cy="5078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1DC639-6929-D654-8011-8DEAD25BE8F6}"/>
                </a:ext>
              </a:extLst>
            </p:cNvPr>
            <p:cNvSpPr/>
            <p:nvPr/>
          </p:nvSpPr>
          <p:spPr>
            <a:xfrm>
              <a:off x="3385591" y="3262393"/>
              <a:ext cx="314325" cy="34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1B8C63-5651-DBE6-4101-9DE3A35155A8}"/>
                </a:ext>
              </a:extLst>
            </p:cNvPr>
            <p:cNvSpPr txBox="1"/>
            <p:nvPr/>
          </p:nvSpPr>
          <p:spPr>
            <a:xfrm>
              <a:off x="3367542" y="3174405"/>
              <a:ext cx="441179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F3ECE2-1C2A-7C09-F34D-060784A39FB2}"/>
                  </a:ext>
                </a:extLst>
              </p:cNvPr>
              <p:cNvSpPr txBox="1"/>
              <p:nvPr/>
            </p:nvSpPr>
            <p:spPr>
              <a:xfrm>
                <a:off x="1912126" y="4570617"/>
                <a:ext cx="681597" cy="62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/>
                  <a:t>S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F3ECE2-1C2A-7C09-F34D-060784A39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6" y="4570617"/>
                <a:ext cx="681597" cy="629468"/>
              </a:xfrm>
              <a:prstGeom prst="rect">
                <a:avLst/>
              </a:prstGeom>
              <a:blipFill>
                <a:blip r:embed="rId4"/>
                <a:stretch>
                  <a:fillRect l="-12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BF72D2-7D7E-408C-D2FF-7292D6A2EE4D}"/>
                  </a:ext>
                </a:extLst>
              </p:cNvPr>
              <p:cNvSpPr txBox="1"/>
              <p:nvPr/>
            </p:nvSpPr>
            <p:spPr>
              <a:xfrm>
                <a:off x="3808476" y="4523057"/>
                <a:ext cx="1785938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BF72D2-7D7E-408C-D2FF-7292D6A2E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76" y="4523057"/>
                <a:ext cx="1785938" cy="793615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>
            <a:extLst>
              <a:ext uri="{FF2B5EF4-FFF2-40B4-BE49-F238E27FC236}">
                <a16:creationId xmlns:a16="http://schemas.microsoft.com/office/drawing/2014/main" id="{A2671EF7-B13A-3A64-B69C-0191A77F6B2D}"/>
              </a:ext>
            </a:extLst>
          </p:cNvPr>
          <p:cNvSpPr/>
          <p:nvPr/>
        </p:nvSpPr>
        <p:spPr>
          <a:xfrm rot="16200000">
            <a:off x="3076660" y="4607801"/>
            <a:ext cx="833017" cy="285434"/>
          </a:xfrm>
          <a:prstGeom prst="rightArrow">
            <a:avLst>
              <a:gd name="adj1" fmla="val 50000"/>
              <a:gd name="adj2" fmla="val 120931"/>
            </a:avLst>
          </a:prstGeom>
          <a:gradFill>
            <a:gsLst>
              <a:gs pos="0">
                <a:srgbClr val="0070C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430BCAE-C0F1-6ECE-9697-C64EF2FE55AA}"/>
                  </a:ext>
                </a:extLst>
              </p:cNvPr>
              <p:cNvSpPr/>
              <p:nvPr/>
            </p:nvSpPr>
            <p:spPr>
              <a:xfrm>
                <a:off x="5353291" y="4606340"/>
                <a:ext cx="920317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430BCAE-C0F1-6ECE-9697-C64EF2FE5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91" y="4606340"/>
                <a:ext cx="920317" cy="646331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89344C1-E372-18B3-59F5-9D607BA8CD12}"/>
              </a:ext>
            </a:extLst>
          </p:cNvPr>
          <p:cNvSpPr txBox="1"/>
          <p:nvPr/>
        </p:nvSpPr>
        <p:spPr>
          <a:xfrm>
            <a:off x="5440516" y="467304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493562-AB5F-62B1-5E31-5432DB280915}"/>
              </a:ext>
            </a:extLst>
          </p:cNvPr>
          <p:cNvSpPr txBox="1"/>
          <p:nvPr/>
        </p:nvSpPr>
        <p:spPr>
          <a:xfrm>
            <a:off x="546374" y="5420581"/>
            <a:ext cx="561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 2.002 319 304 361 18 (26)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E4CDE6-33C6-92F9-BF64-7380743068B5}"/>
              </a:ext>
            </a:extLst>
          </p:cNvPr>
          <p:cNvGrpSpPr/>
          <p:nvPr/>
        </p:nvGrpSpPr>
        <p:grpSpPr>
          <a:xfrm>
            <a:off x="6822220" y="1339653"/>
            <a:ext cx="1301986" cy="2577011"/>
            <a:chOff x="6995785" y="1641612"/>
            <a:chExt cx="978201" cy="193614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FBEF9EF-3628-1F5F-106F-3EA727FEE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2293" y="1757016"/>
              <a:ext cx="791693" cy="1820744"/>
            </a:xfrm>
            <a:prstGeom prst="straightConnector1">
              <a:avLst/>
            </a:prstGeom>
            <a:ln w="114300">
              <a:gradFill flip="none" rotWithShape="1">
                <a:gsLst>
                  <a:gs pos="0">
                    <a:srgbClr val="0070C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DDF7AF-0DD2-D1EA-A3D7-C90B2AE76405}"/>
                </a:ext>
              </a:extLst>
            </p:cNvPr>
            <p:cNvSpPr txBox="1"/>
            <p:nvPr/>
          </p:nvSpPr>
          <p:spPr>
            <a:xfrm>
              <a:off x="7586726" y="1641612"/>
              <a:ext cx="263995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5FD2C3-312B-1221-2FE3-9C6414BA3A12}"/>
                </a:ext>
              </a:extLst>
            </p:cNvPr>
            <p:cNvSpPr txBox="1"/>
            <p:nvPr/>
          </p:nvSpPr>
          <p:spPr>
            <a:xfrm>
              <a:off x="6995785" y="3226302"/>
              <a:ext cx="254361" cy="27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S</a:t>
              </a: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36E6F654-9281-099E-CC3E-34CCCE48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841" y="1036519"/>
            <a:ext cx="3199307" cy="31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64D0A-119E-5F84-10C6-E500376708F4}"/>
              </a:ext>
            </a:extLst>
          </p:cNvPr>
          <p:cNvSpPr txBox="1"/>
          <p:nvPr/>
        </p:nvSpPr>
        <p:spPr>
          <a:xfrm>
            <a:off x="5323795" y="6099692"/>
            <a:ext cx="3791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XF, et al, Phys. Rev. Lett. </a:t>
            </a:r>
            <a:r>
              <a:rPr lang="en-US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130</a:t>
            </a:r>
            <a:r>
              <a:rPr lang="en-US" sz="14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071801 (2023)</a:t>
            </a:r>
          </a:p>
        </p:txBody>
      </p:sp>
    </p:spTree>
    <p:extLst>
      <p:ext uri="{BB962C8B-B14F-4D97-AF65-F5344CB8AC3E}">
        <p14:creationId xmlns:p14="http://schemas.microsoft.com/office/powerpoint/2010/main" val="19548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/>
      <p:bldP spid="22" grpId="0"/>
      <p:bldP spid="23" grpId="0" animBg="1"/>
      <p:bldP spid="25" grpId="0"/>
      <p:bldP spid="26" grpId="0"/>
      <p:bldP spid="26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13D1-0BF4-9522-9AE5-6BB83592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365126"/>
            <a:ext cx="8675370" cy="959177"/>
          </a:xfrm>
        </p:spPr>
        <p:txBody>
          <a:bodyPr>
            <a:normAutofit/>
          </a:bodyPr>
          <a:lstStyle/>
          <a:p>
            <a:r>
              <a:rPr lang="en-US" dirty="0"/>
              <a:t>Electric Dipole Moment (EDM)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B700-1E18-5DA6-4E6B-7D15FF4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7809F-09C2-83D7-1DD1-89525177F42C}"/>
              </a:ext>
            </a:extLst>
          </p:cNvPr>
          <p:cNvGrpSpPr/>
          <p:nvPr/>
        </p:nvGrpSpPr>
        <p:grpSpPr>
          <a:xfrm>
            <a:off x="5944694" y="1142133"/>
            <a:ext cx="3199307" cy="3199305"/>
            <a:chOff x="6551089" y="1743045"/>
            <a:chExt cx="1986517" cy="19865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D3CB94C-7229-2209-D897-779F9BAE7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7825" y="1904782"/>
              <a:ext cx="680042" cy="1719953"/>
            </a:xfrm>
            <a:prstGeom prst="straightConnector1">
              <a:avLst/>
            </a:prstGeom>
            <a:ln w="1143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617A898-7B46-A168-F5CC-6DCB5DA97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9" y="1743045"/>
              <a:ext cx="1986517" cy="198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AFE05BC8-837A-1470-62D3-FC498690CFE7}"/>
                </a:ext>
              </a:extLst>
            </p:cNvPr>
            <p:cNvSpPr/>
            <p:nvPr/>
          </p:nvSpPr>
          <p:spPr>
            <a:xfrm rot="17549609">
              <a:off x="7697842" y="2236239"/>
              <a:ext cx="171586" cy="232828"/>
            </a:xfrm>
            <a:prstGeom prst="chord">
              <a:avLst>
                <a:gd name="adj1" fmla="val 5392297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4BDA08D3-001A-E81A-FE67-0123C11BD603}"/>
                </a:ext>
              </a:extLst>
            </p:cNvPr>
            <p:cNvSpPr/>
            <p:nvPr/>
          </p:nvSpPr>
          <p:spPr>
            <a:xfrm rot="17549609">
              <a:off x="7354941" y="3122064"/>
              <a:ext cx="171586" cy="232828"/>
            </a:xfrm>
            <a:prstGeom prst="chord">
              <a:avLst>
                <a:gd name="adj1" fmla="val 5392297"/>
                <a:gd name="adj2" fmla="val 16200000"/>
              </a:avLst>
            </a:prstGeom>
            <a:solidFill>
              <a:srgbClr val="73A6B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BE7748-74FD-9FC1-0C3D-9289351C3FBA}"/>
                </a:ext>
              </a:extLst>
            </p:cNvPr>
            <p:cNvSpPr/>
            <p:nvPr/>
          </p:nvSpPr>
          <p:spPr>
            <a:xfrm rot="1453718">
              <a:off x="7348409" y="3207608"/>
              <a:ext cx="190997" cy="49036"/>
            </a:xfrm>
            <a:prstGeom prst="rect">
              <a:avLst/>
            </a:prstGeom>
            <a:solidFill>
              <a:srgbClr val="73A6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238F66E-8AAE-1345-9FA0-27D2187E1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007" y="1771835"/>
                <a:ext cx="5355952" cy="89121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electron’s Compton length </a:t>
                </a:r>
                <a:br>
                  <a:rPr lang="en-US" sz="2400" dirty="0"/>
                </a:br>
                <a:r>
                  <a:rPr lang="en-US" dirty="0" err="1"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ƛ</a:t>
                </a:r>
                <a:r>
                  <a:rPr lang="en-US" dirty="0"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ig Caslon Medium" panose="02000603090000020003" pitchFamily="2" charset="-79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ig Caslon Medium" panose="02000603090000020003" pitchFamily="2" charset="-79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ig Caslon Medium" panose="02000603090000020003" pitchFamily="2" charset="-79"/>
                      </a:rPr>
                      <m:t>𝑚𝑐</m:t>
                    </m:r>
                  </m:oMath>
                </a14:m>
                <a:endParaRPr lang="en-US" sz="2400" dirty="0">
                  <a:latin typeface="Big Caslon Medium" panose="02000603090000020003" pitchFamily="2" charset="-79"/>
                  <a:cs typeface="Big Caslon Medium" panose="02000603090000020003" pitchFamily="2" charset="-79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238F66E-8AAE-1345-9FA0-27D2187E1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007" y="1771835"/>
                <a:ext cx="5355952" cy="891211"/>
              </a:xfrm>
              <a:blipFill>
                <a:blip r:embed="rId4"/>
                <a:stretch>
                  <a:fillRect l="-1659" t="-9859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F55A160-BC56-DC55-0630-919C4722CF49}"/>
              </a:ext>
            </a:extLst>
          </p:cNvPr>
          <p:cNvSpPr txBox="1"/>
          <p:nvPr/>
        </p:nvSpPr>
        <p:spPr>
          <a:xfrm>
            <a:off x="6640992" y="419495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unit: </a:t>
            </a:r>
            <a:r>
              <a:rPr lang="en-US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charge×length</a:t>
            </a:r>
            <a:endParaRPr 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558D64-A0E7-4A8D-051E-3F0EF9091764}"/>
              </a:ext>
            </a:extLst>
          </p:cNvPr>
          <p:cNvCxnSpPr>
            <a:cxnSpLocks/>
          </p:cNvCxnSpPr>
          <p:nvPr/>
        </p:nvCxnSpPr>
        <p:spPr>
          <a:xfrm>
            <a:off x="5944694" y="2111188"/>
            <a:ext cx="0" cy="163874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D4BF69-6D07-C859-C91F-928CE98D2BC7}"/>
              </a:ext>
            </a:extLst>
          </p:cNvPr>
          <p:cNvSpPr txBox="1"/>
          <p:nvPr/>
        </p:nvSpPr>
        <p:spPr>
          <a:xfrm>
            <a:off x="5509959" y="256628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ƛ</a:t>
            </a:r>
            <a:endParaRPr lang="en-US" sz="40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BB2BDFA-8DD9-67C8-9D70-9C3623506A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006" y="2857243"/>
                <a:ext cx="5498539" cy="782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Microsoft Himalaya" pitchFamily="2" charset="0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icrosoft Himalaya" pitchFamily="2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Microsoft Himalaya" pitchFamily="2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Microsoft Himalaya" pitchFamily="2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Microsoft Himalaya" pitchFamily="2" charset="0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EDM’s natural unit should be </a:t>
                </a:r>
                <a:br>
                  <a:rPr lang="en-US" sz="2400" dirty="0"/>
                </a:br>
                <a:r>
                  <a:rPr lang="en-US" sz="2400" dirty="0"/>
                  <a:t>d</a:t>
                </a:r>
                <a:r>
                  <a:rPr lang="en-US" sz="2400" baseline="-25000" dirty="0"/>
                  <a:t>e </a:t>
                </a:r>
                <a:r>
                  <a:rPr lang="en-US" sz="2400" dirty="0"/>
                  <a:t>~</a:t>
                </a:r>
                <a:r>
                  <a:rPr lang="en-US" sz="2400" dirty="0" err="1"/>
                  <a:t>e×</a:t>
                </a:r>
                <a:r>
                  <a:rPr lang="en-US" sz="2400" dirty="0" err="1"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ƛ</a:t>
                </a:r>
                <a:r>
                  <a:rPr lang="en-US" sz="2400" dirty="0"/>
                  <a:t> </a:t>
                </a:r>
                <a:r>
                  <a:rPr lang="en-US" sz="3200" dirty="0"/>
                  <a:t>×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400" dirty="0"/>
                  <a:t>(1)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BB2BDFA-8DD9-67C8-9D70-9C3623506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6" y="2857243"/>
                <a:ext cx="5498539" cy="782196"/>
              </a:xfrm>
              <a:prstGeom prst="rect">
                <a:avLst/>
              </a:prstGeom>
              <a:blipFill>
                <a:blip r:embed="rId5"/>
                <a:stretch>
                  <a:fillRect l="-1617" t="-1290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E08954-B087-FD4D-D032-B1CB9F2D6C0E}"/>
              </a:ext>
            </a:extLst>
          </p:cNvPr>
          <p:cNvSpPr txBox="1">
            <a:spLocks/>
          </p:cNvSpPr>
          <p:nvPr/>
        </p:nvSpPr>
        <p:spPr>
          <a:xfrm>
            <a:off x="154005" y="4632395"/>
            <a:ext cx="7385041" cy="50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icrosoft Himalaya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so, EDM should be expressed: d</a:t>
            </a:r>
            <a:r>
              <a:rPr lang="en-US" sz="2400" baseline="-25000" dirty="0"/>
              <a:t>e</a:t>
            </a:r>
            <a:r>
              <a:rPr lang="en-US" sz="2400" dirty="0"/>
              <a:t>=</a:t>
            </a:r>
            <a:r>
              <a:rPr lang="en-US" sz="2400" dirty="0" err="1"/>
              <a:t>e</a:t>
            </a:r>
            <a:r>
              <a:rPr lang="en-US" dirty="0" err="1">
                <a:latin typeface="Big Caslon Medium" panose="02000603090000020003" pitchFamily="2" charset="-79"/>
                <a:cs typeface="Big Caslon Medium" panose="02000603090000020003" pitchFamily="2" charset="-79"/>
              </a:rPr>
              <a:t>ƛ</a:t>
            </a:r>
            <a:r>
              <a:rPr lang="en-US" dirty="0"/>
              <a:t>/4</a:t>
            </a:r>
            <a:r>
              <a:rPr lang="en-US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=</a:t>
            </a:r>
            <a:r>
              <a:rPr lang="en-US" sz="2400" dirty="0" err="1"/>
              <a:t>e</a:t>
            </a:r>
            <a:r>
              <a:rPr lang="en-US" dirty="0" err="1"/>
              <a:t>ℏ</a:t>
            </a:r>
            <a:r>
              <a:rPr lang="en-US" dirty="0"/>
              <a:t>/4𝑚𝑐</a:t>
            </a:r>
            <a:endParaRPr lang="en-US" i="1" dirty="0"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E633692-F731-B2C7-9DAD-F6EE6CAAE1A1}"/>
                  </a:ext>
                </a:extLst>
              </p:cNvPr>
              <p:cNvSpPr/>
              <p:nvPr/>
            </p:nvSpPr>
            <p:spPr>
              <a:xfrm>
                <a:off x="7072032" y="4489556"/>
                <a:ext cx="880369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E633692-F731-B2C7-9DAD-F6EE6CAAE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32" y="4489556"/>
                <a:ext cx="880369" cy="646331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63F0421-D297-2EC2-7EDC-807E68F27CE2}"/>
              </a:ext>
            </a:extLst>
          </p:cNvPr>
          <p:cNvSpPr txBox="1"/>
          <p:nvPr/>
        </p:nvSpPr>
        <p:spPr>
          <a:xfrm>
            <a:off x="2782469" y="4123045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(will explain the reason shortly)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B9B47-5929-5AE2-30D5-A73EDE88DC1F}"/>
              </a:ext>
            </a:extLst>
          </p:cNvPr>
          <p:cNvSpPr txBox="1"/>
          <p:nvPr/>
        </p:nvSpPr>
        <p:spPr>
          <a:xfrm>
            <a:off x="545983" y="377759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take the last constant to be 1/4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/>
      <p:bldP spid="21" grpId="0"/>
      <p:bldP spid="24" grpId="0"/>
      <p:bldP spid="2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5C7A-83F5-E174-310A-00F77E20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5072"/>
            <a:ext cx="7886700" cy="82307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η</a:t>
            </a:r>
            <a:r>
              <a:rPr lang="en-US" dirty="0"/>
              <a:t>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62FCE-A061-9772-AD7D-EF7E1832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0F8A-8ACD-B64C-8359-C035F7DCBE77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530825-629A-5E7A-8932-CBC4237957E9}"/>
              </a:ext>
            </a:extLst>
          </p:cNvPr>
          <p:cNvGrpSpPr/>
          <p:nvPr/>
        </p:nvGrpSpPr>
        <p:grpSpPr>
          <a:xfrm>
            <a:off x="6192054" y="1130561"/>
            <a:ext cx="2403686" cy="2403685"/>
            <a:chOff x="6551089" y="1743045"/>
            <a:chExt cx="1986517" cy="19865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510B7F-D1C0-36CE-3F23-6B5A0D17F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7825" y="1904782"/>
              <a:ext cx="680042" cy="1719953"/>
            </a:xfrm>
            <a:prstGeom prst="straightConnector1">
              <a:avLst/>
            </a:prstGeom>
            <a:ln w="1143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1F86C05-E798-CB38-922A-D0CC2CC95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9" y="1743045"/>
              <a:ext cx="1986517" cy="198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18B0B236-EA82-4E57-4918-EEB07C822AC1}"/>
                </a:ext>
              </a:extLst>
            </p:cNvPr>
            <p:cNvSpPr/>
            <p:nvPr/>
          </p:nvSpPr>
          <p:spPr>
            <a:xfrm rot="17549609">
              <a:off x="7697842" y="2236239"/>
              <a:ext cx="171586" cy="232828"/>
            </a:xfrm>
            <a:prstGeom prst="chord">
              <a:avLst>
                <a:gd name="adj1" fmla="val 5392297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8719C366-A041-132E-50D4-74A78D197994}"/>
                </a:ext>
              </a:extLst>
            </p:cNvPr>
            <p:cNvSpPr/>
            <p:nvPr/>
          </p:nvSpPr>
          <p:spPr>
            <a:xfrm rot="17549609">
              <a:off x="7354941" y="3111569"/>
              <a:ext cx="171586" cy="232828"/>
            </a:xfrm>
            <a:prstGeom prst="chord">
              <a:avLst>
                <a:gd name="adj1" fmla="val 5392297"/>
                <a:gd name="adj2" fmla="val 16200000"/>
              </a:avLst>
            </a:prstGeom>
            <a:solidFill>
              <a:srgbClr val="73A6B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71D39D-33B7-CF6B-846B-392F346BF317}"/>
                </a:ext>
              </a:extLst>
            </p:cNvPr>
            <p:cNvSpPr/>
            <p:nvPr/>
          </p:nvSpPr>
          <p:spPr>
            <a:xfrm rot="1453718">
              <a:off x="7348409" y="3207608"/>
              <a:ext cx="190997" cy="49036"/>
            </a:xfrm>
            <a:prstGeom prst="rect">
              <a:avLst/>
            </a:prstGeom>
            <a:solidFill>
              <a:srgbClr val="73A6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280FEDA-7A02-2455-9F53-3B6209BF5151}"/>
              </a:ext>
            </a:extLst>
          </p:cNvPr>
          <p:cNvSpPr txBox="1"/>
          <p:nvPr/>
        </p:nvSpPr>
        <p:spPr>
          <a:xfrm>
            <a:off x="7098664" y="136770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6AF0-E0EA-82D6-D601-A056C83B6FC0}"/>
                  </a:ext>
                </a:extLst>
              </p:cNvPr>
              <p:cNvSpPr txBox="1"/>
              <p:nvPr/>
            </p:nvSpPr>
            <p:spPr>
              <a:xfrm>
                <a:off x="759609" y="1381536"/>
                <a:ext cx="1875706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C76AF0-E0EA-82D6-D601-A056C83B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9" y="1381536"/>
                <a:ext cx="1875706" cy="793615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23B17A-5FB9-6B66-C120-FCAA41518758}"/>
                  </a:ext>
                </a:extLst>
              </p:cNvPr>
              <p:cNvSpPr txBox="1"/>
              <p:nvPr/>
            </p:nvSpPr>
            <p:spPr>
              <a:xfrm>
                <a:off x="3451439" y="1358721"/>
                <a:ext cx="1993238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23B17A-5FB9-6B66-C120-FCAA41518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39" y="1358721"/>
                <a:ext cx="1993238" cy="793615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4CA7BC-E1CD-4914-0CF3-C43B0865EA3F}"/>
                  </a:ext>
                </a:extLst>
              </p:cNvPr>
              <p:cNvSpPr txBox="1"/>
              <p:nvPr/>
            </p:nvSpPr>
            <p:spPr>
              <a:xfrm>
                <a:off x="294707" y="2402845"/>
                <a:ext cx="5550179" cy="1493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4CA7BC-E1CD-4914-0CF3-C43B0865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07" y="2402845"/>
                <a:ext cx="5550179" cy="149355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8B4F3-4D63-CB44-91D1-984FB65CAEF9}"/>
              </a:ext>
            </a:extLst>
          </p:cNvPr>
          <p:cNvGrpSpPr/>
          <p:nvPr/>
        </p:nvGrpSpPr>
        <p:grpSpPr>
          <a:xfrm>
            <a:off x="1322758" y="4124089"/>
            <a:ext cx="2214628" cy="2667015"/>
            <a:chOff x="3332881" y="2462551"/>
            <a:chExt cx="2013298" cy="26670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A6DCD2-41FE-2A58-6E24-7BD47DAB2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2881" y="2643530"/>
              <a:ext cx="2013298" cy="23949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0A8830-EF85-FF19-332A-78657E9E9AC3}"/>
                </a:ext>
              </a:extLst>
            </p:cNvPr>
            <p:cNvSpPr txBox="1"/>
            <p:nvPr/>
          </p:nvSpPr>
          <p:spPr>
            <a:xfrm>
              <a:off x="4916583" y="3640958"/>
              <a:ext cx="318192" cy="393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B5580-9C78-0CCE-C70D-11AA4C22D710}"/>
                </a:ext>
              </a:extLst>
            </p:cNvPr>
            <p:cNvSpPr txBox="1"/>
            <p:nvPr/>
          </p:nvSpPr>
          <p:spPr>
            <a:xfrm>
              <a:off x="4151604" y="3138206"/>
              <a:ext cx="536181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Φ</a:t>
              </a:r>
              <a:r>
                <a:rPr lang="en-US" sz="240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CP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2001-76F8-E469-5EDE-FDB0E7A0F26B}"/>
                </a:ext>
              </a:extLst>
            </p:cNvPr>
            <p:cNvSpPr txBox="1"/>
            <p:nvPr/>
          </p:nvSpPr>
          <p:spPr>
            <a:xfrm>
              <a:off x="4918987" y="4782709"/>
              <a:ext cx="319396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e</a:t>
              </a:r>
              <a:r>
                <a:rPr lang="en-US" sz="2400" baseline="300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DC74D8-EDBF-F919-CA10-EAAE62854227}"/>
                </a:ext>
              </a:extLst>
            </p:cNvPr>
            <p:cNvSpPr txBox="1"/>
            <p:nvPr/>
          </p:nvSpPr>
          <p:spPr>
            <a:xfrm>
              <a:off x="4961137" y="2462551"/>
              <a:ext cx="319396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e</a:t>
              </a:r>
              <a:r>
                <a:rPr lang="en-US" sz="2400" baseline="300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-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4B9547-96C9-1A0D-EBB6-3D19C902DFD6}"/>
                </a:ext>
              </a:extLst>
            </p:cNvPr>
            <p:cNvGrpSpPr/>
            <p:nvPr/>
          </p:nvGrpSpPr>
          <p:grpSpPr>
            <a:xfrm>
              <a:off x="3355982" y="3728887"/>
              <a:ext cx="249682" cy="257934"/>
              <a:chOff x="707365" y="5420081"/>
              <a:chExt cx="226983" cy="23448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62E94AB-7E21-B71B-9947-80F167163D04}"/>
                  </a:ext>
                </a:extLst>
              </p:cNvPr>
              <p:cNvSpPr/>
              <p:nvPr/>
            </p:nvSpPr>
            <p:spPr>
              <a:xfrm>
                <a:off x="707365" y="5420081"/>
                <a:ext cx="226983" cy="2344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EA364A6-3AC3-E509-E015-E7EC1E875A7C}"/>
                  </a:ext>
                </a:extLst>
              </p:cNvPr>
              <p:cNvCxnSpPr>
                <a:cxnSpLocks/>
                <a:stCxn id="23" idx="1"/>
                <a:endCxn id="23" idx="5"/>
              </p:cNvCxnSpPr>
              <p:nvPr/>
            </p:nvCxnSpPr>
            <p:spPr>
              <a:xfrm>
                <a:off x="740606" y="5454421"/>
                <a:ext cx="160501" cy="165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6F95E3-F0B0-92D6-8E21-7E1F4B693E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866" y="5446130"/>
                <a:ext cx="176551" cy="1823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C5B4C-A7C4-D630-4B52-2798A9A3E97F}"/>
                  </a:ext>
                </a:extLst>
              </p:cNvPr>
              <p:cNvSpPr txBox="1"/>
              <p:nvPr/>
            </p:nvSpPr>
            <p:spPr>
              <a:xfrm>
                <a:off x="4844817" y="4299029"/>
                <a:ext cx="3175934" cy="871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CP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C5B4C-A7C4-D630-4B52-2798A9A3E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17" y="4299029"/>
                <a:ext cx="3175934" cy="871008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8CA335-748E-38AF-7602-F36F3ECB8ED6}"/>
                  </a:ext>
                </a:extLst>
              </p:cNvPr>
              <p:cNvSpPr txBox="1"/>
              <p:nvPr/>
            </p:nvSpPr>
            <p:spPr>
              <a:xfrm>
                <a:off x="4844817" y="5390425"/>
                <a:ext cx="3110788" cy="871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CP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8CA335-748E-38AF-7602-F36F3ECB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17" y="5390425"/>
                <a:ext cx="3110788" cy="871008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CCE471D-3D2E-31CD-77EC-09013882FB94}"/>
              </a:ext>
            </a:extLst>
          </p:cNvPr>
          <p:cNvSpPr txBox="1"/>
          <p:nvPr/>
        </p:nvSpPr>
        <p:spPr>
          <a:xfrm>
            <a:off x="317160" y="426604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naïve SUSY diagram</a:t>
            </a:r>
          </a:p>
        </p:txBody>
      </p:sp>
    </p:spTree>
    <p:extLst>
      <p:ext uri="{BB962C8B-B14F-4D97-AF65-F5344CB8AC3E}">
        <p14:creationId xmlns:p14="http://schemas.microsoft.com/office/powerpoint/2010/main" val="19152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3CFF-045F-557E-719B-838D6299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D75E-3C9E-49FE-EB30-F2380FEE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5"/>
          </a:xfrm>
        </p:spPr>
        <p:txBody>
          <a:bodyPr/>
          <a:lstStyle/>
          <a:p>
            <a:r>
              <a:rPr lang="en-US" dirty="0"/>
              <a:t>electron EDM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8D68-6FEE-C68C-502C-500BFD03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2291" y="6556733"/>
            <a:ext cx="2057400" cy="365125"/>
          </a:xfrm>
        </p:spPr>
        <p:txBody>
          <a:bodyPr/>
          <a:lstStyle/>
          <a:p>
            <a:fld id="{11CD0F8A-8ACD-B64C-8359-C035F7DCBE77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92A1A-4870-4DC4-79BB-A2D63C6B02F6}"/>
              </a:ext>
            </a:extLst>
          </p:cNvPr>
          <p:cNvGrpSpPr/>
          <p:nvPr/>
        </p:nvGrpSpPr>
        <p:grpSpPr>
          <a:xfrm>
            <a:off x="7653016" y="4861221"/>
            <a:ext cx="1375221" cy="1809967"/>
            <a:chOff x="3332881" y="2462551"/>
            <a:chExt cx="2214807" cy="29149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CAA585-EBB7-A7BA-2E75-53D22D75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2881" y="2643530"/>
              <a:ext cx="2013298" cy="23949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75E1C3-0A56-088D-449D-A444DF26C375}"/>
                </a:ext>
              </a:extLst>
            </p:cNvPr>
            <p:cNvSpPr txBox="1"/>
            <p:nvPr/>
          </p:nvSpPr>
          <p:spPr>
            <a:xfrm>
              <a:off x="4916584" y="3640959"/>
              <a:ext cx="573644" cy="644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4633E2-0D21-57D4-A5C5-7B9D711B97D8}"/>
                </a:ext>
              </a:extLst>
            </p:cNvPr>
            <p:cNvSpPr txBox="1"/>
            <p:nvPr/>
          </p:nvSpPr>
          <p:spPr>
            <a:xfrm>
              <a:off x="3870701" y="2959581"/>
              <a:ext cx="937657" cy="594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Φ</a:t>
              </a:r>
              <a:r>
                <a:rPr lang="en-US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CP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23CA29-213D-BFE5-5EEF-5B6846FB7C04}"/>
                </a:ext>
              </a:extLst>
            </p:cNvPr>
            <p:cNvSpPr txBox="1"/>
            <p:nvPr/>
          </p:nvSpPr>
          <p:spPr>
            <a:xfrm>
              <a:off x="4918987" y="4782710"/>
              <a:ext cx="586551" cy="594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e</a:t>
              </a:r>
              <a:r>
                <a:rPr lang="en-US" baseline="300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78340F-6453-AD40-92E9-D6326DAC833E}"/>
                </a:ext>
              </a:extLst>
            </p:cNvPr>
            <p:cNvSpPr txBox="1"/>
            <p:nvPr/>
          </p:nvSpPr>
          <p:spPr>
            <a:xfrm>
              <a:off x="4961137" y="2462551"/>
              <a:ext cx="586551" cy="594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e</a:t>
              </a:r>
              <a:r>
                <a:rPr lang="en-US" baseline="30000" dirty="0">
                  <a:latin typeface="Arial" panose="020B0604020202020204" pitchFamily="34" charset="0"/>
                  <a:ea typeface="MS Gothic" panose="020B0609070205080204" pitchFamily="49" charset="-128"/>
                  <a:cs typeface="Arial" panose="020B0604020202020204" pitchFamily="34" charset="0"/>
                </a:rPr>
                <a:t>-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6CDDDEB-D72B-848B-351D-CDD913350BF6}"/>
                </a:ext>
              </a:extLst>
            </p:cNvPr>
            <p:cNvGrpSpPr/>
            <p:nvPr/>
          </p:nvGrpSpPr>
          <p:grpSpPr>
            <a:xfrm>
              <a:off x="3355982" y="3728887"/>
              <a:ext cx="249682" cy="257934"/>
              <a:chOff x="707365" y="5420081"/>
              <a:chExt cx="226983" cy="23448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BBA86DD-F408-A85B-D03F-335E5C675741}"/>
                  </a:ext>
                </a:extLst>
              </p:cNvPr>
              <p:cNvSpPr/>
              <p:nvPr/>
            </p:nvSpPr>
            <p:spPr>
              <a:xfrm>
                <a:off x="707365" y="5420081"/>
                <a:ext cx="226983" cy="2344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DC924F2-7D6B-BD2D-AFC0-B4F967518A7A}"/>
                  </a:ext>
                </a:extLst>
              </p:cNvPr>
              <p:cNvCxnSpPr>
                <a:cxnSpLocks/>
                <a:stCxn id="30" idx="1"/>
                <a:endCxn id="30" idx="5"/>
              </p:cNvCxnSpPr>
              <p:nvPr/>
            </p:nvCxnSpPr>
            <p:spPr>
              <a:xfrm>
                <a:off x="740606" y="5454421"/>
                <a:ext cx="160501" cy="165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1B43E07-2990-5186-450F-97680C2276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866" y="5446130"/>
                <a:ext cx="176551" cy="1823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9B76DA-2D18-7DC6-6E00-86DEC67B7F24}"/>
              </a:ext>
            </a:extLst>
          </p:cNvPr>
          <p:cNvSpPr txBox="1"/>
          <p:nvPr/>
        </p:nvSpPr>
        <p:spPr>
          <a:xfrm>
            <a:off x="4961482" y="6307942"/>
            <a:ext cx="3640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343</a:t>
            </a:r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269 (2014)	Phys. Rev. Lett. </a:t>
            </a:r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153001</a:t>
            </a:r>
          </a:p>
          <a:p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355 (2018)	Science, </a:t>
            </a:r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r>
              <a:rPr lang="en-US" sz="10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,46 (2023)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BD7C4-ED69-09AE-27FD-9E64D687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2581974" y="-923426"/>
            <a:ext cx="3980053" cy="8282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5B4C0-5B7F-BBF5-15B3-B561E45F987A}"/>
              </a:ext>
            </a:extLst>
          </p:cNvPr>
          <p:cNvSpPr txBox="1"/>
          <p:nvPr/>
        </p:nvSpPr>
        <p:spPr>
          <a:xfrm>
            <a:off x="3920604" y="138474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2B8AE-427A-1DA9-0C1A-72EE782D3C21}"/>
              </a:ext>
            </a:extLst>
          </p:cNvPr>
          <p:cNvSpPr txBox="1"/>
          <p:nvPr/>
        </p:nvSpPr>
        <p:spPr>
          <a:xfrm>
            <a:off x="5137723" y="438881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ACME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149F23-8E32-9E31-ADA0-CE228E871E42}"/>
              </a:ext>
            </a:extLst>
          </p:cNvPr>
          <p:cNvCxnSpPr/>
          <p:nvPr/>
        </p:nvCxnSpPr>
        <p:spPr>
          <a:xfrm flipV="1">
            <a:off x="5433521" y="3826224"/>
            <a:ext cx="303930" cy="59829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345572-F47F-C080-B91D-6751A8A951CB}"/>
              </a:ext>
            </a:extLst>
          </p:cNvPr>
          <p:cNvCxnSpPr>
            <a:cxnSpLocks/>
          </p:cNvCxnSpPr>
          <p:nvPr/>
        </p:nvCxnSpPr>
        <p:spPr>
          <a:xfrm flipV="1">
            <a:off x="5727076" y="4092537"/>
            <a:ext cx="297628" cy="3319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807B1E-AB5F-C786-1947-EDB53083106B}"/>
              </a:ext>
            </a:extLst>
          </p:cNvPr>
          <p:cNvCxnSpPr>
            <a:cxnSpLocks/>
          </p:cNvCxnSpPr>
          <p:nvPr/>
        </p:nvCxnSpPr>
        <p:spPr>
          <a:xfrm flipH="1">
            <a:off x="6077039" y="3250137"/>
            <a:ext cx="93658" cy="289625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EA7AC9-9791-A95E-115B-00AD64DD61C4}"/>
              </a:ext>
            </a:extLst>
          </p:cNvPr>
          <p:cNvCxnSpPr>
            <a:cxnSpLocks/>
          </p:cNvCxnSpPr>
          <p:nvPr/>
        </p:nvCxnSpPr>
        <p:spPr>
          <a:xfrm flipH="1">
            <a:off x="6407150" y="3250137"/>
            <a:ext cx="146050" cy="842400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F02F2C-A1E2-E08C-0AB6-57F1234D7959}"/>
              </a:ext>
            </a:extLst>
          </p:cNvPr>
          <p:cNvSpPr txBox="1"/>
          <p:nvPr/>
        </p:nvSpPr>
        <p:spPr>
          <a:xfrm>
            <a:off x="6101575" y="291158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JILA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BEFFA2-2EB2-E9EB-8ABD-FBC2C8B06237}"/>
              </a:ext>
            </a:extLst>
          </p:cNvPr>
          <p:cNvCxnSpPr/>
          <p:nvPr/>
        </p:nvCxnSpPr>
        <p:spPr>
          <a:xfrm>
            <a:off x="4923356" y="1378634"/>
            <a:ext cx="0" cy="10905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2715DE-158B-A63C-28E4-F6DB3BF230C6}"/>
              </a:ext>
            </a:extLst>
          </p:cNvPr>
          <p:cNvSpPr txBox="1"/>
          <p:nvPr/>
        </p:nvSpPr>
        <p:spPr>
          <a:xfrm>
            <a:off x="4973780" y="136599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molecules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BEEF9E-E42A-9A43-3E07-13D1E51C1953}"/>
              </a:ext>
            </a:extLst>
          </p:cNvPr>
          <p:cNvCxnSpPr>
            <a:cxnSpLocks/>
          </p:cNvCxnSpPr>
          <p:nvPr/>
        </p:nvCxnSpPr>
        <p:spPr>
          <a:xfrm flipH="1">
            <a:off x="4327125" y="1826454"/>
            <a:ext cx="596231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563D97-485F-6C4E-8794-915ECE2F2470}"/>
              </a:ext>
            </a:extLst>
          </p:cNvPr>
          <p:cNvCxnSpPr>
            <a:cxnSpLocks/>
          </p:cNvCxnSpPr>
          <p:nvPr/>
        </p:nvCxnSpPr>
        <p:spPr>
          <a:xfrm>
            <a:off x="4923087" y="1713910"/>
            <a:ext cx="510434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89C4C7-1647-FEC3-9607-2D51BF8F0686}"/>
              </a:ext>
            </a:extLst>
          </p:cNvPr>
          <p:cNvCxnSpPr>
            <a:cxnSpLocks/>
          </p:cNvCxnSpPr>
          <p:nvPr/>
        </p:nvCxnSpPr>
        <p:spPr>
          <a:xfrm>
            <a:off x="1402608" y="2327302"/>
            <a:ext cx="631197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992AC-A8B7-9B2E-8508-5A6061FE041B}"/>
              </a:ext>
            </a:extLst>
          </p:cNvPr>
          <p:cNvSpPr/>
          <p:nvPr/>
        </p:nvSpPr>
        <p:spPr>
          <a:xfrm>
            <a:off x="7903779" y="1191491"/>
            <a:ext cx="776175" cy="36697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B3FED-9418-682A-DDC1-B85CA55318AC}"/>
              </a:ext>
            </a:extLst>
          </p:cNvPr>
          <p:cNvSpPr txBox="1"/>
          <p:nvPr/>
        </p:nvSpPr>
        <p:spPr>
          <a:xfrm>
            <a:off x="7714584" y="202293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electron g-2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15424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8D2D-6F51-7E36-CAE1-09E5DA2D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534"/>
            <a:ext cx="7886700" cy="1205058"/>
          </a:xfrm>
        </p:spPr>
        <p:txBody>
          <a:bodyPr>
            <a:normAutofit/>
          </a:bodyPr>
          <a:lstStyle/>
          <a:p>
            <a:r>
              <a:rPr lang="en-US" dirty="0"/>
              <a:t>The ACME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430D-FBD2-6653-C0EC-B351BF18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1300" y="6356351"/>
            <a:ext cx="384049" cy="365125"/>
          </a:xfrm>
        </p:spPr>
        <p:txBody>
          <a:bodyPr/>
          <a:lstStyle/>
          <a:p>
            <a:fld id="{11CD0F8A-8ACD-B64C-8359-C035F7DCBE77}" type="slidenum">
              <a:rPr lang="en-US" smtClean="0"/>
              <a:t>9</a:t>
            </a:fld>
            <a:endParaRPr lang="en-US"/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4176E397-2A50-160A-6679-FD40350D1B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60" y="1525421"/>
            <a:ext cx="961644" cy="1017255"/>
          </a:xfrm>
          <a:prstGeom prst="rect">
            <a:avLst/>
          </a:prstGeom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BC6A36DD-8127-70FE-0579-C11592CA0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04" y="1561747"/>
            <a:ext cx="961643" cy="936000"/>
          </a:xfrm>
          <a:prstGeom prst="rect">
            <a:avLst/>
          </a:prstGeom>
        </p:spPr>
      </p:pic>
      <p:pic>
        <p:nvPicPr>
          <p:cNvPr id="8" name="Picture 2" descr="University of Chicago - Wikipedia">
            <a:extLst>
              <a:ext uri="{FF2B5EF4-FFF2-40B4-BE49-F238E27FC236}">
                <a16:creationId xmlns:a16="http://schemas.microsoft.com/office/drawing/2014/main" id="{9153B764-0729-7216-5161-FB6B5D91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396" y="1597747"/>
            <a:ext cx="6808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9">
            <a:extLst>
              <a:ext uri="{FF2B5EF4-FFF2-40B4-BE49-F238E27FC236}">
                <a16:creationId xmlns:a16="http://schemas.microsoft.com/office/drawing/2014/main" id="{03D93C8A-044F-CE0E-F402-C24EB06BB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28" y="1525421"/>
            <a:ext cx="961643" cy="1017255"/>
          </a:xfrm>
          <a:prstGeom prst="rect">
            <a:avLst/>
          </a:prstGeom>
        </p:spPr>
      </p:pic>
      <p:pic>
        <p:nvPicPr>
          <p:cNvPr id="23" name="図 19">
            <a:extLst>
              <a:ext uri="{FF2B5EF4-FFF2-40B4-BE49-F238E27FC236}">
                <a16:creationId xmlns:a16="http://schemas.microsoft.com/office/drawing/2014/main" id="{83C3E437-7714-08BE-322A-8F2222C324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24" t="-100202"/>
          <a:stretch/>
        </p:blipFill>
        <p:spPr>
          <a:xfrm>
            <a:off x="1471404" y="626049"/>
            <a:ext cx="4605663" cy="2818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5DE6C3-3CF7-DB46-0E80-A9F7A5D4E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11" y="3800268"/>
            <a:ext cx="700265" cy="1080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706965-BDCC-4B67-49DD-397A86C834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68" y="4990360"/>
            <a:ext cx="683492" cy="10806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D70901-02E5-87E3-3BFB-142D6B22C2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841" y="4943702"/>
            <a:ext cx="806460" cy="1080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40B6E-4AE1-5715-55BA-CC7C0EECC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592" y="4943702"/>
            <a:ext cx="806458" cy="10806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E4404C-E9CD-38F6-C8EC-1440ACF58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872" y="3665824"/>
            <a:ext cx="887104" cy="11887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0283E9-CAE9-9857-782F-0223DA5A92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965" y="4870637"/>
            <a:ext cx="948513" cy="11887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643C37-28D9-642E-9547-F45A282A79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628" y="3834570"/>
            <a:ext cx="730442" cy="1080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9D20BB-6459-03F3-C346-F6E5B77300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416" y="4936327"/>
            <a:ext cx="763344" cy="1188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769913-5F2C-2A97-B6BF-470A02CADE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517" y="3702698"/>
            <a:ext cx="845585" cy="11887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513691-EF91-98F2-2A64-252E1D1B8F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842" y="3727749"/>
            <a:ext cx="1063905" cy="1188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30C688-5425-F3DA-9A07-9DDDC22EC33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573" y="4904050"/>
            <a:ext cx="779016" cy="11887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2F35CF-7D36-B474-5564-32578DC686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98" y="4870637"/>
            <a:ext cx="818761" cy="11887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BAF18B-7B7B-A9E6-B04D-39B6C4A9E5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026" y="3681917"/>
            <a:ext cx="765855" cy="11887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4E7B4D-9F8A-5694-AC2A-CFE3BC245C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20" y="3693542"/>
            <a:ext cx="743582" cy="1188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768DC8-4AB2-EB46-37BE-C5FBA58FF3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74" y="4893993"/>
            <a:ext cx="962929" cy="11887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CF5542-B3CE-C82B-892A-FBE7856E454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44" y="3700642"/>
            <a:ext cx="6748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Arial" panose="020B0604020202020204" pitchFamily="34" charset="0"/>
            <a:ea typeface="MS Gothic" panose="020B0609070205080204" pitchFamily="49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36BAB72-B88E-4042-813E-6F0996CF7105}">
  <we:reference id="8ba0e366-a439-4baa-944c-1a9790a138b7" version="1.0.0.3" store="EXCatalog" storeType="EXCatalog"/>
  <we:alternateReferences>
    <we:reference id="WA200002290" version="1.0.0.3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A1B693F-B3B5-844E-92A8-49CF53F1FDB7}">
  <we:reference id="6a7bd4f3-0563-43af-8c08-79110eebdff6" version="1.1.4.0" store="EXCatalog" storeType="EXCatalog"/>
  <we:alternateReferences>
    <we:reference id="WA104381155" version="1.1.4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2292D750FEE4D81B2F2DAB9F402DC" ma:contentTypeVersion="18" ma:contentTypeDescription="Create a new document." ma:contentTypeScope="" ma:versionID="e90e3408ae0ddd6ded06914feb4fc709">
  <xsd:schema xmlns:xsd="http://www.w3.org/2001/XMLSchema" xmlns:xs="http://www.w3.org/2001/XMLSchema" xmlns:p="http://schemas.microsoft.com/office/2006/metadata/properties" xmlns:ns2="4bb22e5f-03b2-4b7e-bd53-07cbf78d0c6c" xmlns:ns3="2f8e0742-fa69-4e50-a673-d058ee295053" xmlns:ns4="efce84db-8738-4c7b-9bdc-65b9500871f6" targetNamespace="http://schemas.microsoft.com/office/2006/metadata/properties" ma:root="true" ma:fieldsID="ff047753bbd53592936f851a7a0986f4" ns2:_="" ns3:_="" ns4:_="">
    <xsd:import namespace="4bb22e5f-03b2-4b7e-bd53-07cbf78d0c6c"/>
    <xsd:import namespace="2f8e0742-fa69-4e50-a673-d058ee295053"/>
    <xsd:import namespace="efce84db-8738-4c7b-9bdc-65b950087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22e5f-03b2-4b7e-bd53-07cbf78d0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d55d72-5afa-45f9-90b6-e0708aeee9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742-fa69-4e50-a673-d058ee295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e84db-8738-4c7b-9bdc-65b9500871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3561582-6328-46c2-8004-cc7b358562f3}" ma:internalName="TaxCatchAll" ma:showField="CatchAllData" ma:web="2f8e0742-fa69-4e50-a673-d058ee295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8A275B-CCDC-4BAC-9835-8B8AE3961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22e5f-03b2-4b7e-bd53-07cbf78d0c6c"/>
    <ds:schemaRef ds:uri="2f8e0742-fa69-4e50-a673-d058ee295053"/>
    <ds:schemaRef ds:uri="efce84db-8738-4c7b-9bdc-65b950087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706B9A-CC21-407B-BDFF-143A13E6D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62238</TotalTime>
  <Words>543</Words>
  <Application>Microsoft Macintosh PowerPoint</Application>
  <PresentationFormat>On-screen Show (4:3)</PresentationFormat>
  <Paragraphs>136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Gothic</vt:lpstr>
      <vt:lpstr>ACADEMY ENGRAVED LET PLAIN:1.0</vt:lpstr>
      <vt:lpstr>Arial</vt:lpstr>
      <vt:lpstr>Big Caslon Medium</vt:lpstr>
      <vt:lpstr>Calibri</vt:lpstr>
      <vt:lpstr>Calibri Light</vt:lpstr>
      <vt:lpstr>Cambria Math</vt:lpstr>
      <vt:lpstr>Chakra Petch</vt:lpstr>
      <vt:lpstr>Times New Roman</vt:lpstr>
      <vt:lpstr>Office Theme</vt:lpstr>
      <vt:lpstr>PowerPoint Presentation</vt:lpstr>
      <vt:lpstr>Who am I?</vt:lpstr>
      <vt:lpstr>PowerPoint Presentation</vt:lpstr>
      <vt:lpstr>g-factor and electron EDM units</vt:lpstr>
      <vt:lpstr>Magnetic Dipole Moment (g-factor)</vt:lpstr>
      <vt:lpstr>Electric Dipole Moment (EDM)</vt:lpstr>
      <vt:lpstr>Why η? </vt:lpstr>
      <vt:lpstr>electron EDM History</vt:lpstr>
      <vt:lpstr>The ACME Collaboration</vt:lpstr>
      <vt:lpstr>JILA’s View</vt:lpstr>
      <vt:lpstr>ACME’s View</vt:lpstr>
      <vt:lpstr>ACME III beamline at Northwestern Univ.</vt:lpstr>
      <vt:lpstr>All Upgrades are ASSEMBLED</vt:lpstr>
      <vt:lpstr>Birthday Gift from ACME team</vt:lpstr>
      <vt:lpstr>Happy Birthday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3He NMR probe at 4.2K for precision measurements of electron and positron magnetic moments</dc:title>
  <dc:creator>Fan, Xing</dc:creator>
  <cp:lastModifiedBy>Xing Fan</cp:lastModifiedBy>
  <cp:revision>4277</cp:revision>
  <cp:lastPrinted>2024-01-31T22:39:40Z</cp:lastPrinted>
  <dcterms:created xsi:type="dcterms:W3CDTF">2018-10-28T22:46:13Z</dcterms:created>
  <dcterms:modified xsi:type="dcterms:W3CDTF">2024-05-12T23:41:34Z</dcterms:modified>
</cp:coreProperties>
</file>