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43891200" cy="365760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p:scale>
          <a:sx n="50" d="100"/>
          <a:sy n="50" d="100"/>
        </p:scale>
        <p:origin x="858" y="-552"/>
      </p:cViewPr>
      <p:guideLst>
        <p:guide orient="horz" pos="11520"/>
        <p:guide pos="13824"/>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DE7AC-EDE1-4E62-8B6C-D924BEBE9CFF}" type="datetimeFigureOut">
              <a:rPr lang="en-US" smtClean="0"/>
              <a:t>5/22/2016</a:t>
            </a:fld>
            <a:endParaRPr lang="en-US"/>
          </a:p>
        </p:txBody>
      </p:sp>
      <p:sp>
        <p:nvSpPr>
          <p:cNvPr id="4" name="Slide Image Placeholder 3"/>
          <p:cNvSpPr>
            <a:spLocks noGrp="1" noRot="1" noChangeAspect="1"/>
          </p:cNvSpPr>
          <p:nvPr>
            <p:ph type="sldImg" idx="2"/>
          </p:nvPr>
        </p:nvSpPr>
        <p:spPr>
          <a:xfrm>
            <a:off x="1577975" y="1143000"/>
            <a:ext cx="3702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94A52-51F3-43DF-A635-2E4261B167A0}" type="slidenum">
              <a:rPr lang="en-US" smtClean="0"/>
              <a:t>‹#›</a:t>
            </a:fld>
            <a:endParaRPr lang="en-US"/>
          </a:p>
        </p:txBody>
      </p:sp>
    </p:spTree>
    <p:extLst>
      <p:ext uri="{BB962C8B-B14F-4D97-AF65-F5344CB8AC3E}">
        <p14:creationId xmlns:p14="http://schemas.microsoft.com/office/powerpoint/2010/main" val="2556272491"/>
      </p:ext>
    </p:extLst>
  </p:cSld>
  <p:clrMap bg1="lt1" tx1="dk1" bg2="lt2" tx2="dk2" accent1="accent1" accent2="accent2" accent3="accent3" accent4="accent4" accent5="accent5" accent6="accent6" hlink="hlink" folHlink="folHlink"/>
  <p:notesStyle>
    <a:lvl1pPr marL="0" algn="l" defTabSz="1463040" rtl="0" eaLnBrk="1" latinLnBrk="0" hangingPunct="1">
      <a:defRPr sz="1920" kern="1200">
        <a:solidFill>
          <a:schemeClr val="tx1"/>
        </a:solidFill>
        <a:latin typeface="+mn-lt"/>
        <a:ea typeface="+mn-ea"/>
        <a:cs typeface="+mn-cs"/>
      </a:defRPr>
    </a:lvl1pPr>
    <a:lvl2pPr marL="731520" algn="l" defTabSz="1463040" rtl="0" eaLnBrk="1" latinLnBrk="0" hangingPunct="1">
      <a:defRPr sz="1920" kern="1200">
        <a:solidFill>
          <a:schemeClr val="tx1"/>
        </a:solidFill>
        <a:latin typeface="+mn-lt"/>
        <a:ea typeface="+mn-ea"/>
        <a:cs typeface="+mn-cs"/>
      </a:defRPr>
    </a:lvl2pPr>
    <a:lvl3pPr marL="1463040" algn="l" defTabSz="1463040" rtl="0" eaLnBrk="1" latinLnBrk="0" hangingPunct="1">
      <a:defRPr sz="1920" kern="1200">
        <a:solidFill>
          <a:schemeClr val="tx1"/>
        </a:solidFill>
        <a:latin typeface="+mn-lt"/>
        <a:ea typeface="+mn-ea"/>
        <a:cs typeface="+mn-cs"/>
      </a:defRPr>
    </a:lvl3pPr>
    <a:lvl4pPr marL="2194560" algn="l" defTabSz="1463040" rtl="0" eaLnBrk="1" latinLnBrk="0" hangingPunct="1">
      <a:defRPr sz="1920" kern="1200">
        <a:solidFill>
          <a:schemeClr val="tx1"/>
        </a:solidFill>
        <a:latin typeface="+mn-lt"/>
        <a:ea typeface="+mn-ea"/>
        <a:cs typeface="+mn-cs"/>
      </a:defRPr>
    </a:lvl4pPr>
    <a:lvl5pPr marL="2926080" algn="l" defTabSz="1463040" rtl="0" eaLnBrk="1" latinLnBrk="0" hangingPunct="1">
      <a:defRPr sz="1920" kern="1200">
        <a:solidFill>
          <a:schemeClr val="tx1"/>
        </a:solidFill>
        <a:latin typeface="+mn-lt"/>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1143000"/>
            <a:ext cx="37020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94A52-51F3-43DF-A635-2E4261B167A0}" type="slidenum">
              <a:rPr lang="en-US" smtClean="0"/>
              <a:t>1</a:t>
            </a:fld>
            <a:endParaRPr lang="en-US"/>
          </a:p>
        </p:txBody>
      </p:sp>
    </p:spTree>
    <p:extLst>
      <p:ext uri="{BB962C8B-B14F-4D97-AF65-F5344CB8AC3E}">
        <p14:creationId xmlns:p14="http://schemas.microsoft.com/office/powerpoint/2010/main" val="55230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841E60-739F-4489-B795-625522D257CF}"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352297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41E60-739F-4489-B795-625522D257CF}"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196814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41E60-739F-4489-B795-625522D257CF}"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36842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841E60-739F-4489-B795-625522D257CF}"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256079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841E60-739F-4489-B795-625522D257CF}"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150195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841E60-739F-4489-B795-625522D257CF}"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153820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841E60-739F-4489-B795-625522D257CF}"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339878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841E60-739F-4489-B795-625522D257CF}"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365133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41E60-739F-4489-B795-625522D257CF}"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15165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EA841E60-739F-4489-B795-625522D257CF}"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262430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EA841E60-739F-4489-B795-625522D257CF}"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571F-2282-4E16-B451-5E47ECA4C686}" type="slidenum">
              <a:rPr lang="en-US" smtClean="0"/>
              <a:t>‹#›</a:t>
            </a:fld>
            <a:endParaRPr lang="en-US"/>
          </a:p>
        </p:txBody>
      </p:sp>
    </p:spTree>
    <p:extLst>
      <p:ext uri="{BB962C8B-B14F-4D97-AF65-F5344CB8AC3E}">
        <p14:creationId xmlns:p14="http://schemas.microsoft.com/office/powerpoint/2010/main" val="162262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EA841E60-739F-4489-B795-625522D257CF}" type="datetimeFigureOut">
              <a:rPr lang="en-US" smtClean="0"/>
              <a:t>5/22/2016</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7622571F-2282-4E16-B451-5E47ECA4C686}" type="slidenum">
              <a:rPr lang="en-US" smtClean="0"/>
              <a:t>‹#›</a:t>
            </a:fld>
            <a:endParaRPr lang="en-US"/>
          </a:p>
        </p:txBody>
      </p:sp>
    </p:spTree>
    <p:extLst>
      <p:ext uri="{BB962C8B-B14F-4D97-AF65-F5344CB8AC3E}">
        <p14:creationId xmlns:p14="http://schemas.microsoft.com/office/powerpoint/2010/main" val="10866185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14977223" y="31354627"/>
            <a:ext cx="13998390" cy="4904654"/>
          </a:xfrm>
          <a:prstGeom prst="rect">
            <a:avLst/>
          </a:prstGeom>
        </p:spPr>
      </p:pic>
      <p:sp>
        <p:nvSpPr>
          <p:cNvPr id="289" name="TextBox 288"/>
          <p:cNvSpPr txBox="1"/>
          <p:nvPr/>
        </p:nvSpPr>
        <p:spPr>
          <a:xfrm>
            <a:off x="538443" y="10071089"/>
            <a:ext cx="13793062" cy="5722592"/>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GB" sz="2720" dirty="0">
                <a:latin typeface="Arial" panose="020B0604020202020204" pitchFamily="34" charset="0"/>
                <a:cs typeface="Arial" panose="020B0604020202020204" pitchFamily="34" charset="0"/>
              </a:rPr>
              <a:t>The electron electric dipole moment (</a:t>
            </a:r>
            <a:r>
              <a:rPr lang="en-GB" sz="2720" dirty="0" err="1">
                <a:latin typeface="Arial" panose="020B0604020202020204" pitchFamily="34" charset="0"/>
                <a:cs typeface="Arial" panose="020B0604020202020204" pitchFamily="34" charset="0"/>
              </a:rPr>
              <a:t>eEDM</a:t>
            </a:r>
            <a:r>
              <a:rPr lang="en-GB" sz="2720" dirty="0">
                <a:latin typeface="Arial" panose="020B0604020202020204" pitchFamily="34" charset="0"/>
                <a:cs typeface="Arial" panose="020B0604020202020204" pitchFamily="34" charset="0"/>
              </a:rPr>
              <a:t>) is aligned with the spin and interacts with the giant (~84 GV/cm) effective internal electric field of the </a:t>
            </a:r>
            <a:r>
              <a:rPr lang="en-GB" sz="2720" dirty="0" err="1">
                <a:latin typeface="Arial" panose="020B0604020202020204" pitchFamily="34" charset="0"/>
                <a:cs typeface="Arial" panose="020B0604020202020204" pitchFamily="34" charset="0"/>
              </a:rPr>
              <a:t>ThO</a:t>
            </a:r>
            <a:r>
              <a:rPr lang="en-GB" sz="2720" dirty="0">
                <a:latin typeface="Arial" panose="020B0604020202020204" pitchFamily="34" charset="0"/>
                <a:cs typeface="Arial" panose="020B0604020202020204" pitchFamily="34" charset="0"/>
              </a:rPr>
              <a:t> molecule.</a:t>
            </a:r>
          </a:p>
          <a:p>
            <a:pPr marL="548656" indent="-548656" algn="just">
              <a:spcBef>
                <a:spcPts val="960"/>
              </a:spcBef>
              <a:buFont typeface="Wingdings" panose="05000000000000000000" pitchFamily="2" charset="2"/>
              <a:buChar char="§"/>
            </a:pPr>
            <a:endParaRPr lang="en-GB" sz="2720" dirty="0">
              <a:latin typeface="Arial" panose="020B0604020202020204" pitchFamily="34" charset="0"/>
              <a:cs typeface="Arial" panose="020B0604020202020204" pitchFamily="34" charset="0"/>
            </a:endParaRPr>
          </a:p>
          <a:p>
            <a:pPr marL="548656" indent="-548656" algn="just">
              <a:spcBef>
                <a:spcPts val="960"/>
              </a:spcBef>
              <a:buFont typeface="Wingdings" panose="05000000000000000000" pitchFamily="2" charset="2"/>
              <a:buChar char="§"/>
            </a:pPr>
            <a:endParaRPr lang="en-GB" sz="2720" dirty="0">
              <a:latin typeface="Arial" panose="020B0604020202020204" pitchFamily="34" charset="0"/>
              <a:cs typeface="Arial" panose="020B0604020202020204" pitchFamily="34" charset="0"/>
            </a:endParaRPr>
          </a:p>
          <a:p>
            <a:pPr algn="just">
              <a:spcBef>
                <a:spcPts val="960"/>
              </a:spcBef>
            </a:pPr>
            <a:endParaRPr lang="en-GB" sz="2720" dirty="0">
              <a:latin typeface="Arial" panose="020B0604020202020204" pitchFamily="34" charset="0"/>
              <a:cs typeface="Arial" panose="020B0604020202020204" pitchFamily="34" charset="0"/>
            </a:endParaRPr>
          </a:p>
          <a:p>
            <a:pPr marL="548656" indent="-548656" algn="just">
              <a:spcBef>
                <a:spcPts val="960"/>
              </a:spcBef>
              <a:buFont typeface="Wingdings" panose="05000000000000000000" pitchFamily="2" charset="2"/>
              <a:buChar char="§"/>
            </a:pPr>
            <a:r>
              <a:rPr lang="en-GB" sz="2720" dirty="0">
                <a:latin typeface="Arial" panose="020B0604020202020204" pitchFamily="34" charset="0"/>
                <a:cs typeface="Arial" panose="020B0604020202020204" pitchFamily="34" charset="0"/>
              </a:rPr>
              <a:t>The </a:t>
            </a:r>
            <a:r>
              <a:rPr lang="en-GB" sz="2720" dirty="0">
                <a:latin typeface="Arial" panose="020B0604020202020204" pitchFamily="34" charset="0"/>
                <a:cs typeface="Arial" panose="020B0604020202020204" pitchFamily="34" charset="0"/>
              </a:rPr>
              <a:t>statistical sensitivity of the measurement is given </a:t>
            </a:r>
            <a:r>
              <a:rPr lang="en-GB" sz="2720" dirty="0">
                <a:latin typeface="Arial" panose="020B0604020202020204" pitchFamily="34" charset="0"/>
                <a:cs typeface="Arial" panose="020B0604020202020204" pitchFamily="34" charset="0"/>
              </a:rPr>
              <a:t>by</a:t>
            </a:r>
          </a:p>
          <a:p>
            <a:pPr algn="just">
              <a:spcBef>
                <a:spcPts val="960"/>
              </a:spcBef>
            </a:pPr>
            <a:endParaRPr lang="en-GB" sz="2720" dirty="0">
              <a:latin typeface="Arial" panose="020B0604020202020204" pitchFamily="34" charset="0"/>
              <a:cs typeface="Arial" panose="020B0604020202020204" pitchFamily="34" charset="0"/>
            </a:endParaRPr>
          </a:p>
          <a:p>
            <a:pPr marL="548656" indent="-548656" algn="just">
              <a:spcBef>
                <a:spcPts val="960"/>
              </a:spcBef>
              <a:buFont typeface="Wingdings" panose="05000000000000000000" pitchFamily="2" charset="2"/>
              <a:buChar char="§"/>
            </a:pPr>
            <a:endParaRPr lang="en-GB" sz="2720" dirty="0">
              <a:latin typeface="Arial" panose="020B0604020202020204" pitchFamily="34" charset="0"/>
              <a:cs typeface="Arial" panose="020B0604020202020204" pitchFamily="34" charset="0"/>
            </a:endParaRPr>
          </a:p>
          <a:p>
            <a:pPr algn="just">
              <a:spcBef>
                <a:spcPts val="960"/>
              </a:spcBef>
            </a:pPr>
            <a:endParaRPr lang="en-GB" sz="2720" dirty="0">
              <a:latin typeface="Arial" panose="020B0604020202020204" pitchFamily="34" charset="0"/>
              <a:cs typeface="Arial" panose="020B0604020202020204" pitchFamily="34" charset="0"/>
            </a:endParaRPr>
          </a:p>
          <a:p>
            <a:pPr marL="548656" indent="-548656" algn="just">
              <a:spcBef>
                <a:spcPts val="960"/>
              </a:spcBef>
              <a:buFont typeface="Wingdings" panose="05000000000000000000" pitchFamily="2" charset="2"/>
              <a:buChar char="§"/>
            </a:pPr>
            <a:r>
              <a:rPr lang="en-GB" sz="2720" dirty="0">
                <a:latin typeface="Arial" panose="020B0604020202020204" pitchFamily="34" charset="0"/>
                <a:cs typeface="Arial" panose="020B0604020202020204" pitchFamily="34" charset="0"/>
              </a:rPr>
              <a:t>STIRAP increases the usable molecule flux by improving the EDM state preparation efficiency.</a:t>
            </a:r>
            <a:endParaRPr lang="en-GB" sz="2720" dirty="0">
              <a:latin typeface="Arial" panose="020B0604020202020204" pitchFamily="34" charset="0"/>
              <a:cs typeface="Arial" panose="020B0604020202020204" pitchFamily="34" charset="0"/>
            </a:endParaRPr>
          </a:p>
        </p:txBody>
      </p:sp>
      <p:sp>
        <p:nvSpPr>
          <p:cNvPr id="24" name="Rectangle 23"/>
          <p:cNvSpPr/>
          <p:nvPr/>
        </p:nvSpPr>
        <p:spPr>
          <a:xfrm>
            <a:off x="2" y="-911"/>
            <a:ext cx="43891200" cy="6044456"/>
          </a:xfrm>
          <a:prstGeom prst="rect">
            <a:avLst/>
          </a:prstGeom>
          <a:gradFill flip="none" rotWithShape="1">
            <a:gsLst>
              <a:gs pos="0">
                <a:schemeClr val="tx2">
                  <a:lumMod val="60000"/>
                  <a:lumOff val="40000"/>
                  <a:alpha val="61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25" name="TextBox 24"/>
          <p:cNvSpPr txBox="1"/>
          <p:nvPr/>
        </p:nvSpPr>
        <p:spPr>
          <a:xfrm>
            <a:off x="-2600959" y="1905802"/>
            <a:ext cx="48447960" cy="2219710"/>
          </a:xfrm>
          <a:prstGeom prst="rect">
            <a:avLst/>
          </a:prstGeom>
          <a:noFill/>
        </p:spPr>
        <p:txBody>
          <a:bodyPr wrap="square" rtlCol="0">
            <a:spAutoFit/>
          </a:bodyPr>
          <a:lstStyle/>
          <a:p>
            <a:pPr algn="ctr"/>
            <a:endParaRPr lang="en-GB" sz="13824"/>
          </a:p>
        </p:txBody>
      </p:sp>
      <mc:AlternateContent xmlns:mc="http://schemas.openxmlformats.org/markup-compatibility/2006">
        <mc:Choice xmlns:a14="http://schemas.microsoft.com/office/drawing/2010/main" Requires="a14">
          <p:sp>
            <p:nvSpPr>
              <p:cNvPr id="26" name="TextBox 25"/>
              <p:cNvSpPr txBox="1"/>
              <p:nvPr/>
            </p:nvSpPr>
            <p:spPr>
              <a:xfrm>
                <a:off x="6042806" y="334310"/>
                <a:ext cx="31830397" cy="3319435"/>
              </a:xfrm>
              <a:prstGeom prst="rect">
                <a:avLst/>
              </a:prstGeom>
              <a:noFill/>
            </p:spPr>
            <p:txBody>
              <a:bodyPr wrap="square" rtlCol="0">
                <a:spAutoFit/>
              </a:bodyPr>
              <a:lstStyle/>
              <a:p>
                <a:pPr algn="ctr">
                  <a:lnSpc>
                    <a:spcPct val="90000"/>
                  </a:lnSpc>
                </a:pPr>
                <a:r>
                  <a:rPr lang="en-US" sz="11520" b="1" dirty="0">
                    <a:latin typeface="Arial" panose="020B0604020202020204" pitchFamily="34" charset="0"/>
                    <a:cs typeface="Arial" panose="020B0604020202020204" pitchFamily="34" charset="0"/>
                  </a:rPr>
                  <a:t>STIRAP Preparation of a Coherent Superposition of </a:t>
                </a:r>
                <a:r>
                  <a:rPr lang="en-US" sz="11520" b="1" dirty="0" err="1">
                    <a:latin typeface="Arial" panose="020B0604020202020204" pitchFamily="34" charset="0"/>
                    <a:cs typeface="Arial" panose="020B0604020202020204" pitchFamily="34" charset="0"/>
                  </a:rPr>
                  <a:t>ThO</a:t>
                </a:r>
                <a:r>
                  <a:rPr lang="en-US" sz="11520" b="1" dirty="0">
                    <a:latin typeface="Arial" panose="020B0604020202020204" pitchFamily="34" charset="0"/>
                    <a:cs typeface="Arial" panose="020B0604020202020204" pitchFamily="34" charset="0"/>
                  </a:rPr>
                  <a:t> </a:t>
                </a:r>
                <a14:m>
                  <m:oMath xmlns:m="http://schemas.openxmlformats.org/officeDocument/2006/math">
                    <m:sSub>
                      <m:sSubPr>
                        <m:ctrlPr>
                          <a:rPr lang="en-US" sz="11520" b="1" i="1">
                            <a:latin typeface="Cambria Math" panose="02040503050406030204" pitchFamily="18" charset="0"/>
                            <a:cs typeface="Arial" panose="020B0604020202020204" pitchFamily="34" charset="0"/>
                          </a:rPr>
                        </m:ctrlPr>
                      </m:sSubPr>
                      <m:e>
                        <m:sSup>
                          <m:sSupPr>
                            <m:ctrlPr>
                              <a:rPr lang="en-US" sz="11520" b="1" i="1">
                                <a:latin typeface="Cambria Math" panose="02040503050406030204" pitchFamily="18" charset="0"/>
                                <a:cs typeface="Arial" panose="020B0604020202020204" pitchFamily="34" charset="0"/>
                              </a:rPr>
                            </m:ctrlPr>
                          </m:sSupPr>
                          <m:e>
                            <m:r>
                              <a:rPr lang="en-US" sz="11520" b="1" i="1">
                                <a:latin typeface="Cambria Math" panose="02040503050406030204" pitchFamily="18" charset="0"/>
                                <a:cs typeface="Arial" panose="020B0604020202020204" pitchFamily="34" charset="0"/>
                              </a:rPr>
                              <m:t>𝑯</m:t>
                            </m:r>
                          </m:e>
                          <m:sup>
                            <m:r>
                              <a:rPr lang="en-US" sz="11520" b="1" i="1">
                                <a:latin typeface="Cambria Math" panose="02040503050406030204" pitchFamily="18" charset="0"/>
                                <a:cs typeface="Arial" panose="020B0604020202020204" pitchFamily="34" charset="0"/>
                              </a:rPr>
                              <m:t>𝟑</m:t>
                            </m:r>
                          </m:sup>
                        </m:sSup>
                        <m:r>
                          <a:rPr lang="en-US" sz="11520" b="1">
                            <a:latin typeface="Cambria Math" panose="02040503050406030204" pitchFamily="18" charset="0"/>
                            <a:cs typeface="Arial" panose="020B0604020202020204" pitchFamily="34" charset="0"/>
                          </a:rPr>
                          <m:t>𝚫</m:t>
                        </m:r>
                      </m:e>
                      <m:sub>
                        <m:r>
                          <a:rPr lang="en-US" sz="11520" b="1" i="1">
                            <a:latin typeface="Cambria Math" panose="02040503050406030204" pitchFamily="18" charset="0"/>
                            <a:cs typeface="Arial" panose="020B0604020202020204" pitchFamily="34" charset="0"/>
                          </a:rPr>
                          <m:t>𝟏</m:t>
                        </m:r>
                      </m:sub>
                    </m:sSub>
                  </m:oMath>
                </a14:m>
                <a:r>
                  <a:rPr lang="en-US" sz="11520" b="1" dirty="0">
                    <a:latin typeface="Arial" panose="020B0604020202020204" pitchFamily="34" charset="0"/>
                    <a:cs typeface="Arial" panose="020B0604020202020204" pitchFamily="34" charset="0"/>
                  </a:rPr>
                  <a:t> States</a:t>
                </a:r>
                <a:endParaRPr lang="en-GB" sz="11520" b="1" dirty="0">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6042806" y="334310"/>
                <a:ext cx="31830397" cy="3319435"/>
              </a:xfrm>
              <a:prstGeom prst="rect">
                <a:avLst/>
              </a:prstGeom>
              <a:blipFill>
                <a:blip r:embed="rId4"/>
                <a:stretch>
                  <a:fillRect t="-17096" b="-24449"/>
                </a:stretch>
              </a:blipFill>
            </p:spPr>
            <p:txBody>
              <a:bodyPr/>
              <a:lstStyle/>
              <a:p>
                <a:r>
                  <a:rPr lang="en-US">
                    <a:noFill/>
                  </a:rPr>
                  <a:t> </a:t>
                </a:r>
              </a:p>
            </p:txBody>
          </p:sp>
        </mc:Fallback>
      </mc:AlternateContent>
      <p:sp>
        <p:nvSpPr>
          <p:cNvPr id="27" name="TextBox 26"/>
          <p:cNvSpPr txBox="1"/>
          <p:nvPr/>
        </p:nvSpPr>
        <p:spPr>
          <a:xfrm>
            <a:off x="12575515" y="3551437"/>
            <a:ext cx="30136528" cy="2111347"/>
          </a:xfrm>
          <a:prstGeom prst="rect">
            <a:avLst/>
          </a:prstGeom>
          <a:noFill/>
        </p:spPr>
        <p:txBody>
          <a:bodyPr wrap="square" rtlCol="0">
            <a:spAutoFit/>
          </a:bodyPr>
          <a:lstStyle/>
          <a:p>
            <a:r>
              <a:rPr lang="en-GB" sz="4480" dirty="0">
                <a:latin typeface="Arial" panose="020B0604020202020204" pitchFamily="34" charset="0"/>
                <a:cs typeface="Arial" panose="020B0604020202020204" pitchFamily="34" charset="0"/>
              </a:rPr>
              <a:t>C</a:t>
            </a:r>
            <a:r>
              <a:rPr lang="en-GB" sz="4480" dirty="0">
                <a:latin typeface="Arial" panose="020B0604020202020204" pitchFamily="34" charset="0"/>
                <a:cs typeface="Arial" panose="020B0604020202020204" pitchFamily="34" charset="0"/>
              </a:rPr>
              <a:t>. D. Panda,</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B. R. O’Leary,</a:t>
            </a:r>
            <a:r>
              <a:rPr lang="en-GB" sz="4480" baseline="30000" dirty="0">
                <a:latin typeface="Arial" panose="020B0604020202020204" pitchFamily="34" charset="0"/>
                <a:cs typeface="Arial" panose="020B0604020202020204" pitchFamily="34" charset="0"/>
              </a:rPr>
              <a:t>2</a:t>
            </a:r>
            <a:r>
              <a:rPr lang="en-GB" sz="4480" dirty="0">
                <a:latin typeface="Arial" panose="020B0604020202020204" pitchFamily="34" charset="0"/>
                <a:cs typeface="Arial" panose="020B0604020202020204" pitchFamily="34" charset="0"/>
              </a:rPr>
              <a:t> A. D. West,</a:t>
            </a:r>
            <a:r>
              <a:rPr lang="en-GB" sz="4480" baseline="30000" dirty="0">
                <a:latin typeface="Arial" panose="020B0604020202020204" pitchFamily="34" charset="0"/>
                <a:cs typeface="Arial" panose="020B0604020202020204" pitchFamily="34" charset="0"/>
              </a:rPr>
              <a:t>2</a:t>
            </a:r>
            <a:r>
              <a:rPr lang="en-GB" sz="4480" dirty="0">
                <a:latin typeface="Arial" panose="020B0604020202020204" pitchFamily="34" charset="0"/>
                <a:cs typeface="Arial" panose="020B0604020202020204" pitchFamily="34" charset="0"/>
              </a:rPr>
              <a:t> J. Baron,</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a:t>
            </a:r>
            <a:r>
              <a:rPr lang="en-GB" sz="4480" dirty="0">
                <a:latin typeface="Arial" panose="020B0604020202020204" pitchFamily="34" charset="0"/>
                <a:cs typeface="Arial" panose="020B0604020202020204" pitchFamily="34" charset="0"/>
              </a:rPr>
              <a:t>P. W. </a:t>
            </a:r>
            <a:r>
              <a:rPr lang="en-GB" sz="4480" dirty="0">
                <a:latin typeface="Arial" panose="020B0604020202020204" pitchFamily="34" charset="0"/>
                <a:cs typeface="Arial" panose="020B0604020202020204" pitchFamily="34" charset="0"/>
              </a:rPr>
              <a:t>Hess,</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C. Hoffman,</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a:t>
            </a:r>
            <a:endParaRPr lang="en-GB" sz="4480" dirty="0">
              <a:latin typeface="Arial" panose="020B0604020202020204" pitchFamily="34" charset="0"/>
              <a:cs typeface="Arial" panose="020B0604020202020204" pitchFamily="34" charset="0"/>
            </a:endParaRPr>
          </a:p>
          <a:p>
            <a:r>
              <a:rPr lang="en-GB" sz="4480" dirty="0">
                <a:latin typeface="Arial" panose="020B0604020202020204" pitchFamily="34" charset="0"/>
                <a:cs typeface="Arial" panose="020B0604020202020204" pitchFamily="34" charset="0"/>
              </a:rPr>
              <a:t>E. </a:t>
            </a:r>
            <a:r>
              <a:rPr lang="en-GB" sz="4480" dirty="0">
                <a:latin typeface="Arial" panose="020B0604020202020204" pitchFamily="34" charset="0"/>
                <a:cs typeface="Arial" panose="020B0604020202020204" pitchFamily="34" charset="0"/>
              </a:rPr>
              <a:t>Kirilov,</a:t>
            </a:r>
            <a:r>
              <a:rPr lang="en-GB" sz="4480" baseline="30000" dirty="0">
                <a:latin typeface="Arial" panose="020B0604020202020204" pitchFamily="34" charset="0"/>
                <a:cs typeface="Arial" panose="020B0604020202020204" pitchFamily="34" charset="0"/>
              </a:rPr>
              <a:t>2</a:t>
            </a:r>
            <a:r>
              <a:rPr lang="en-GB" sz="4480" dirty="0">
                <a:latin typeface="Arial" panose="020B0604020202020204" pitchFamily="34" charset="0"/>
                <a:cs typeface="Arial" panose="020B0604020202020204" pitchFamily="34" charset="0"/>
              </a:rPr>
              <a:t> </a:t>
            </a:r>
            <a:r>
              <a:rPr lang="en-GB" sz="4480" dirty="0">
                <a:latin typeface="Arial" panose="020B0604020202020204" pitchFamily="34" charset="0"/>
                <a:cs typeface="Arial" panose="020B0604020202020204" pitchFamily="34" charset="0"/>
              </a:rPr>
              <a:t>C</a:t>
            </a:r>
            <a:r>
              <a:rPr lang="en-GB" sz="4480" dirty="0">
                <a:latin typeface="Arial" panose="020B0604020202020204" pitchFamily="34" charset="0"/>
                <a:cs typeface="Arial" panose="020B0604020202020204" pitchFamily="34" charset="0"/>
              </a:rPr>
              <a:t>. </a:t>
            </a:r>
            <a:r>
              <a:rPr lang="en-GB" sz="4480" dirty="0">
                <a:latin typeface="Arial" panose="020B0604020202020204" pitchFamily="34" charset="0"/>
                <a:cs typeface="Arial" panose="020B0604020202020204" pitchFamily="34" charset="0"/>
              </a:rPr>
              <a:t>B</a:t>
            </a:r>
            <a:r>
              <a:rPr lang="en-GB" sz="4480" dirty="0">
                <a:latin typeface="Arial" panose="020B0604020202020204" pitchFamily="34" charset="0"/>
                <a:cs typeface="Arial" panose="020B0604020202020204" pitchFamily="34" charset="0"/>
              </a:rPr>
              <a:t>. Overstreet,</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E. P. West,</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D. DeMille</a:t>
            </a:r>
            <a:r>
              <a:rPr lang="en-GB" sz="4480" baseline="30000" dirty="0">
                <a:latin typeface="Arial" panose="020B0604020202020204" pitchFamily="34" charset="0"/>
                <a:cs typeface="Arial" panose="020B0604020202020204" pitchFamily="34" charset="0"/>
              </a:rPr>
              <a:t>2</a:t>
            </a:r>
            <a:r>
              <a:rPr lang="en-GB" sz="4480" dirty="0">
                <a:latin typeface="Arial" panose="020B0604020202020204" pitchFamily="34" charset="0"/>
                <a:cs typeface="Arial" panose="020B0604020202020204" pitchFamily="34" charset="0"/>
              </a:rPr>
              <a:t>, J. M. Doyle</a:t>
            </a:r>
            <a:r>
              <a:rPr lang="en-GB" sz="4480" baseline="30000" dirty="0">
                <a:latin typeface="Arial" panose="020B0604020202020204" pitchFamily="34" charset="0"/>
                <a:cs typeface="Arial" panose="020B0604020202020204" pitchFamily="34" charset="0"/>
              </a:rPr>
              <a:t>1</a:t>
            </a:r>
            <a:r>
              <a:rPr lang="en-GB" sz="4480" dirty="0">
                <a:latin typeface="Arial" panose="020B0604020202020204" pitchFamily="34" charset="0"/>
                <a:cs typeface="Arial" panose="020B0604020202020204" pitchFamily="34" charset="0"/>
              </a:rPr>
              <a:t> and G. Gabrielse</a:t>
            </a:r>
            <a:r>
              <a:rPr lang="en-GB" sz="4480" baseline="30000" dirty="0">
                <a:latin typeface="Arial" panose="020B0604020202020204" pitchFamily="34" charset="0"/>
                <a:cs typeface="Arial" panose="020B0604020202020204" pitchFamily="34" charset="0"/>
              </a:rPr>
              <a:t>1</a:t>
            </a:r>
            <a:endParaRPr lang="en-GB" sz="4480" dirty="0">
              <a:latin typeface="Arial" panose="020B0604020202020204" pitchFamily="34" charset="0"/>
              <a:cs typeface="Arial" panose="020B0604020202020204" pitchFamily="34" charset="0"/>
            </a:endParaRPr>
          </a:p>
          <a:p>
            <a:r>
              <a:rPr lang="en-GB" sz="4160" dirty="0">
                <a:solidFill>
                  <a:srgbClr val="FF0000"/>
                </a:solidFill>
                <a:latin typeface="Arial" panose="020B0604020202020204" pitchFamily="34" charset="0"/>
                <a:cs typeface="Arial" panose="020B0604020202020204" pitchFamily="34" charset="0"/>
              </a:rPr>
              <a:t>Affiliation</a:t>
            </a:r>
            <a:r>
              <a:rPr lang="en-GB" sz="4160" dirty="0">
                <a:solidFill>
                  <a:srgbClr val="FF0000"/>
                </a:solidFill>
                <a:latin typeface="Arial" panose="020B0604020202020204" pitchFamily="34" charset="0"/>
                <a:cs typeface="Arial" panose="020B0604020202020204" pitchFamily="34" charset="0"/>
              </a:rPr>
              <a:t>: </a:t>
            </a:r>
            <a:r>
              <a:rPr lang="en-GB" sz="4160" baseline="30000" dirty="0">
                <a:solidFill>
                  <a:srgbClr val="FF0000"/>
                </a:solidFill>
                <a:latin typeface="Arial" panose="020B0604020202020204" pitchFamily="34" charset="0"/>
                <a:cs typeface="Arial" panose="020B0604020202020204" pitchFamily="34" charset="0"/>
              </a:rPr>
              <a:t>1</a:t>
            </a:r>
            <a:r>
              <a:rPr lang="en-GB" sz="4160" dirty="0">
                <a:solidFill>
                  <a:srgbClr val="FF0000"/>
                </a:solidFill>
                <a:latin typeface="Arial" panose="020B0604020202020204" pitchFamily="34" charset="0"/>
                <a:cs typeface="Arial" panose="020B0604020202020204" pitchFamily="34" charset="0"/>
              </a:rPr>
              <a:t>Harvard University, </a:t>
            </a:r>
            <a:r>
              <a:rPr lang="en-GB" sz="4160" baseline="30000" dirty="0">
                <a:solidFill>
                  <a:srgbClr val="FF0000"/>
                </a:solidFill>
                <a:latin typeface="Arial" panose="020B0604020202020204" pitchFamily="34" charset="0"/>
                <a:cs typeface="Arial" panose="020B0604020202020204" pitchFamily="34" charset="0"/>
              </a:rPr>
              <a:t>2</a:t>
            </a:r>
            <a:r>
              <a:rPr lang="en-GB" sz="4160" dirty="0">
                <a:solidFill>
                  <a:srgbClr val="FF0000"/>
                </a:solidFill>
                <a:latin typeface="Arial" panose="020B0604020202020204" pitchFamily="34" charset="0"/>
                <a:cs typeface="Arial" panose="020B0604020202020204" pitchFamily="34" charset="0"/>
              </a:rPr>
              <a:t>Yale </a:t>
            </a:r>
            <a:r>
              <a:rPr lang="en-GB" sz="4160" dirty="0">
                <a:solidFill>
                  <a:srgbClr val="FF0000"/>
                </a:solidFill>
                <a:latin typeface="Arial" panose="020B0604020202020204" pitchFamily="34" charset="0"/>
                <a:cs typeface="Arial" panose="020B0604020202020204" pitchFamily="34" charset="0"/>
              </a:rPr>
              <a:t>University</a:t>
            </a:r>
            <a:endParaRPr lang="en-GB" sz="4160" dirty="0">
              <a:solidFill>
                <a:srgbClr val="FF0000"/>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706" y="5565996"/>
            <a:ext cx="3060611" cy="3078302"/>
          </a:xfrm>
          <a:prstGeom prst="rect">
            <a:avLst/>
          </a:prstGeom>
        </p:spPr>
      </p:pic>
      <p:pic>
        <p:nvPicPr>
          <p:cNvPr id="29" name="Picture 122" descr="http://upload.wikimedia.org/wikipedia/commons/thumb/0/07/Yale_University_Shield_1.svg/360px-Yale_University_Shield_1.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3554" y="791985"/>
            <a:ext cx="3570365" cy="35703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4" descr="http://1.bp.blogspot.com/-lsW1jNy-jX8/UKOS17VfFTI/AAAAAAAATQk/g-T4W8RkAaM/s1600/Harvard+Crest+Tod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200" y="716536"/>
            <a:ext cx="4028285" cy="40282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297683" y="5526226"/>
            <a:ext cx="31272478" cy="3342453"/>
          </a:xfrm>
          <a:prstGeom prst="rect">
            <a:avLst/>
          </a:prstGeom>
          <a:noFill/>
        </p:spPr>
        <p:txBody>
          <a:bodyPr wrap="square" rtlCol="0">
            <a:spAutoFit/>
          </a:bodyPr>
          <a:lstStyle/>
          <a:p>
            <a:pPr algn="just"/>
            <a:r>
              <a:rPr lang="en-US" sz="3520" b="1" u="sng" dirty="0">
                <a:latin typeface="Arial" panose="020B0604020202020204" pitchFamily="34" charset="0"/>
                <a:cs typeface="Arial" panose="020B0604020202020204" pitchFamily="34" charset="0"/>
              </a:rPr>
              <a:t>Abstract:</a:t>
            </a:r>
            <a:r>
              <a:rPr lang="en-US" sz="3520" b="1" dirty="0">
                <a:latin typeface="Arial" panose="020B0604020202020204" pitchFamily="34" charset="0"/>
                <a:cs typeface="Arial" panose="020B0604020202020204" pitchFamily="34" charset="0"/>
              </a:rPr>
              <a:t> The ACME Collaboration recently reported an order of magnitude improved limit on the electric dipole moment of the electron (</a:t>
            </a:r>
            <a:r>
              <a:rPr lang="en-US" sz="3520" b="1" dirty="0" err="1">
                <a:latin typeface="Arial" panose="020B0604020202020204" pitchFamily="34" charset="0"/>
                <a:cs typeface="Arial" panose="020B0604020202020204" pitchFamily="34" charset="0"/>
              </a:rPr>
              <a:t>eEDM</a:t>
            </a:r>
            <a:r>
              <a:rPr lang="en-US" sz="3520" b="1" dirty="0">
                <a:latin typeface="Arial" panose="020B0604020202020204" pitchFamily="34" charset="0"/>
                <a:cs typeface="Arial" panose="020B0604020202020204" pitchFamily="34" charset="0"/>
              </a:rPr>
              <a:t>) (ACME collaboration, Science 343 (2014), 269-272), setting more stringent constraints on many time reversal (T) violating extensions to the Standard Model. The experiment was performed using spin precession measurements in a molecular beam of thorium oxide. We report here on a new method of preparing the coherent spin superposition state that represents the initial state of the spin precession measurement using </a:t>
            </a:r>
            <a:r>
              <a:rPr lang="en-US" sz="3520" b="1" dirty="0" err="1">
                <a:latin typeface="Arial" panose="020B0604020202020204" pitchFamily="34" charset="0"/>
                <a:cs typeface="Arial" panose="020B0604020202020204" pitchFamily="34" charset="0"/>
              </a:rPr>
              <a:t>STImulated</a:t>
            </a:r>
            <a:r>
              <a:rPr lang="en-US" sz="3520" b="1" dirty="0">
                <a:latin typeface="Arial" panose="020B0604020202020204" pitchFamily="34" charset="0"/>
                <a:cs typeface="Arial" panose="020B0604020202020204" pitchFamily="34" charset="0"/>
              </a:rPr>
              <a:t> Raman Adiabatic Passage (STIRAP). We demonstrate a transfer efficiency of 75% giving a twelve-fold increase in signal. We discuss the particularities and challenges of implementing STIRAP in the ACME measurement and the methods we have used to overcome them.</a:t>
            </a:r>
            <a:endParaRPr lang="en-GB" sz="3520" b="1" dirty="0">
              <a:latin typeface="Arial" panose="020B0604020202020204" pitchFamily="34" charset="0"/>
              <a:cs typeface="Arial" panose="020B0604020202020204" pitchFamily="34" charset="0"/>
            </a:endParaRPr>
          </a:p>
        </p:txBody>
      </p:sp>
      <p:pic>
        <p:nvPicPr>
          <p:cNvPr id="32" name="Picture 140" descr="C:\Users\Admin\Desktop\acme_oran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23293" y="5148186"/>
            <a:ext cx="1789442" cy="336288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494774" y="6273523"/>
            <a:ext cx="15873429" cy="1471172"/>
          </a:xfrm>
          <a:prstGeom prst="rect">
            <a:avLst/>
          </a:prstGeom>
          <a:noFill/>
        </p:spPr>
        <p:txBody>
          <a:bodyPr wrap="square" rtlCol="0">
            <a:spAutoFit/>
          </a:bodyPr>
          <a:lstStyle/>
          <a:p>
            <a:pPr algn="ctr"/>
            <a:r>
              <a:rPr lang="en-US" sz="4160" dirty="0">
                <a:latin typeface="Arial" panose="020B0604020202020204" pitchFamily="34" charset="0"/>
                <a:cs typeface="Arial" panose="020B0604020202020204" pitchFamily="34" charset="0"/>
              </a:rPr>
              <a:t>For more </a:t>
            </a:r>
            <a:r>
              <a:rPr lang="en-US" sz="4160" dirty="0">
                <a:latin typeface="Arial" panose="020B0604020202020204" pitchFamily="34" charset="0"/>
                <a:cs typeface="Arial" panose="020B0604020202020204" pitchFamily="34" charset="0"/>
              </a:rPr>
              <a:t>information, </a:t>
            </a:r>
          </a:p>
          <a:p>
            <a:pPr algn="ctr"/>
            <a:r>
              <a:rPr lang="en-US" sz="4800" b="1" dirty="0">
                <a:solidFill>
                  <a:srgbClr val="FF0000"/>
                </a:solidFill>
                <a:latin typeface="Arial" panose="020B0604020202020204" pitchFamily="34" charset="0"/>
                <a:cs typeface="Arial" panose="020B0604020202020204" pitchFamily="34" charset="0"/>
              </a:rPr>
              <a:t>electronedm.info</a:t>
            </a:r>
            <a:endParaRPr lang="en-GB" sz="4800" b="1" dirty="0">
              <a:solidFill>
                <a:srgbClr val="FF0000"/>
              </a:solidFill>
              <a:latin typeface="Arial" panose="020B0604020202020204" pitchFamily="34" charset="0"/>
              <a:cs typeface="Arial" panose="020B0604020202020204" pitchFamily="34" charset="0"/>
            </a:endParaRPr>
          </a:p>
        </p:txBody>
      </p:sp>
      <p:sp>
        <p:nvSpPr>
          <p:cNvPr id="211" name="TextBox 210"/>
          <p:cNvSpPr txBox="1"/>
          <p:nvPr/>
        </p:nvSpPr>
        <p:spPr>
          <a:xfrm>
            <a:off x="5987124" y="3432983"/>
            <a:ext cx="12794296" cy="880241"/>
          </a:xfrm>
          <a:prstGeom prst="rect">
            <a:avLst/>
          </a:prstGeom>
          <a:noFill/>
        </p:spPr>
        <p:txBody>
          <a:bodyPr wrap="square" rtlCol="0">
            <a:spAutoFit/>
          </a:bodyPr>
          <a:lstStyle/>
          <a:p>
            <a:r>
              <a:rPr lang="en-GB" sz="5120" b="1" dirty="0">
                <a:solidFill>
                  <a:srgbClr val="C00000"/>
                </a:solidFill>
                <a:latin typeface="Arial" panose="020B0604020202020204" pitchFamily="34" charset="0"/>
                <a:cs typeface="Arial" panose="020B0604020202020204" pitchFamily="34" charset="0"/>
              </a:rPr>
              <a:t>ACME Collaboration</a:t>
            </a:r>
            <a:r>
              <a:rPr lang="en-GB" sz="4480" b="1" dirty="0">
                <a:latin typeface="Arial" panose="020B0604020202020204" pitchFamily="34" charset="0"/>
                <a:cs typeface="Arial" panose="020B0604020202020204" pitchFamily="34" charset="0"/>
              </a:rPr>
              <a:t>:</a:t>
            </a:r>
          </a:p>
        </p:txBody>
      </p:sp>
      <p:pic>
        <p:nvPicPr>
          <p:cNvPr id="215" name="Picture 1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8851" y="13169857"/>
            <a:ext cx="4381683" cy="158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0" name="TextBox 279"/>
          <p:cNvSpPr txBox="1"/>
          <p:nvPr/>
        </p:nvSpPr>
        <p:spPr>
          <a:xfrm>
            <a:off x="381463" y="9142527"/>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Measurement Scheme</a:t>
            </a:r>
            <a:endParaRPr lang="en-GB" sz="4480" b="1" u="sng" dirty="0">
              <a:latin typeface="Arial" panose="020B0604020202020204" pitchFamily="34" charset="0"/>
              <a:cs typeface="Arial" panose="020B0604020202020204" pitchFamily="34" charset="0"/>
            </a:endParaRPr>
          </a:p>
        </p:txBody>
      </p:sp>
      <p:pic>
        <p:nvPicPr>
          <p:cNvPr id="296" name="Picture 182"/>
          <p:cNvPicPr>
            <a:picLocks noChangeAspect="1" noChangeArrowheads="1"/>
          </p:cNvPicPr>
          <p:nvPr/>
        </p:nvPicPr>
        <p:blipFill rotWithShape="1">
          <a:blip r:embed="rId9">
            <a:extLst>
              <a:ext uri="{28A0092B-C50C-407E-A947-70E740481C1C}">
                <a14:useLocalDpi xmlns:a14="http://schemas.microsoft.com/office/drawing/2010/main" val="0"/>
              </a:ext>
            </a:extLst>
          </a:blip>
          <a:srcRect l="48793" t="66503" r="44998" b="7432"/>
          <a:stretch/>
        </p:blipFill>
        <p:spPr bwMode="auto">
          <a:xfrm>
            <a:off x="7595386" y="13408898"/>
            <a:ext cx="214947" cy="32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 name="Picture 182"/>
          <p:cNvPicPr>
            <a:picLocks noChangeAspect="1" noChangeArrowheads="1"/>
          </p:cNvPicPr>
          <p:nvPr/>
        </p:nvPicPr>
        <p:blipFill rotWithShape="1">
          <a:blip r:embed="rId9">
            <a:extLst>
              <a:ext uri="{28A0092B-C50C-407E-A947-70E740481C1C}">
                <a14:useLocalDpi xmlns:a14="http://schemas.microsoft.com/office/drawing/2010/main" val="0"/>
              </a:ext>
            </a:extLst>
          </a:blip>
          <a:srcRect l="54938" t="59892" r="26771" b="3855"/>
          <a:stretch/>
        </p:blipFill>
        <p:spPr bwMode="auto">
          <a:xfrm>
            <a:off x="7262487" y="14323483"/>
            <a:ext cx="633224" cy="45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8" name="Picture 182"/>
          <p:cNvPicPr>
            <a:picLocks noChangeAspect="1" noChangeArrowheads="1"/>
          </p:cNvPicPr>
          <p:nvPr/>
        </p:nvPicPr>
        <p:blipFill rotWithShape="1">
          <a:blip r:embed="rId9">
            <a:extLst>
              <a:ext uri="{28A0092B-C50C-407E-A947-70E740481C1C}">
                <a14:useLocalDpi xmlns:a14="http://schemas.microsoft.com/office/drawing/2010/main" val="0"/>
              </a:ext>
            </a:extLst>
          </a:blip>
          <a:srcRect l="82896" t="60925"/>
          <a:stretch/>
        </p:blipFill>
        <p:spPr bwMode="auto">
          <a:xfrm>
            <a:off x="7349816" y="13870497"/>
            <a:ext cx="592170" cy="48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9" name="TextBox 298"/>
          <p:cNvSpPr txBox="1"/>
          <p:nvPr/>
        </p:nvSpPr>
        <p:spPr>
          <a:xfrm>
            <a:off x="7886655" y="13288636"/>
            <a:ext cx="3909352" cy="486287"/>
          </a:xfrm>
          <a:prstGeom prst="rect">
            <a:avLst/>
          </a:prstGeom>
          <a:noFill/>
        </p:spPr>
        <p:txBody>
          <a:bodyPr wrap="square" rtlCol="0">
            <a:spAutoFit/>
          </a:bodyPr>
          <a:lstStyle/>
          <a:p>
            <a:pPr algn="just">
              <a:spcBef>
                <a:spcPts val="960"/>
              </a:spcBef>
            </a:pPr>
            <a:r>
              <a:rPr lang="en-US" sz="2560" dirty="0">
                <a:latin typeface="cmr12" panose="020B0500000000000000" pitchFamily="34" charset="0"/>
              </a:rPr>
              <a:t>= coherence time</a:t>
            </a:r>
            <a:endParaRPr lang="en-GB" sz="2560" dirty="0">
              <a:latin typeface="cmr12" panose="020B0500000000000000" pitchFamily="34" charset="0"/>
            </a:endParaRPr>
          </a:p>
        </p:txBody>
      </p:sp>
      <p:sp>
        <p:nvSpPr>
          <p:cNvPr id="300" name="TextBox 299"/>
          <p:cNvSpPr txBox="1"/>
          <p:nvPr/>
        </p:nvSpPr>
        <p:spPr>
          <a:xfrm>
            <a:off x="7920342" y="14284809"/>
            <a:ext cx="5555883" cy="486287"/>
          </a:xfrm>
          <a:prstGeom prst="rect">
            <a:avLst/>
          </a:prstGeom>
          <a:noFill/>
        </p:spPr>
        <p:txBody>
          <a:bodyPr wrap="square" rtlCol="0">
            <a:spAutoFit/>
          </a:bodyPr>
          <a:lstStyle/>
          <a:p>
            <a:pPr algn="just">
              <a:spcBef>
                <a:spcPts val="960"/>
              </a:spcBef>
            </a:pPr>
            <a:r>
              <a:rPr lang="en-US" sz="2560" dirty="0">
                <a:latin typeface="cmr12" panose="020B0500000000000000" pitchFamily="34" charset="0"/>
              </a:rPr>
              <a:t>= effective electric field</a:t>
            </a:r>
            <a:endParaRPr lang="en-GB" sz="2560" dirty="0">
              <a:latin typeface="cmr12" panose="020B0500000000000000" pitchFamily="34" charset="0"/>
            </a:endParaRPr>
          </a:p>
        </p:txBody>
      </p:sp>
      <p:sp>
        <p:nvSpPr>
          <p:cNvPr id="301" name="TextBox 300"/>
          <p:cNvSpPr txBox="1"/>
          <p:nvPr/>
        </p:nvSpPr>
        <p:spPr>
          <a:xfrm>
            <a:off x="7900639" y="13795399"/>
            <a:ext cx="5392280" cy="486287"/>
          </a:xfrm>
          <a:prstGeom prst="rect">
            <a:avLst/>
          </a:prstGeom>
          <a:noFill/>
        </p:spPr>
        <p:txBody>
          <a:bodyPr wrap="square" rtlCol="0">
            <a:spAutoFit/>
          </a:bodyPr>
          <a:lstStyle/>
          <a:p>
            <a:pPr algn="just">
              <a:spcBef>
                <a:spcPts val="960"/>
              </a:spcBef>
            </a:pPr>
            <a:r>
              <a:rPr lang="en-US" sz="2560" dirty="0">
                <a:latin typeface="cmr12" panose="020B0500000000000000" pitchFamily="34" charset="0"/>
              </a:rPr>
              <a:t>= </a:t>
            </a:r>
            <a:r>
              <a:rPr lang="en-US" sz="2560" dirty="0" smtClean="0">
                <a:latin typeface="cmr12" panose="020B0500000000000000" pitchFamily="34" charset="0"/>
              </a:rPr>
              <a:t>number of molecules</a:t>
            </a:r>
            <a:endParaRPr lang="en-GB" sz="2560" dirty="0">
              <a:latin typeface="cmr12" panose="020B0500000000000000" pitchFamily="34" charset="0"/>
            </a:endParaRPr>
          </a:p>
        </p:txBody>
      </p:sp>
      <p:sp>
        <p:nvSpPr>
          <p:cNvPr id="221" name="Rectangle 220"/>
          <p:cNvSpPr/>
          <p:nvPr/>
        </p:nvSpPr>
        <p:spPr>
          <a:xfrm>
            <a:off x="29693890" y="32820113"/>
            <a:ext cx="14067378" cy="3416320"/>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ACME Papers:</a:t>
            </a:r>
          </a:p>
          <a:p>
            <a:pPr marL="731542" indent="-731542">
              <a:buFont typeface="+mj-lt"/>
              <a:buAutoNum type="arabicPeriod"/>
            </a:pPr>
            <a:r>
              <a:rPr lang="en-US" sz="2400" b="1" dirty="0">
                <a:solidFill>
                  <a:prstClr val="black"/>
                </a:solidFill>
                <a:latin typeface="Arial" panose="020B0604020202020204" pitchFamily="34" charset="0"/>
                <a:cs typeface="Arial" panose="020B0604020202020204" pitchFamily="34" charset="0"/>
              </a:rPr>
              <a:t>STIRAP and Other Results: </a:t>
            </a:r>
            <a:r>
              <a:rPr lang="en-US" sz="2400" dirty="0">
                <a:solidFill>
                  <a:prstClr val="black"/>
                </a:solidFill>
                <a:latin typeface="Arial" panose="020B0604020202020204" pitchFamily="34" charset="0"/>
                <a:cs typeface="Arial" panose="020B0604020202020204" pitchFamily="34" charset="0"/>
              </a:rPr>
              <a:t>“Stimulated Raman adiabatic passage preparation of a coherent superposition of </a:t>
            </a:r>
            <a:r>
              <a:rPr lang="en-US" sz="2400" dirty="0" err="1">
                <a:solidFill>
                  <a:prstClr val="black"/>
                </a:solidFill>
                <a:latin typeface="Arial" panose="020B0604020202020204" pitchFamily="34" charset="0"/>
                <a:cs typeface="Arial" panose="020B0604020202020204" pitchFamily="34" charset="0"/>
              </a:rPr>
              <a:t>ThO</a:t>
            </a:r>
            <a:r>
              <a:rPr lang="en-US" sz="2400" dirty="0">
                <a:solidFill>
                  <a:prstClr val="black"/>
                </a:solidFill>
                <a:latin typeface="Arial" panose="020B0604020202020204" pitchFamily="34" charset="0"/>
                <a:cs typeface="Arial" panose="020B0604020202020204" pitchFamily="34" charset="0"/>
              </a:rPr>
              <a:t> H states for an improved electron electric-dipole-moment measurement.” C. D. Panda et al. </a:t>
            </a:r>
            <a:r>
              <a:rPr lang="fr-FR" sz="2400" i="1" dirty="0">
                <a:solidFill>
                  <a:prstClr val="black"/>
                </a:solidFill>
                <a:latin typeface="Arial" panose="020B0604020202020204" pitchFamily="34" charset="0"/>
                <a:cs typeface="Arial" panose="020B0604020202020204" pitchFamily="34" charset="0"/>
              </a:rPr>
              <a:t>Phys. </a:t>
            </a:r>
            <a:r>
              <a:rPr lang="fr-FR" sz="2400" i="1" dirty="0" err="1">
                <a:solidFill>
                  <a:prstClr val="black"/>
                </a:solidFill>
                <a:latin typeface="Arial" panose="020B0604020202020204" pitchFamily="34" charset="0"/>
                <a:cs typeface="Arial" panose="020B0604020202020204" pitchFamily="34" charset="0"/>
              </a:rPr>
              <a:t>Rev</a:t>
            </a:r>
            <a:r>
              <a:rPr lang="fr-FR" sz="2400" i="1" dirty="0">
                <a:solidFill>
                  <a:prstClr val="black"/>
                </a:solidFill>
                <a:latin typeface="Arial" panose="020B0604020202020204" pitchFamily="34" charset="0"/>
                <a:cs typeface="Arial" panose="020B0604020202020204" pitchFamily="34" charset="0"/>
              </a:rPr>
              <a:t>. A</a:t>
            </a:r>
            <a:r>
              <a:rPr lang="fr-FR" sz="2400" dirty="0">
                <a:solidFill>
                  <a:prstClr val="black"/>
                </a:solidFill>
                <a:latin typeface="Arial" panose="020B0604020202020204" pitchFamily="34" charset="0"/>
                <a:cs typeface="Arial" panose="020B0604020202020204" pitchFamily="34" charset="0"/>
              </a:rPr>
              <a:t> </a:t>
            </a:r>
            <a:r>
              <a:rPr lang="fr-FR" sz="2400" b="1" dirty="0">
                <a:solidFill>
                  <a:prstClr val="black"/>
                </a:solidFill>
                <a:latin typeface="Arial" panose="020B0604020202020204" pitchFamily="34" charset="0"/>
                <a:cs typeface="Arial" panose="020B0604020202020204" pitchFamily="34" charset="0"/>
              </a:rPr>
              <a:t>93</a:t>
            </a:r>
            <a:r>
              <a:rPr lang="fr-FR" sz="2400" dirty="0">
                <a:solidFill>
                  <a:prstClr val="black"/>
                </a:solidFill>
                <a:latin typeface="Arial" panose="020B0604020202020204" pitchFamily="34" charset="0"/>
                <a:cs typeface="Arial" panose="020B0604020202020204" pitchFamily="34" charset="0"/>
              </a:rPr>
              <a:t>, 052110 (2016)</a:t>
            </a:r>
            <a:endParaRPr lang="en-US" sz="2400" b="1" dirty="0">
              <a:solidFill>
                <a:prstClr val="black"/>
              </a:solidFill>
              <a:latin typeface="Arial" panose="020B0604020202020204" pitchFamily="34" charset="0"/>
              <a:cs typeface="Arial" panose="020B0604020202020204" pitchFamily="34" charset="0"/>
            </a:endParaRPr>
          </a:p>
          <a:p>
            <a:pPr marL="731542" indent="-731542">
              <a:buFont typeface="+mj-lt"/>
              <a:buAutoNum type="arabicPeriod"/>
            </a:pPr>
            <a:r>
              <a:rPr lang="en-US" sz="2400" b="1" dirty="0">
                <a:solidFill>
                  <a:prstClr val="black"/>
                </a:solidFill>
                <a:latin typeface="Arial" panose="020B0604020202020204" pitchFamily="34" charset="0"/>
                <a:cs typeface="Arial" panose="020B0604020202020204" pitchFamily="34" charset="0"/>
              </a:rPr>
              <a:t>GEN I Experimental </a:t>
            </a:r>
            <a:r>
              <a:rPr lang="en-US" sz="2400" b="1" dirty="0">
                <a:solidFill>
                  <a:prstClr val="black"/>
                </a:solidFill>
                <a:latin typeface="Arial" panose="020B0604020202020204" pitchFamily="34" charset="0"/>
                <a:cs typeface="Arial" panose="020B0604020202020204" pitchFamily="34" charset="0"/>
              </a:rPr>
              <a:t>Result: </a:t>
            </a:r>
            <a:r>
              <a:rPr lang="en-US" sz="2400" dirty="0">
                <a:solidFill>
                  <a:prstClr val="black"/>
                </a:solidFill>
                <a:latin typeface="Arial" panose="020B0604020202020204" pitchFamily="34" charset="0"/>
                <a:cs typeface="Arial" panose="020B0604020202020204" pitchFamily="34" charset="0"/>
              </a:rPr>
              <a:t>“Order of Magnitude Smaller Limit on the Electric Dipole Moment of the Electron.” ACME Collaboration. </a:t>
            </a:r>
            <a:r>
              <a:rPr lang="fr-FR" sz="2400" i="1" dirty="0">
                <a:solidFill>
                  <a:prstClr val="black"/>
                </a:solidFill>
                <a:latin typeface="Arial" panose="020B0604020202020204" pitchFamily="34" charset="0"/>
                <a:cs typeface="Arial" panose="020B0604020202020204" pitchFamily="34" charset="0"/>
              </a:rPr>
              <a:t>Science</a:t>
            </a:r>
            <a:r>
              <a:rPr lang="fr-FR" sz="2400" dirty="0">
                <a:solidFill>
                  <a:prstClr val="black"/>
                </a:solidFill>
                <a:latin typeface="Arial" panose="020B0604020202020204" pitchFamily="34" charset="0"/>
                <a:cs typeface="Arial" panose="020B0604020202020204" pitchFamily="34" charset="0"/>
              </a:rPr>
              <a:t> </a:t>
            </a:r>
            <a:r>
              <a:rPr lang="fr-FR" sz="2400" b="1" dirty="0">
                <a:solidFill>
                  <a:prstClr val="black"/>
                </a:solidFill>
                <a:latin typeface="Arial" panose="020B0604020202020204" pitchFamily="34" charset="0"/>
                <a:cs typeface="Arial" panose="020B0604020202020204" pitchFamily="34" charset="0"/>
              </a:rPr>
              <a:t>343</a:t>
            </a:r>
            <a:r>
              <a:rPr lang="fr-FR" sz="2400" dirty="0">
                <a:solidFill>
                  <a:prstClr val="black"/>
                </a:solidFill>
                <a:latin typeface="Arial" panose="020B0604020202020204" pitchFamily="34" charset="0"/>
                <a:cs typeface="Arial" panose="020B0604020202020204" pitchFamily="34" charset="0"/>
              </a:rPr>
              <a:t>, p. 269-272 (2014)</a:t>
            </a:r>
          </a:p>
          <a:p>
            <a:pPr lvl="0"/>
            <a:r>
              <a:rPr lang="en-GB" sz="2400" b="1" dirty="0">
                <a:solidFill>
                  <a:prstClr val="black"/>
                </a:solidFill>
                <a:latin typeface="Arial" panose="020B0604020202020204" pitchFamily="34" charset="0"/>
                <a:cs typeface="Arial" panose="020B0604020202020204" pitchFamily="34" charset="0"/>
              </a:rPr>
              <a:t>Effective </a:t>
            </a:r>
            <a:r>
              <a:rPr lang="en-GB" sz="2400" b="1" dirty="0">
                <a:solidFill>
                  <a:prstClr val="black"/>
                </a:solidFill>
                <a:latin typeface="Arial" panose="020B0604020202020204" pitchFamily="34" charset="0"/>
                <a:cs typeface="Arial" panose="020B0604020202020204" pitchFamily="34" charset="0"/>
              </a:rPr>
              <a:t>E-field </a:t>
            </a:r>
            <a:r>
              <a:rPr lang="en-GB" sz="2400" b="1" dirty="0">
                <a:solidFill>
                  <a:prstClr val="black"/>
                </a:solidFill>
                <a:latin typeface="Arial" panose="020B0604020202020204" pitchFamily="34" charset="0"/>
                <a:cs typeface="Arial" panose="020B0604020202020204" pitchFamily="34" charset="0"/>
              </a:rPr>
              <a:t>Calculations: </a:t>
            </a:r>
          </a:p>
          <a:p>
            <a:pPr marL="548640" indent="-548640">
              <a:buFont typeface="+mj-lt"/>
              <a:buAutoNum type="arabicPeriod"/>
            </a:pPr>
            <a:r>
              <a:rPr lang="en-US" sz="2400" dirty="0" err="1">
                <a:solidFill>
                  <a:prstClr val="black"/>
                </a:solidFill>
                <a:latin typeface="Arial" panose="020B0604020202020204" pitchFamily="34" charset="0"/>
                <a:cs typeface="Arial" panose="020B0604020202020204" pitchFamily="34" charset="0"/>
              </a:rPr>
              <a:t>Skripnikov</a:t>
            </a:r>
            <a:r>
              <a:rPr lang="en-US" sz="2400"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et al. </a:t>
            </a:r>
            <a:r>
              <a:rPr lang="en-US" sz="2400" i="1" dirty="0">
                <a:solidFill>
                  <a:prstClr val="black"/>
                </a:solidFill>
                <a:latin typeface="Arial" panose="020B0604020202020204" pitchFamily="34" charset="0"/>
                <a:cs typeface="Arial" panose="020B0604020202020204" pitchFamily="34" charset="0"/>
              </a:rPr>
              <a:t>J. Chem. Phys. </a:t>
            </a:r>
            <a:r>
              <a:rPr lang="en-US" sz="2400" b="1" dirty="0">
                <a:solidFill>
                  <a:prstClr val="black"/>
                </a:solidFill>
                <a:latin typeface="Arial" panose="020B0604020202020204" pitchFamily="34" charset="0"/>
                <a:cs typeface="Arial" panose="020B0604020202020204" pitchFamily="34" charset="0"/>
              </a:rPr>
              <a:t>142 </a:t>
            </a:r>
            <a:r>
              <a:rPr lang="en-US" sz="2400" dirty="0">
                <a:solidFill>
                  <a:prstClr val="black"/>
                </a:solidFill>
                <a:latin typeface="Arial" panose="020B0604020202020204" pitchFamily="34" charset="0"/>
                <a:cs typeface="Arial" panose="020B0604020202020204" pitchFamily="34" charset="0"/>
              </a:rPr>
              <a:t>024301 </a:t>
            </a:r>
            <a:r>
              <a:rPr lang="en-US"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2015)</a:t>
            </a:r>
          </a:p>
          <a:p>
            <a:pPr marL="548640" indent="-548640">
              <a:buFont typeface="+mj-lt"/>
              <a:buAutoNum type="arabicPeriod"/>
            </a:pPr>
            <a:r>
              <a:rPr lang="en-US" sz="2400" dirty="0">
                <a:solidFill>
                  <a:prstClr val="black"/>
                </a:solidFill>
                <a:latin typeface="Arial" panose="020B0604020202020204" pitchFamily="34" charset="0"/>
                <a:cs typeface="Arial" panose="020B0604020202020204" pitchFamily="34" charset="0"/>
              </a:rPr>
              <a:t>T. </a:t>
            </a:r>
            <a:r>
              <a:rPr lang="en-US" sz="2400" dirty="0" err="1">
                <a:solidFill>
                  <a:prstClr val="black"/>
                </a:solidFill>
                <a:latin typeface="Arial" panose="020B0604020202020204" pitchFamily="34" charset="0"/>
                <a:cs typeface="Arial" panose="020B0604020202020204" pitchFamily="34" charset="0"/>
              </a:rPr>
              <a:t>Fleig</a:t>
            </a:r>
            <a:r>
              <a:rPr lang="en-US" sz="2400" dirty="0">
                <a:solidFill>
                  <a:prstClr val="black"/>
                </a:solidFill>
                <a:latin typeface="Arial" panose="020B0604020202020204" pitchFamily="34" charset="0"/>
                <a:cs typeface="Arial" panose="020B0604020202020204" pitchFamily="34" charset="0"/>
              </a:rPr>
              <a:t> et al. </a:t>
            </a:r>
            <a:r>
              <a:rPr lang="en-US" sz="2400" i="1" dirty="0">
                <a:solidFill>
                  <a:prstClr val="black"/>
                </a:solidFill>
                <a:latin typeface="Arial" panose="020B0604020202020204" pitchFamily="34" charset="0"/>
                <a:cs typeface="Arial" panose="020B0604020202020204" pitchFamily="34" charset="0"/>
              </a:rPr>
              <a:t>J. Mol. </a:t>
            </a:r>
            <a:r>
              <a:rPr lang="en-US" sz="2400" i="1" dirty="0" err="1">
                <a:solidFill>
                  <a:prstClr val="black"/>
                </a:solidFill>
                <a:latin typeface="Arial" panose="020B0604020202020204" pitchFamily="34" charset="0"/>
                <a:cs typeface="Arial" panose="020B0604020202020204" pitchFamily="34" charset="0"/>
              </a:rPr>
              <a:t>Spectrosc</a:t>
            </a:r>
            <a:r>
              <a:rPr lang="en-US" sz="2400" i="1" dirty="0">
                <a:solidFill>
                  <a:prstClr val="black"/>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300 </a:t>
            </a:r>
            <a:r>
              <a:rPr lang="en-US" sz="2400" dirty="0">
                <a:solidFill>
                  <a:prstClr val="black"/>
                </a:solidFill>
                <a:latin typeface="Arial" panose="020B0604020202020204" pitchFamily="34" charset="0"/>
                <a:cs typeface="Arial" panose="020B0604020202020204" pitchFamily="34" charset="0"/>
              </a:rPr>
              <a:t>16 (2014)</a:t>
            </a:r>
            <a:endParaRPr lang="en-GB" sz="2400" b="1" dirty="0">
              <a:solidFill>
                <a:prstClr val="black"/>
              </a:solidFill>
              <a:latin typeface="Arial" panose="020B0604020202020204" pitchFamily="34" charset="0"/>
              <a:cs typeface="Arial" panose="020B0604020202020204" pitchFamily="34" charset="0"/>
            </a:endParaRPr>
          </a:p>
        </p:txBody>
      </p:sp>
      <p:sp>
        <p:nvSpPr>
          <p:cNvPr id="232" name="TextBox 231"/>
          <p:cNvSpPr txBox="1"/>
          <p:nvPr/>
        </p:nvSpPr>
        <p:spPr>
          <a:xfrm>
            <a:off x="29640815" y="32038320"/>
            <a:ext cx="12794296"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References</a:t>
            </a:r>
          </a:p>
        </p:txBody>
      </p:sp>
      <p:pic>
        <p:nvPicPr>
          <p:cNvPr id="10" name="Picture 9"/>
          <p:cNvPicPr>
            <a:picLocks noChangeAspect="1"/>
          </p:cNvPicPr>
          <p:nvPr/>
        </p:nvPicPr>
        <p:blipFill rotWithShape="1">
          <a:blip r:embed="rId10"/>
          <a:srcRect l="8751" t="19941" r="16776" b="18772"/>
          <a:stretch/>
        </p:blipFill>
        <p:spPr>
          <a:xfrm>
            <a:off x="9874281" y="11014028"/>
            <a:ext cx="4422270" cy="2047058"/>
          </a:xfrm>
          <a:prstGeom prst="rect">
            <a:avLst/>
          </a:prstGeom>
        </p:spPr>
      </p:pic>
      <p:pic>
        <p:nvPicPr>
          <p:cNvPr id="9" name="Picture 8"/>
          <p:cNvPicPr>
            <a:picLocks noChangeAspect="1"/>
          </p:cNvPicPr>
          <p:nvPr/>
        </p:nvPicPr>
        <p:blipFill>
          <a:blip r:embed="rId11"/>
          <a:stretch>
            <a:fillRect/>
          </a:stretch>
        </p:blipFill>
        <p:spPr>
          <a:xfrm>
            <a:off x="14899060" y="10250274"/>
            <a:ext cx="14127179" cy="8609090"/>
          </a:xfrm>
          <a:prstGeom prst="rect">
            <a:avLst/>
          </a:prstGeom>
        </p:spPr>
      </p:pic>
      <p:pic>
        <p:nvPicPr>
          <p:cNvPr id="11" name="Picture 10"/>
          <p:cNvPicPr>
            <a:picLocks noChangeAspect="1"/>
          </p:cNvPicPr>
          <p:nvPr/>
        </p:nvPicPr>
        <p:blipFill>
          <a:blip r:embed="rId12"/>
          <a:stretch>
            <a:fillRect/>
          </a:stretch>
        </p:blipFill>
        <p:spPr>
          <a:xfrm>
            <a:off x="-80985" y="19063384"/>
            <a:ext cx="8049445" cy="4989373"/>
          </a:xfrm>
          <a:prstGeom prst="rect">
            <a:avLst/>
          </a:prstGeom>
        </p:spPr>
      </p:pic>
      <p:pic>
        <p:nvPicPr>
          <p:cNvPr id="12" name="Picture 11"/>
          <p:cNvPicPr>
            <a:picLocks noChangeAspect="1"/>
          </p:cNvPicPr>
          <p:nvPr/>
        </p:nvPicPr>
        <p:blipFill>
          <a:blip r:embed="rId13"/>
          <a:stretch>
            <a:fillRect/>
          </a:stretch>
        </p:blipFill>
        <p:spPr>
          <a:xfrm>
            <a:off x="6785076" y="18996856"/>
            <a:ext cx="7524238" cy="4925062"/>
          </a:xfrm>
          <a:prstGeom prst="rect">
            <a:avLst/>
          </a:prstGeom>
        </p:spPr>
      </p:pic>
      <p:pic>
        <p:nvPicPr>
          <p:cNvPr id="13" name="Picture 12"/>
          <p:cNvPicPr>
            <a:picLocks noChangeAspect="1"/>
          </p:cNvPicPr>
          <p:nvPr/>
        </p:nvPicPr>
        <p:blipFill>
          <a:blip r:embed="rId14"/>
          <a:stretch>
            <a:fillRect/>
          </a:stretch>
        </p:blipFill>
        <p:spPr>
          <a:xfrm>
            <a:off x="6302106" y="25101594"/>
            <a:ext cx="8019872" cy="5010470"/>
          </a:xfrm>
          <a:prstGeom prst="rect">
            <a:avLst/>
          </a:prstGeom>
        </p:spPr>
      </p:pic>
      <p:sp>
        <p:nvSpPr>
          <p:cNvPr id="120" name="TextBox 119"/>
          <p:cNvSpPr txBox="1"/>
          <p:nvPr/>
        </p:nvSpPr>
        <p:spPr>
          <a:xfrm>
            <a:off x="29588141" y="28361963"/>
            <a:ext cx="15308163" cy="781752"/>
          </a:xfrm>
          <a:prstGeom prst="rect">
            <a:avLst/>
          </a:prstGeom>
          <a:noFill/>
        </p:spPr>
        <p:txBody>
          <a:bodyPr wrap="square" rtlCol="0">
            <a:spAutoFit/>
          </a:bodyPr>
          <a:lstStyle/>
          <a:p>
            <a:r>
              <a:rPr lang="en-US" sz="4480" b="1" u="sng" dirty="0">
                <a:latin typeface="Arial" panose="020B0604020202020204" pitchFamily="34" charset="0"/>
                <a:cs typeface="Arial" panose="020B0604020202020204" pitchFamily="34" charset="0"/>
              </a:rPr>
              <a:t>Conclusion</a:t>
            </a:r>
            <a:endParaRPr lang="en-GB" sz="4480" b="1" u="sng" dirty="0">
              <a:latin typeface="Arial" panose="020B0604020202020204" pitchFamily="34" charset="0"/>
              <a:cs typeface="Arial" panose="020B0604020202020204" pitchFamily="34" charset="0"/>
            </a:endParaRPr>
          </a:p>
        </p:txBody>
      </p:sp>
      <p:sp>
        <p:nvSpPr>
          <p:cNvPr id="121" name="Rectangle 120"/>
          <p:cNvSpPr/>
          <p:nvPr/>
        </p:nvSpPr>
        <p:spPr>
          <a:xfrm>
            <a:off x="29569947" y="29199147"/>
            <a:ext cx="14022506" cy="2185214"/>
          </a:xfrm>
          <a:prstGeom prst="rect">
            <a:avLst/>
          </a:prstGeom>
        </p:spPr>
        <p:txBody>
          <a:bodyPr wrap="square">
            <a:spAutoFit/>
          </a:bodyPr>
          <a:lstStyle/>
          <a:p>
            <a:pPr lvl="0" algn="just"/>
            <a:r>
              <a:rPr lang="en-US" sz="2720" dirty="0">
                <a:solidFill>
                  <a:prstClr val="black"/>
                </a:solidFill>
                <a:latin typeface="Arial" panose="020B0604020202020204" pitchFamily="34" charset="0"/>
                <a:cs typeface="Arial" panose="020B0604020202020204" pitchFamily="34" charset="0"/>
              </a:rPr>
              <a:t>We have demonstrated a factor of twelve increase in signal through STIRAP coherent state preparation. Out STIRAP implementation has been demonstrated to be robust and is already fully implemented in the main apparatus. We are confident that STIRAP and the other improvements will allow us to reduce the upper limit on the electron’s electric dipole moment, or detect a non-zero value within the next order of magnitude.</a:t>
            </a:r>
            <a:endParaRPr lang="en-US" sz="2720" dirty="0">
              <a:solidFill>
                <a:prstClr val="black"/>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stretch>
            <a:fillRect/>
          </a:stretch>
        </p:blipFill>
        <p:spPr>
          <a:xfrm>
            <a:off x="15622742" y="20916494"/>
            <a:ext cx="12580661" cy="9523166"/>
          </a:xfrm>
          <a:prstGeom prst="rect">
            <a:avLst/>
          </a:prstGeom>
        </p:spPr>
      </p:pic>
      <p:pic>
        <p:nvPicPr>
          <p:cNvPr id="19" name="Picture 18"/>
          <p:cNvPicPr>
            <a:picLocks noChangeAspect="1"/>
          </p:cNvPicPr>
          <p:nvPr/>
        </p:nvPicPr>
        <p:blipFill>
          <a:blip r:embed="rId16"/>
          <a:stretch>
            <a:fillRect/>
          </a:stretch>
        </p:blipFill>
        <p:spPr>
          <a:xfrm>
            <a:off x="36844573" y="20220714"/>
            <a:ext cx="6825853" cy="4479312"/>
          </a:xfrm>
          <a:prstGeom prst="rect">
            <a:avLst/>
          </a:prstGeom>
        </p:spPr>
      </p:pic>
      <p:pic>
        <p:nvPicPr>
          <p:cNvPr id="20" name="Picture 19"/>
          <p:cNvPicPr>
            <a:picLocks noChangeAspect="1"/>
          </p:cNvPicPr>
          <p:nvPr/>
        </p:nvPicPr>
        <p:blipFill>
          <a:blip r:embed="rId17"/>
          <a:stretch>
            <a:fillRect/>
          </a:stretch>
        </p:blipFill>
        <p:spPr>
          <a:xfrm>
            <a:off x="29470744" y="21286998"/>
            <a:ext cx="7471434" cy="6679563"/>
          </a:xfrm>
          <a:prstGeom prst="rect">
            <a:avLst/>
          </a:prstGeom>
        </p:spPr>
      </p:pic>
      <p:pic>
        <p:nvPicPr>
          <p:cNvPr id="132" name="Picture 131"/>
          <p:cNvPicPr>
            <a:picLocks noChangeAspect="1"/>
          </p:cNvPicPr>
          <p:nvPr/>
        </p:nvPicPr>
        <p:blipFill rotWithShape="1">
          <a:blip r:embed="rId18"/>
          <a:srcRect l="12416" r="5636"/>
          <a:stretch/>
        </p:blipFill>
        <p:spPr>
          <a:xfrm>
            <a:off x="37074458" y="9243392"/>
            <a:ext cx="6472480" cy="9566682"/>
          </a:xfrm>
          <a:prstGeom prst="rect">
            <a:avLst/>
          </a:prstGeom>
        </p:spPr>
      </p:pic>
      <p:sp>
        <p:nvSpPr>
          <p:cNvPr id="135" name="TextBox 134"/>
          <p:cNvSpPr txBox="1"/>
          <p:nvPr/>
        </p:nvSpPr>
        <p:spPr>
          <a:xfrm>
            <a:off x="382631" y="24682546"/>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Narrow, Stable Lasers</a:t>
            </a:r>
            <a:endParaRPr lang="en-GB" sz="4480" b="1" u="sng" dirty="0">
              <a:latin typeface="Arial" panose="020B0604020202020204" pitchFamily="34" charset="0"/>
              <a:cs typeface="Arial" panose="020B0604020202020204" pitchFamily="34" charset="0"/>
            </a:endParaRPr>
          </a:p>
        </p:txBody>
      </p:sp>
      <p:sp>
        <p:nvSpPr>
          <p:cNvPr id="142" name="Rounded Rectangle 141"/>
          <p:cNvSpPr/>
          <p:nvPr/>
        </p:nvSpPr>
        <p:spPr>
          <a:xfrm>
            <a:off x="208095" y="24452659"/>
            <a:ext cx="14313955" cy="11942368"/>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50" name="Rounded Rectangle 149"/>
          <p:cNvSpPr/>
          <p:nvPr/>
        </p:nvSpPr>
        <p:spPr>
          <a:xfrm>
            <a:off x="14815110" y="19279145"/>
            <a:ext cx="14294208" cy="17115882"/>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51" name="Rounded Rectangle 150"/>
          <p:cNvSpPr/>
          <p:nvPr/>
        </p:nvSpPr>
        <p:spPr>
          <a:xfrm>
            <a:off x="14809493" y="9041383"/>
            <a:ext cx="14299826" cy="10012133"/>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pic>
        <p:nvPicPr>
          <p:cNvPr id="153" name="Picture 152"/>
          <p:cNvPicPr>
            <a:picLocks noChangeAspect="1"/>
          </p:cNvPicPr>
          <p:nvPr/>
        </p:nvPicPr>
        <p:blipFill rotWithShape="1">
          <a:blip r:embed="rId19" cstate="print">
            <a:extLst>
              <a:ext uri="{28A0092B-C50C-407E-A947-70E740481C1C}">
                <a14:useLocalDpi xmlns:a14="http://schemas.microsoft.com/office/drawing/2010/main" val="0"/>
              </a:ext>
            </a:extLst>
          </a:blip>
          <a:srcRect l="3255" r="9043"/>
          <a:stretch/>
        </p:blipFill>
        <p:spPr>
          <a:xfrm>
            <a:off x="446521" y="30427397"/>
            <a:ext cx="5654040" cy="4815238"/>
          </a:xfrm>
          <a:prstGeom prst="rect">
            <a:avLst/>
          </a:prstGeom>
        </p:spPr>
      </p:pic>
      <p:pic>
        <p:nvPicPr>
          <p:cNvPr id="155" name="Picture 154"/>
          <p:cNvPicPr>
            <a:picLocks noChangeAspect="1"/>
          </p:cNvPicPr>
          <p:nvPr/>
        </p:nvPicPr>
        <p:blipFill>
          <a:blip r:embed="rId20"/>
          <a:stretch>
            <a:fillRect/>
          </a:stretch>
        </p:blipFill>
        <p:spPr>
          <a:xfrm>
            <a:off x="29536453" y="14968948"/>
            <a:ext cx="7393555" cy="4050341"/>
          </a:xfrm>
          <a:prstGeom prst="rect">
            <a:avLst/>
          </a:prstGeom>
        </p:spPr>
      </p:pic>
      <p:sp>
        <p:nvSpPr>
          <p:cNvPr id="157" name="TextBox 156"/>
          <p:cNvSpPr txBox="1"/>
          <p:nvPr/>
        </p:nvSpPr>
        <p:spPr>
          <a:xfrm>
            <a:off x="14998985" y="9168879"/>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STIRAP Implementation</a:t>
            </a:r>
            <a:endParaRPr lang="en-GB" sz="4480" b="1" u="sng" dirty="0">
              <a:latin typeface="Arial" panose="020B0604020202020204" pitchFamily="34" charset="0"/>
              <a:cs typeface="Arial" panose="020B0604020202020204" pitchFamily="34" charset="0"/>
            </a:endParaRPr>
          </a:p>
        </p:txBody>
      </p:sp>
      <p:sp>
        <p:nvSpPr>
          <p:cNvPr id="159" name="Rounded Rectangle 158"/>
          <p:cNvSpPr/>
          <p:nvPr/>
        </p:nvSpPr>
        <p:spPr>
          <a:xfrm>
            <a:off x="190143" y="9044995"/>
            <a:ext cx="14331907" cy="6758032"/>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61" name="TextBox 160"/>
          <p:cNvSpPr txBox="1"/>
          <p:nvPr/>
        </p:nvSpPr>
        <p:spPr>
          <a:xfrm>
            <a:off x="538444" y="10959158"/>
            <a:ext cx="9150651" cy="1766637"/>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GB" sz="2720" dirty="0">
                <a:latin typeface="Arial" panose="020B0604020202020204" pitchFamily="34" charset="0"/>
                <a:cs typeface="Arial" panose="020B0604020202020204" pitchFamily="34" charset="0"/>
              </a:rPr>
              <a:t>We </a:t>
            </a:r>
            <a:r>
              <a:rPr lang="en-GB" sz="2720" dirty="0">
                <a:latin typeface="Arial" panose="020B0604020202020204" pitchFamily="34" charset="0"/>
                <a:cs typeface="Arial" panose="020B0604020202020204" pitchFamily="34" charset="0"/>
              </a:rPr>
              <a:t>measure the energy splitting between </a:t>
            </a:r>
            <a:r>
              <a:rPr lang="en-GB" sz="2720" dirty="0">
                <a:latin typeface="Arial" panose="020B0604020202020204" pitchFamily="34" charset="0"/>
                <a:cs typeface="Arial" panose="020B0604020202020204" pitchFamily="34" charset="0"/>
              </a:rPr>
              <a:t>two </a:t>
            </a:r>
            <a:r>
              <a:rPr lang="en-GB" sz="2720" dirty="0">
                <a:latin typeface="Arial" panose="020B0604020202020204" pitchFamily="34" charset="0"/>
                <a:cs typeface="Arial" panose="020B0604020202020204" pitchFamily="34" charset="0"/>
              </a:rPr>
              <a:t>electrons oriented oppositely with respect to the molecular electric field by performing a Ramsey-type phase measurement to observe molecule precession</a:t>
            </a:r>
            <a:r>
              <a:rPr lang="en-GB" sz="2720" dirty="0">
                <a:latin typeface="Arial" panose="020B0604020202020204" pitchFamily="34" charset="0"/>
                <a:cs typeface="Arial" panose="020B0604020202020204" pitchFamily="34" charset="0"/>
              </a:rPr>
              <a:t>.</a:t>
            </a:r>
            <a:endParaRPr lang="en-GB" sz="2720" dirty="0">
              <a:latin typeface="Arial" panose="020B0604020202020204" pitchFamily="34" charset="0"/>
              <a:cs typeface="Arial" panose="020B0604020202020204" pitchFamily="34" charset="0"/>
            </a:endParaRPr>
          </a:p>
        </p:txBody>
      </p:sp>
      <p:sp>
        <p:nvSpPr>
          <p:cNvPr id="162" name="Rounded Rectangle 161"/>
          <p:cNvSpPr/>
          <p:nvPr/>
        </p:nvSpPr>
        <p:spPr>
          <a:xfrm>
            <a:off x="29395188" y="9027660"/>
            <a:ext cx="14357160" cy="10025858"/>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63" name="TextBox 162"/>
          <p:cNvSpPr txBox="1"/>
          <p:nvPr/>
        </p:nvSpPr>
        <p:spPr>
          <a:xfrm>
            <a:off x="29492847" y="9169442"/>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Laser </a:t>
            </a:r>
            <a:r>
              <a:rPr lang="en-GB" sz="4480" b="1" u="sng" dirty="0" err="1">
                <a:latin typeface="Arial" panose="020B0604020202020204" pitchFamily="34" charset="0"/>
                <a:cs typeface="Arial" panose="020B0604020202020204" pitchFamily="34" charset="0"/>
              </a:rPr>
              <a:t>Beamshaping</a:t>
            </a:r>
            <a:endParaRPr lang="en-GB" sz="4480" b="1" u="sng" dirty="0">
              <a:latin typeface="Arial" panose="020B0604020202020204" pitchFamily="34" charset="0"/>
              <a:cs typeface="Arial" panose="020B0604020202020204" pitchFamily="34" charset="0"/>
            </a:endParaRPr>
          </a:p>
        </p:txBody>
      </p:sp>
      <p:sp>
        <p:nvSpPr>
          <p:cNvPr id="164" name="Rounded Rectangle 163"/>
          <p:cNvSpPr/>
          <p:nvPr/>
        </p:nvSpPr>
        <p:spPr>
          <a:xfrm>
            <a:off x="190143" y="16052209"/>
            <a:ext cx="14331907" cy="8156286"/>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65" name="TextBox 164"/>
          <p:cNvSpPr txBox="1"/>
          <p:nvPr/>
        </p:nvSpPr>
        <p:spPr>
          <a:xfrm>
            <a:off x="377206" y="16196490"/>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Efficient State Preparation</a:t>
            </a:r>
            <a:endParaRPr lang="en-GB" sz="4480" b="1" u="sng" dirty="0">
              <a:latin typeface="Arial" panose="020B0604020202020204" pitchFamily="34" charset="0"/>
              <a:cs typeface="Arial" panose="020B0604020202020204" pitchFamily="34" charset="0"/>
            </a:endParaRPr>
          </a:p>
        </p:txBody>
      </p:sp>
      <p:sp>
        <p:nvSpPr>
          <p:cNvPr id="166" name="Rounded Rectangle 165"/>
          <p:cNvSpPr/>
          <p:nvPr/>
        </p:nvSpPr>
        <p:spPr>
          <a:xfrm>
            <a:off x="29397934" y="19279146"/>
            <a:ext cx="14357160" cy="8698946"/>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67" name="TextBox 166"/>
          <p:cNvSpPr txBox="1"/>
          <p:nvPr/>
        </p:nvSpPr>
        <p:spPr>
          <a:xfrm>
            <a:off x="15011289" y="19459402"/>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STIRAP Signature and Saturation </a:t>
            </a:r>
            <a:r>
              <a:rPr lang="en-GB" sz="4480" b="1" u="sng" dirty="0" err="1">
                <a:latin typeface="Arial" panose="020B0604020202020204" pitchFamily="34" charset="0"/>
                <a:cs typeface="Arial" panose="020B0604020202020204" pitchFamily="34" charset="0"/>
              </a:rPr>
              <a:t>Behavior</a:t>
            </a:r>
            <a:endParaRPr lang="en-GB" sz="4480" b="1" u="sng" dirty="0">
              <a:latin typeface="Arial" panose="020B0604020202020204" pitchFamily="34" charset="0"/>
              <a:cs typeface="Arial" panose="020B0604020202020204" pitchFamily="34" charset="0"/>
            </a:endParaRPr>
          </a:p>
        </p:txBody>
      </p:sp>
      <p:sp>
        <p:nvSpPr>
          <p:cNvPr id="168" name="TextBox 167"/>
          <p:cNvSpPr txBox="1"/>
          <p:nvPr/>
        </p:nvSpPr>
        <p:spPr>
          <a:xfrm>
            <a:off x="29585122" y="19355861"/>
            <a:ext cx="15609509" cy="781752"/>
          </a:xfrm>
          <a:prstGeom prst="rect">
            <a:avLst/>
          </a:prstGeom>
          <a:noFill/>
        </p:spPr>
        <p:txBody>
          <a:bodyPr wrap="square" rtlCol="0">
            <a:spAutoFit/>
          </a:bodyPr>
          <a:lstStyle/>
          <a:p>
            <a:r>
              <a:rPr lang="en-GB" sz="4480" b="1" u="sng" dirty="0">
                <a:latin typeface="Arial" panose="020B0604020202020204" pitchFamily="34" charset="0"/>
                <a:cs typeface="Arial" panose="020B0604020202020204" pitchFamily="34" charset="0"/>
              </a:rPr>
              <a:t>Coherent State Preparation</a:t>
            </a:r>
            <a:endParaRPr lang="en-GB" sz="4480" b="1" u="sng" dirty="0">
              <a:latin typeface="Arial" panose="020B0604020202020204" pitchFamily="34" charset="0"/>
              <a:cs typeface="Arial" panose="020B0604020202020204" pitchFamily="34" charset="0"/>
            </a:endParaRPr>
          </a:p>
        </p:txBody>
      </p:sp>
      <p:sp>
        <p:nvSpPr>
          <p:cNvPr id="169" name="TextBox 168"/>
          <p:cNvSpPr txBox="1"/>
          <p:nvPr/>
        </p:nvSpPr>
        <p:spPr>
          <a:xfrm>
            <a:off x="384116" y="17111215"/>
            <a:ext cx="14092334" cy="1604542"/>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In Gen I, state preparation using incoherent optical pumping was ~6% efficient.</a:t>
            </a:r>
          </a:p>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STIRAP transfers population into the desired superposition of state ~75% efficiency.</a:t>
            </a:r>
          </a:p>
          <a:p>
            <a:pPr marL="548656" indent="-548656" algn="just">
              <a:spcBef>
                <a:spcPts val="960"/>
              </a:spcBef>
              <a:buFont typeface="Wingdings" panose="05000000000000000000" pitchFamily="2" charset="2"/>
              <a:buChar char="§"/>
            </a:pPr>
            <a:endParaRPr lang="en-GB" sz="2720" dirty="0">
              <a:latin typeface="Arial" panose="020B0604020202020204" pitchFamily="34" charset="0"/>
              <a:cs typeface="Arial" panose="020B0604020202020204" pitchFamily="34" charset="0"/>
            </a:endParaRPr>
          </a:p>
        </p:txBody>
      </p:sp>
      <p:pic>
        <p:nvPicPr>
          <p:cNvPr id="170" name="Picture 16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686485" y="13768462"/>
            <a:ext cx="7304483" cy="971341"/>
          </a:xfrm>
          <a:prstGeom prst="rect">
            <a:avLst/>
          </a:prstGeom>
        </p:spPr>
      </p:pic>
      <p:sp>
        <p:nvSpPr>
          <p:cNvPr id="172" name="TextBox 171"/>
          <p:cNvSpPr txBox="1"/>
          <p:nvPr/>
        </p:nvSpPr>
        <p:spPr>
          <a:xfrm rot="5400000">
            <a:off x="3508736" y="16007218"/>
            <a:ext cx="874085" cy="5766130"/>
          </a:xfrm>
          <a:prstGeom prst="rect">
            <a:avLst/>
          </a:prstGeom>
          <a:noFill/>
        </p:spPr>
        <p:txBody>
          <a:bodyPr vert="vert270" wrap="none" rtlCol="0">
            <a:spAutoFit/>
          </a:bodyPr>
          <a:lstStyle/>
          <a:p>
            <a:r>
              <a:rPr lang="en-US" sz="4480" u="sng" dirty="0"/>
              <a:t>GEN I – Optical Pumping</a:t>
            </a:r>
            <a:endParaRPr lang="en-US" sz="4480" u="sng" dirty="0"/>
          </a:p>
        </p:txBody>
      </p:sp>
      <p:sp>
        <p:nvSpPr>
          <p:cNvPr id="173" name="TextBox 172"/>
          <p:cNvSpPr txBox="1"/>
          <p:nvPr/>
        </p:nvSpPr>
        <p:spPr>
          <a:xfrm rot="5400000">
            <a:off x="10566736" y="17228717"/>
            <a:ext cx="874085" cy="3326488"/>
          </a:xfrm>
          <a:prstGeom prst="rect">
            <a:avLst/>
          </a:prstGeom>
          <a:noFill/>
        </p:spPr>
        <p:txBody>
          <a:bodyPr vert="vert270" wrap="none" rtlCol="0">
            <a:spAutoFit/>
          </a:bodyPr>
          <a:lstStyle/>
          <a:p>
            <a:r>
              <a:rPr lang="en-US" sz="4480" u="sng" dirty="0"/>
              <a:t>GEN II-STIRAP</a:t>
            </a:r>
            <a:endParaRPr lang="en-US" sz="4480" u="sng" dirty="0"/>
          </a:p>
        </p:txBody>
      </p:sp>
      <p:grpSp>
        <p:nvGrpSpPr>
          <p:cNvPr id="23" name="Group 22"/>
          <p:cNvGrpSpPr/>
          <p:nvPr/>
        </p:nvGrpSpPr>
        <p:grpSpPr>
          <a:xfrm>
            <a:off x="6231932" y="30462611"/>
            <a:ext cx="8109122" cy="5318321"/>
            <a:chOff x="-512544" y="17686484"/>
            <a:chExt cx="5068201" cy="3323951"/>
          </a:xfrm>
        </p:grpSpPr>
        <p:pic>
          <p:nvPicPr>
            <p:cNvPr id="154" name="Picture 2" descr="https://bussle.rc.fas.harvard.edu/lablog_graduate_2013-Chris_Panda/wp-content/uploads/sites/7422/2016/05/CavityDrift.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145" y="17696982"/>
              <a:ext cx="5021802" cy="31788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773508" y="20706506"/>
              <a:ext cx="1171875" cy="303929"/>
            </a:xfrm>
            <a:prstGeom prst="rect">
              <a:avLst/>
            </a:prstGeom>
            <a:solidFill>
              <a:schemeClr val="bg1"/>
            </a:solidFill>
          </p:spPr>
          <p:txBody>
            <a:bodyPr wrap="none" rtlCol="0">
              <a:spAutoFit/>
            </a:bodyPr>
            <a:lstStyle/>
            <a:p>
              <a:r>
                <a:rPr lang="en-US" sz="2560" dirty="0"/>
                <a:t>Time (hours)</a:t>
              </a:r>
            </a:p>
          </p:txBody>
        </p:sp>
        <p:sp>
          <p:nvSpPr>
            <p:cNvPr id="175" name="TextBox 174"/>
            <p:cNvSpPr txBox="1"/>
            <p:nvPr/>
          </p:nvSpPr>
          <p:spPr>
            <a:xfrm rot="16200000">
              <a:off x="-1762446" y="18936386"/>
              <a:ext cx="2803733" cy="303929"/>
            </a:xfrm>
            <a:prstGeom prst="rect">
              <a:avLst/>
            </a:prstGeom>
            <a:solidFill>
              <a:schemeClr val="bg1"/>
            </a:solidFill>
          </p:spPr>
          <p:txBody>
            <a:bodyPr wrap="none" rtlCol="0">
              <a:spAutoFit/>
            </a:bodyPr>
            <a:lstStyle/>
            <a:p>
              <a:r>
                <a:rPr lang="en-US" sz="2560" dirty="0"/>
                <a:t>Frequency-275011198.87 (MHz)</a:t>
              </a:r>
            </a:p>
          </p:txBody>
        </p:sp>
      </p:grpSp>
      <p:sp>
        <p:nvSpPr>
          <p:cNvPr id="176" name="TextBox 175"/>
          <p:cNvSpPr txBox="1"/>
          <p:nvPr/>
        </p:nvSpPr>
        <p:spPr>
          <a:xfrm>
            <a:off x="416595" y="25736834"/>
            <a:ext cx="5510198" cy="4662815"/>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Lasers locked to ULE cavities for linewidth reduction and frequency comb used for absolute frequency reference.</a:t>
            </a:r>
          </a:p>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Linewidths of ~100 Hz with noise pedestals suppressed by 30 </a:t>
            </a:r>
            <a:r>
              <a:rPr lang="en-US" sz="2720" dirty="0" err="1">
                <a:latin typeface="Arial" panose="020B0604020202020204" pitchFamily="34" charset="0"/>
                <a:cs typeface="Arial" panose="020B0604020202020204" pitchFamily="34" charset="0"/>
              </a:rPr>
              <a:t>dB.</a:t>
            </a:r>
            <a:endParaRPr lang="en-US" sz="2720" dirty="0">
              <a:latin typeface="Arial" panose="020B0604020202020204" pitchFamily="34" charset="0"/>
              <a:cs typeface="Arial" panose="020B0604020202020204" pitchFamily="34" charset="0"/>
            </a:endParaRPr>
          </a:p>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Long term stability better than ~10 kHz for days.</a:t>
            </a:r>
          </a:p>
          <a:p>
            <a:pPr marL="548656" indent="-548656" algn="just">
              <a:spcBef>
                <a:spcPts val="960"/>
              </a:spcBef>
              <a:buFont typeface="Wingdings" panose="05000000000000000000" pitchFamily="2" charset="2"/>
              <a:buChar char="§"/>
            </a:pPr>
            <a:endParaRPr lang="en-GB" sz="2720" dirty="0">
              <a:latin typeface="Arial" panose="020B0604020202020204" pitchFamily="34" charset="0"/>
              <a:cs typeface="Arial" panose="020B0604020202020204" pitchFamily="34" charset="0"/>
            </a:endParaRPr>
          </a:p>
        </p:txBody>
      </p:sp>
      <p:sp>
        <p:nvSpPr>
          <p:cNvPr id="178" name="TextBox 177"/>
          <p:cNvSpPr txBox="1"/>
          <p:nvPr/>
        </p:nvSpPr>
        <p:spPr>
          <a:xfrm>
            <a:off x="29623802" y="10023748"/>
            <a:ext cx="7211101" cy="3150606"/>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Small H-C transition dipole moment (0.01 ea</a:t>
            </a:r>
            <a:r>
              <a:rPr lang="en-US" sz="2720" baseline="-25000" dirty="0">
                <a:latin typeface="Arial" panose="020B0604020202020204" pitchFamily="34" charset="0"/>
                <a:cs typeface="Arial" panose="020B0604020202020204" pitchFamily="34" charset="0"/>
              </a:rPr>
              <a:t>0</a:t>
            </a:r>
            <a:r>
              <a:rPr lang="en-US" sz="2720" dirty="0">
                <a:latin typeface="Arial" panose="020B0604020202020204" pitchFamily="34" charset="0"/>
                <a:cs typeface="Arial" panose="020B0604020202020204" pitchFamily="34" charset="0"/>
              </a:rPr>
              <a:t>) and limited power (10 W at 1090 nm) constrain the Stokes intensity.</a:t>
            </a:r>
          </a:p>
          <a:p>
            <a:pPr marL="548656" indent="-548656" algn="just">
              <a:spcBef>
                <a:spcPts val="960"/>
              </a:spcBef>
              <a:buFont typeface="Wingdings" panose="05000000000000000000" pitchFamily="2" charset="2"/>
              <a:buChar char="§"/>
            </a:pPr>
            <a:r>
              <a:rPr lang="en-GB" sz="2720" dirty="0" err="1">
                <a:latin typeface="Arial" panose="020B0604020202020204" pitchFamily="34" charset="0"/>
                <a:cs typeface="Arial" panose="020B0604020202020204" pitchFamily="34" charset="0"/>
              </a:rPr>
              <a:t>Beamshaping</a:t>
            </a:r>
            <a:r>
              <a:rPr lang="en-GB" sz="2720" dirty="0">
                <a:latin typeface="Arial" panose="020B0604020202020204" pitchFamily="34" charset="0"/>
                <a:cs typeface="Arial" panose="020B0604020202020204" pitchFamily="34" charset="0"/>
              </a:rPr>
              <a:t> difficult with limited optical access due to multiple experimental systems (field plates, vacuum chamber, magnetic shields, coils etc.)</a:t>
            </a:r>
            <a:endParaRPr lang="en-GB" sz="2720" dirty="0">
              <a:latin typeface="Arial" panose="020B0604020202020204" pitchFamily="34" charset="0"/>
              <a:cs typeface="Arial" panose="020B0604020202020204" pitchFamily="34" charset="0"/>
            </a:endParaRPr>
          </a:p>
        </p:txBody>
      </p:sp>
      <p:sp>
        <p:nvSpPr>
          <p:cNvPr id="179" name="TextBox 178"/>
          <p:cNvSpPr txBox="1"/>
          <p:nvPr/>
        </p:nvSpPr>
        <p:spPr>
          <a:xfrm>
            <a:off x="15286203" y="30805330"/>
            <a:ext cx="13204576" cy="510909"/>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Pump power is sufficient, while Stokes laser power limits achieved efficiency.</a:t>
            </a:r>
            <a:endParaRPr lang="en-GB" sz="2720" dirty="0">
              <a:latin typeface="Arial" panose="020B0604020202020204" pitchFamily="34" charset="0"/>
              <a:cs typeface="Arial" panose="020B0604020202020204" pitchFamily="34" charset="0"/>
            </a:endParaRPr>
          </a:p>
        </p:txBody>
      </p:sp>
      <p:sp>
        <p:nvSpPr>
          <p:cNvPr id="180" name="TextBox 179"/>
          <p:cNvSpPr txBox="1"/>
          <p:nvPr/>
        </p:nvSpPr>
        <p:spPr>
          <a:xfrm>
            <a:off x="29640815" y="20488180"/>
            <a:ext cx="7082376" cy="929485"/>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We find it advantageous to run with a significant one-photon detuning.</a:t>
            </a:r>
            <a:endParaRPr lang="en-GB" sz="2720" dirty="0">
              <a:latin typeface="Arial" panose="020B0604020202020204" pitchFamily="34" charset="0"/>
              <a:cs typeface="Arial" panose="020B0604020202020204" pitchFamily="34" charset="0"/>
            </a:endParaRPr>
          </a:p>
        </p:txBody>
      </p:sp>
      <p:sp>
        <p:nvSpPr>
          <p:cNvPr id="181" name="TextBox 180"/>
          <p:cNvSpPr txBox="1"/>
          <p:nvPr/>
        </p:nvSpPr>
        <p:spPr>
          <a:xfrm>
            <a:off x="37416690" y="25081558"/>
            <a:ext cx="5564547" cy="1894878"/>
          </a:xfrm>
          <a:prstGeom prst="rect">
            <a:avLst/>
          </a:prstGeom>
          <a:noFill/>
        </p:spPr>
        <p:txBody>
          <a:bodyPr wrap="square" rtlCol="0">
            <a:spAutoFit/>
          </a:bodyPr>
          <a:lstStyle/>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Spin coherence fringes show coherent state preparation.</a:t>
            </a:r>
          </a:p>
          <a:p>
            <a:pPr marL="548656" indent="-548656" algn="just">
              <a:spcBef>
                <a:spcPts val="960"/>
              </a:spcBef>
              <a:buFont typeface="Wingdings" panose="05000000000000000000" pitchFamily="2" charset="2"/>
              <a:buChar char="§"/>
            </a:pPr>
            <a:r>
              <a:rPr lang="en-US" sz="2720" dirty="0">
                <a:latin typeface="Arial" panose="020B0604020202020204" pitchFamily="34" charset="0"/>
                <a:cs typeface="Arial" panose="020B0604020202020204" pitchFamily="34" charset="0"/>
              </a:rPr>
              <a:t>Contrast ~93%, comparable to GEN I levels.</a:t>
            </a:r>
            <a:endParaRPr lang="en-GB" sz="2720" dirty="0">
              <a:latin typeface="Arial" panose="020B0604020202020204" pitchFamily="34" charset="0"/>
              <a:cs typeface="Arial" panose="020B0604020202020204" pitchFamily="34" charset="0"/>
            </a:endParaRPr>
          </a:p>
        </p:txBody>
      </p:sp>
      <p:sp>
        <p:nvSpPr>
          <p:cNvPr id="182" name="Rounded Rectangle 181"/>
          <p:cNvSpPr/>
          <p:nvPr/>
        </p:nvSpPr>
        <p:spPr>
          <a:xfrm>
            <a:off x="29402382" y="31906569"/>
            <a:ext cx="14357160" cy="4488459"/>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
        <p:nvSpPr>
          <p:cNvPr id="184" name="Rounded Rectangle 183"/>
          <p:cNvSpPr/>
          <p:nvPr/>
        </p:nvSpPr>
        <p:spPr>
          <a:xfrm>
            <a:off x="29395189" y="28203721"/>
            <a:ext cx="14332992" cy="3472373"/>
          </a:xfrm>
          <a:prstGeom prst="roundRect">
            <a:avLst>
              <a:gd name="adj" fmla="val 3261"/>
            </a:avLst>
          </a:prstGeom>
          <a:noFill/>
          <a:ln w="444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24"/>
          </a:p>
        </p:txBody>
      </p:sp>
    </p:spTree>
    <p:extLst>
      <p:ext uri="{BB962C8B-B14F-4D97-AF65-F5344CB8AC3E}">
        <p14:creationId xmlns:p14="http://schemas.microsoft.com/office/powerpoint/2010/main" val="291799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3016</TotalTime>
  <Words>695</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cmr12</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Cris</cp:lastModifiedBy>
  <cp:revision>105</cp:revision>
  <dcterms:created xsi:type="dcterms:W3CDTF">2014-05-30T11:18:28Z</dcterms:created>
  <dcterms:modified xsi:type="dcterms:W3CDTF">2016-05-23T15:34:07Z</dcterms:modified>
</cp:coreProperties>
</file>