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46634400" cy="32918400"/>
  <p:notesSz cx="31940500" cy="44361100"/>
  <p:defaultTextStyle>
    <a:defPPr>
      <a:defRPr lang="en-US"/>
    </a:defPPr>
    <a:lvl1pPr marL="0" algn="l" defTabSz="4176431" rtl="0" eaLnBrk="1" latinLnBrk="0" hangingPunct="1">
      <a:defRPr sz="8200" kern="1200">
        <a:solidFill>
          <a:schemeClr val="tx1"/>
        </a:solidFill>
        <a:latin typeface="+mn-lt"/>
        <a:ea typeface="+mn-ea"/>
        <a:cs typeface="+mn-cs"/>
      </a:defRPr>
    </a:lvl1pPr>
    <a:lvl2pPr marL="2088215" algn="l" defTabSz="4176431" rtl="0" eaLnBrk="1" latinLnBrk="0" hangingPunct="1">
      <a:defRPr sz="8200" kern="1200">
        <a:solidFill>
          <a:schemeClr val="tx1"/>
        </a:solidFill>
        <a:latin typeface="+mn-lt"/>
        <a:ea typeface="+mn-ea"/>
        <a:cs typeface="+mn-cs"/>
      </a:defRPr>
    </a:lvl2pPr>
    <a:lvl3pPr marL="4176431" algn="l" defTabSz="4176431" rtl="0" eaLnBrk="1" latinLnBrk="0" hangingPunct="1">
      <a:defRPr sz="8200" kern="1200">
        <a:solidFill>
          <a:schemeClr val="tx1"/>
        </a:solidFill>
        <a:latin typeface="+mn-lt"/>
        <a:ea typeface="+mn-ea"/>
        <a:cs typeface="+mn-cs"/>
      </a:defRPr>
    </a:lvl3pPr>
    <a:lvl4pPr marL="6264646" algn="l" defTabSz="4176431" rtl="0" eaLnBrk="1" latinLnBrk="0" hangingPunct="1">
      <a:defRPr sz="8200" kern="1200">
        <a:solidFill>
          <a:schemeClr val="tx1"/>
        </a:solidFill>
        <a:latin typeface="+mn-lt"/>
        <a:ea typeface="+mn-ea"/>
        <a:cs typeface="+mn-cs"/>
      </a:defRPr>
    </a:lvl4pPr>
    <a:lvl5pPr marL="8352861" algn="l" defTabSz="4176431" rtl="0" eaLnBrk="1" latinLnBrk="0" hangingPunct="1">
      <a:defRPr sz="8200" kern="1200">
        <a:solidFill>
          <a:schemeClr val="tx1"/>
        </a:solidFill>
        <a:latin typeface="+mn-lt"/>
        <a:ea typeface="+mn-ea"/>
        <a:cs typeface="+mn-cs"/>
      </a:defRPr>
    </a:lvl5pPr>
    <a:lvl6pPr marL="10441076" algn="l" defTabSz="4176431" rtl="0" eaLnBrk="1" latinLnBrk="0" hangingPunct="1">
      <a:defRPr sz="8200" kern="1200">
        <a:solidFill>
          <a:schemeClr val="tx1"/>
        </a:solidFill>
        <a:latin typeface="+mn-lt"/>
        <a:ea typeface="+mn-ea"/>
        <a:cs typeface="+mn-cs"/>
      </a:defRPr>
    </a:lvl6pPr>
    <a:lvl7pPr marL="12529292" algn="l" defTabSz="4176431" rtl="0" eaLnBrk="1" latinLnBrk="0" hangingPunct="1">
      <a:defRPr sz="8200" kern="1200">
        <a:solidFill>
          <a:schemeClr val="tx1"/>
        </a:solidFill>
        <a:latin typeface="+mn-lt"/>
        <a:ea typeface="+mn-ea"/>
        <a:cs typeface="+mn-cs"/>
      </a:defRPr>
    </a:lvl7pPr>
    <a:lvl8pPr marL="14617507" algn="l" defTabSz="4176431" rtl="0" eaLnBrk="1" latinLnBrk="0" hangingPunct="1">
      <a:defRPr sz="8200" kern="1200">
        <a:solidFill>
          <a:schemeClr val="tx1"/>
        </a:solidFill>
        <a:latin typeface="+mn-lt"/>
        <a:ea typeface="+mn-ea"/>
        <a:cs typeface="+mn-cs"/>
      </a:defRPr>
    </a:lvl8pPr>
    <a:lvl9pPr marL="16705722" algn="l" defTabSz="4176431" rtl="0" eaLnBrk="1" latinLnBrk="0" hangingPunct="1">
      <a:defRPr sz="82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0368" userDrawn="1">
          <p15:clr>
            <a:srgbClr val="A4A3A4"/>
          </p15:clr>
        </p15:guide>
        <p15:guide id="2" pos="1468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006DFF"/>
    <a:srgbClr val="558ED5"/>
    <a:srgbClr val="FFFF00"/>
    <a:srgbClr val="B100B1"/>
    <a:srgbClr val="00CC00"/>
    <a:srgbClr val="1EFF1E"/>
    <a:srgbClr val="EBFFEB"/>
    <a:srgbClr val="AFFFAF"/>
    <a:srgbClr val="EBF8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202B0CA-FC54-4496-8BCA-5EF66A818D29}" styleName="Dark Styl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>
    <p:restoredLeft sz="57315" autoAdjust="0"/>
    <p:restoredTop sz="99196" autoAdjust="0"/>
  </p:normalViewPr>
  <p:slideViewPr>
    <p:cSldViewPr snapToGrid="0">
      <p:cViewPr>
        <p:scale>
          <a:sx n="25" d="100"/>
          <a:sy n="25" d="100"/>
        </p:scale>
        <p:origin x="1902" y="42"/>
      </p:cViewPr>
      <p:guideLst>
        <p:guide orient="horz" pos="10368"/>
        <p:guide pos="1468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7"/>
            <a:ext cx="13838726" cy="2220314"/>
          </a:xfrm>
          <a:prstGeom prst="rect">
            <a:avLst/>
          </a:prstGeom>
        </p:spPr>
        <p:txBody>
          <a:bodyPr vert="horz" lIns="425142" tIns="212571" rIns="425142" bIns="212571" rtlCol="0"/>
          <a:lstStyle>
            <a:lvl1pPr algn="l">
              <a:defRPr sz="54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18094589" y="7"/>
            <a:ext cx="13838722" cy="2220314"/>
          </a:xfrm>
          <a:prstGeom prst="rect">
            <a:avLst/>
          </a:prstGeom>
        </p:spPr>
        <p:txBody>
          <a:bodyPr vert="horz" lIns="425142" tIns="212571" rIns="425142" bIns="212571" rtlCol="0"/>
          <a:lstStyle>
            <a:lvl1pPr algn="r">
              <a:defRPr sz="5400"/>
            </a:lvl1pPr>
          </a:lstStyle>
          <a:p>
            <a:fld id="{F5C473BE-96B5-4AA9-8BDB-5FCC0DB9D484}" type="datetimeFigureOut">
              <a:rPr lang="en-US" smtClean="0"/>
              <a:t>5/23/2016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5367338" y="5545138"/>
            <a:ext cx="21205825" cy="149701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425142" tIns="212571" rIns="425142" bIns="21257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3191897" y="21345108"/>
            <a:ext cx="25556714" cy="17468974"/>
          </a:xfrm>
          <a:prstGeom prst="rect">
            <a:avLst/>
          </a:prstGeom>
        </p:spPr>
        <p:txBody>
          <a:bodyPr vert="horz" lIns="425142" tIns="212571" rIns="425142" bIns="212571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42140790"/>
            <a:ext cx="13838726" cy="2220310"/>
          </a:xfrm>
          <a:prstGeom prst="rect">
            <a:avLst/>
          </a:prstGeom>
        </p:spPr>
        <p:txBody>
          <a:bodyPr vert="horz" lIns="425142" tIns="212571" rIns="425142" bIns="212571" rtlCol="0" anchor="b"/>
          <a:lstStyle>
            <a:lvl1pPr algn="l">
              <a:defRPr sz="54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8094589" y="42140790"/>
            <a:ext cx="13838722" cy="2220310"/>
          </a:xfrm>
          <a:prstGeom prst="rect">
            <a:avLst/>
          </a:prstGeom>
        </p:spPr>
        <p:txBody>
          <a:bodyPr vert="horz" lIns="425142" tIns="212571" rIns="425142" bIns="212571" rtlCol="0" anchor="b"/>
          <a:lstStyle>
            <a:lvl1pPr algn="r">
              <a:defRPr sz="5400"/>
            </a:lvl1pPr>
          </a:lstStyle>
          <a:p>
            <a:fld id="{D05CF984-51D8-432D-B2BC-9FE919A4DD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8348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5367338" y="5545138"/>
            <a:ext cx="21205825" cy="149701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5CF984-51D8-432D-B2BC-9FE919A4DDE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9564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97582" y="10226044"/>
            <a:ext cx="39639240" cy="705612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995162" y="18653760"/>
            <a:ext cx="32644081" cy="841248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2160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4320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6480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8640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60800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92961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25121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57281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B34EF0-6CBC-46F3-8E0F-8A36B6C1B2F2}" type="datetimeFigureOut">
              <a:rPr lang="en-GB" smtClean="0"/>
              <a:t>23/05/2016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AF896-955F-44CA-80D5-6D2C8DDAB9F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350368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B34EF0-6CBC-46F3-8E0F-8A36B6C1B2F2}" type="datetimeFigureOut">
              <a:rPr lang="en-GB" smtClean="0"/>
              <a:t>23/05/2016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AF896-955F-44CA-80D5-6D2C8DDAB9F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177719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1963045" y="8229600"/>
            <a:ext cx="34741006" cy="17532096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23828" y="8229600"/>
            <a:ext cx="103461981" cy="17532096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B34EF0-6CBC-46F3-8E0F-8A36B6C1B2F2}" type="datetimeFigureOut">
              <a:rPr lang="en-GB" smtClean="0"/>
              <a:t>23/05/2016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AF896-955F-44CA-80D5-6D2C8DDAB9F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52167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B34EF0-6CBC-46F3-8E0F-8A36B6C1B2F2}" type="datetimeFigureOut">
              <a:rPr lang="en-GB" smtClean="0"/>
              <a:t>23/05/2016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AF896-955F-44CA-80D5-6D2C8DDAB9F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10896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83798" y="21153124"/>
            <a:ext cx="39639240" cy="6537960"/>
          </a:xfrm>
        </p:spPr>
        <p:txBody>
          <a:bodyPr anchor="t"/>
          <a:lstStyle>
            <a:lvl1pPr algn="l">
              <a:defRPr sz="28184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83798" y="13952224"/>
            <a:ext cx="39639240" cy="7200898"/>
          </a:xfrm>
        </p:spPr>
        <p:txBody>
          <a:bodyPr anchor="b"/>
          <a:lstStyle>
            <a:lvl1pPr marL="0" indent="0">
              <a:buNone/>
              <a:defRPr sz="14015">
                <a:solidFill>
                  <a:schemeClr val="tx1">
                    <a:tint val="75000"/>
                  </a:schemeClr>
                </a:solidFill>
              </a:defRPr>
            </a:lvl1pPr>
            <a:lvl2pPr marL="3216018" indent="0">
              <a:buNone/>
              <a:defRPr sz="12629">
                <a:solidFill>
                  <a:schemeClr val="tx1">
                    <a:tint val="75000"/>
                  </a:schemeClr>
                </a:solidFill>
              </a:defRPr>
            </a:lvl2pPr>
            <a:lvl3pPr marL="6432037" indent="0">
              <a:buNone/>
              <a:defRPr sz="11243">
                <a:solidFill>
                  <a:schemeClr val="tx1">
                    <a:tint val="75000"/>
                  </a:schemeClr>
                </a:solidFill>
              </a:defRPr>
            </a:lvl3pPr>
            <a:lvl4pPr marL="9648055" indent="0">
              <a:buNone/>
              <a:defRPr sz="9857">
                <a:solidFill>
                  <a:schemeClr val="tx1">
                    <a:tint val="75000"/>
                  </a:schemeClr>
                </a:solidFill>
              </a:defRPr>
            </a:lvl4pPr>
            <a:lvl5pPr marL="12864073" indent="0">
              <a:buNone/>
              <a:defRPr sz="9857">
                <a:solidFill>
                  <a:schemeClr val="tx1">
                    <a:tint val="75000"/>
                  </a:schemeClr>
                </a:solidFill>
              </a:defRPr>
            </a:lvl5pPr>
            <a:lvl6pPr marL="16080090" indent="0">
              <a:buNone/>
              <a:defRPr sz="9857">
                <a:solidFill>
                  <a:schemeClr val="tx1">
                    <a:tint val="75000"/>
                  </a:schemeClr>
                </a:solidFill>
              </a:defRPr>
            </a:lvl6pPr>
            <a:lvl7pPr marL="19296110" indent="0">
              <a:buNone/>
              <a:defRPr sz="9857">
                <a:solidFill>
                  <a:schemeClr val="tx1">
                    <a:tint val="75000"/>
                  </a:schemeClr>
                </a:solidFill>
              </a:defRPr>
            </a:lvl7pPr>
            <a:lvl8pPr marL="22512128" indent="0">
              <a:buNone/>
              <a:defRPr sz="9857">
                <a:solidFill>
                  <a:schemeClr val="tx1">
                    <a:tint val="75000"/>
                  </a:schemeClr>
                </a:solidFill>
              </a:defRPr>
            </a:lvl8pPr>
            <a:lvl9pPr marL="25728145" indent="0">
              <a:buNone/>
              <a:defRPr sz="985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B34EF0-6CBC-46F3-8E0F-8A36B6C1B2F2}" type="datetimeFigureOut">
              <a:rPr lang="en-GB" smtClean="0"/>
              <a:t>23/05/2016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AF896-955F-44CA-80D5-6D2C8DDAB9F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083008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23826" y="47945040"/>
            <a:ext cx="69101496" cy="135605520"/>
          </a:xfrm>
        </p:spPr>
        <p:txBody>
          <a:bodyPr/>
          <a:lstStyle>
            <a:lvl1pPr>
              <a:defRPr sz="19713"/>
            </a:lvl1pPr>
            <a:lvl2pPr>
              <a:defRPr sz="16941"/>
            </a:lvl2pPr>
            <a:lvl3pPr>
              <a:defRPr sz="14015"/>
            </a:lvl3pPr>
            <a:lvl4pPr>
              <a:defRPr sz="12629"/>
            </a:lvl4pPr>
            <a:lvl5pPr>
              <a:defRPr sz="12629"/>
            </a:lvl5pPr>
            <a:lvl6pPr>
              <a:defRPr sz="12629"/>
            </a:lvl6pPr>
            <a:lvl7pPr>
              <a:defRPr sz="12629"/>
            </a:lvl7pPr>
            <a:lvl8pPr>
              <a:defRPr sz="12629"/>
            </a:lvl8pPr>
            <a:lvl9pPr>
              <a:defRPr sz="12629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7602559" y="47945040"/>
            <a:ext cx="69101491" cy="135605520"/>
          </a:xfrm>
        </p:spPr>
        <p:txBody>
          <a:bodyPr/>
          <a:lstStyle>
            <a:lvl1pPr>
              <a:defRPr sz="19713"/>
            </a:lvl1pPr>
            <a:lvl2pPr>
              <a:defRPr sz="16941"/>
            </a:lvl2pPr>
            <a:lvl3pPr>
              <a:defRPr sz="14015"/>
            </a:lvl3pPr>
            <a:lvl4pPr>
              <a:defRPr sz="12629"/>
            </a:lvl4pPr>
            <a:lvl5pPr>
              <a:defRPr sz="12629"/>
            </a:lvl5pPr>
            <a:lvl6pPr>
              <a:defRPr sz="12629"/>
            </a:lvl6pPr>
            <a:lvl7pPr>
              <a:defRPr sz="12629"/>
            </a:lvl7pPr>
            <a:lvl8pPr>
              <a:defRPr sz="12629"/>
            </a:lvl8pPr>
            <a:lvl9pPr>
              <a:defRPr sz="12629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B34EF0-6CBC-46F3-8E0F-8A36B6C1B2F2}" type="datetimeFigureOut">
              <a:rPr lang="en-GB" smtClean="0"/>
              <a:t>23/05/2016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AF896-955F-44CA-80D5-6D2C8DDAB9F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02629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1720" y="1318262"/>
            <a:ext cx="41970961" cy="54864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331721" y="7368544"/>
            <a:ext cx="20604958" cy="3070857"/>
          </a:xfrm>
        </p:spPr>
        <p:txBody>
          <a:bodyPr anchor="b"/>
          <a:lstStyle>
            <a:lvl1pPr marL="0" indent="0">
              <a:buNone/>
              <a:defRPr sz="16941" b="1"/>
            </a:lvl1pPr>
            <a:lvl2pPr marL="3216018" indent="0">
              <a:buNone/>
              <a:defRPr sz="14015" b="1"/>
            </a:lvl2pPr>
            <a:lvl3pPr marL="6432037" indent="0">
              <a:buNone/>
              <a:defRPr sz="12629" b="1"/>
            </a:lvl3pPr>
            <a:lvl4pPr marL="9648055" indent="0">
              <a:buNone/>
              <a:defRPr sz="11243" b="1"/>
            </a:lvl4pPr>
            <a:lvl5pPr marL="12864073" indent="0">
              <a:buNone/>
              <a:defRPr sz="11243" b="1"/>
            </a:lvl5pPr>
            <a:lvl6pPr marL="16080090" indent="0">
              <a:buNone/>
              <a:defRPr sz="11243" b="1"/>
            </a:lvl6pPr>
            <a:lvl7pPr marL="19296110" indent="0">
              <a:buNone/>
              <a:defRPr sz="11243" b="1"/>
            </a:lvl7pPr>
            <a:lvl8pPr marL="22512128" indent="0">
              <a:buNone/>
              <a:defRPr sz="11243" b="1"/>
            </a:lvl8pPr>
            <a:lvl9pPr marL="25728145" indent="0">
              <a:buNone/>
              <a:defRPr sz="11243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331721" y="10439400"/>
            <a:ext cx="20604958" cy="18966182"/>
          </a:xfrm>
        </p:spPr>
        <p:txBody>
          <a:bodyPr/>
          <a:lstStyle>
            <a:lvl1pPr>
              <a:defRPr sz="16941"/>
            </a:lvl1pPr>
            <a:lvl2pPr>
              <a:defRPr sz="14015"/>
            </a:lvl2pPr>
            <a:lvl3pPr>
              <a:defRPr sz="12629"/>
            </a:lvl3pPr>
            <a:lvl4pPr>
              <a:defRPr sz="11243"/>
            </a:lvl4pPr>
            <a:lvl5pPr>
              <a:defRPr sz="11243"/>
            </a:lvl5pPr>
            <a:lvl6pPr>
              <a:defRPr sz="11243"/>
            </a:lvl6pPr>
            <a:lvl7pPr>
              <a:defRPr sz="11243"/>
            </a:lvl7pPr>
            <a:lvl8pPr>
              <a:defRPr sz="11243"/>
            </a:lvl8pPr>
            <a:lvl9pPr>
              <a:defRPr sz="1124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3689631" y="7368544"/>
            <a:ext cx="20613053" cy="3070857"/>
          </a:xfrm>
        </p:spPr>
        <p:txBody>
          <a:bodyPr anchor="b"/>
          <a:lstStyle>
            <a:lvl1pPr marL="0" indent="0">
              <a:buNone/>
              <a:defRPr sz="16941" b="1"/>
            </a:lvl1pPr>
            <a:lvl2pPr marL="3216018" indent="0">
              <a:buNone/>
              <a:defRPr sz="14015" b="1"/>
            </a:lvl2pPr>
            <a:lvl3pPr marL="6432037" indent="0">
              <a:buNone/>
              <a:defRPr sz="12629" b="1"/>
            </a:lvl3pPr>
            <a:lvl4pPr marL="9648055" indent="0">
              <a:buNone/>
              <a:defRPr sz="11243" b="1"/>
            </a:lvl4pPr>
            <a:lvl5pPr marL="12864073" indent="0">
              <a:buNone/>
              <a:defRPr sz="11243" b="1"/>
            </a:lvl5pPr>
            <a:lvl6pPr marL="16080090" indent="0">
              <a:buNone/>
              <a:defRPr sz="11243" b="1"/>
            </a:lvl6pPr>
            <a:lvl7pPr marL="19296110" indent="0">
              <a:buNone/>
              <a:defRPr sz="11243" b="1"/>
            </a:lvl7pPr>
            <a:lvl8pPr marL="22512128" indent="0">
              <a:buNone/>
              <a:defRPr sz="11243" b="1"/>
            </a:lvl8pPr>
            <a:lvl9pPr marL="25728145" indent="0">
              <a:buNone/>
              <a:defRPr sz="11243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3689631" y="10439400"/>
            <a:ext cx="20613053" cy="18966182"/>
          </a:xfrm>
        </p:spPr>
        <p:txBody>
          <a:bodyPr/>
          <a:lstStyle>
            <a:lvl1pPr>
              <a:defRPr sz="16941"/>
            </a:lvl1pPr>
            <a:lvl2pPr>
              <a:defRPr sz="14015"/>
            </a:lvl2pPr>
            <a:lvl3pPr>
              <a:defRPr sz="12629"/>
            </a:lvl3pPr>
            <a:lvl4pPr>
              <a:defRPr sz="11243"/>
            </a:lvl4pPr>
            <a:lvl5pPr>
              <a:defRPr sz="11243"/>
            </a:lvl5pPr>
            <a:lvl6pPr>
              <a:defRPr sz="11243"/>
            </a:lvl6pPr>
            <a:lvl7pPr>
              <a:defRPr sz="11243"/>
            </a:lvl7pPr>
            <a:lvl8pPr>
              <a:defRPr sz="11243"/>
            </a:lvl8pPr>
            <a:lvl9pPr>
              <a:defRPr sz="1124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B34EF0-6CBC-46F3-8E0F-8A36B6C1B2F2}" type="datetimeFigureOut">
              <a:rPr lang="en-GB" smtClean="0"/>
              <a:t>23/05/2016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AF896-955F-44CA-80D5-6D2C8DDAB9F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60896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B34EF0-6CBC-46F3-8E0F-8A36B6C1B2F2}" type="datetimeFigureOut">
              <a:rPr lang="en-GB" smtClean="0"/>
              <a:t>23/05/2016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AF896-955F-44CA-80D5-6D2C8DDAB9F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918613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B34EF0-6CBC-46F3-8E0F-8A36B6C1B2F2}" type="datetimeFigureOut">
              <a:rPr lang="en-GB" smtClean="0"/>
              <a:t>23/05/2016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AF896-955F-44CA-80D5-6D2C8DDAB9F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199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1724" y="1310640"/>
            <a:ext cx="15342396" cy="5577840"/>
          </a:xfrm>
        </p:spPr>
        <p:txBody>
          <a:bodyPr anchor="b"/>
          <a:lstStyle>
            <a:lvl1pPr algn="l">
              <a:defRPr sz="14015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232757" y="1310643"/>
            <a:ext cx="26069925" cy="28094942"/>
          </a:xfrm>
        </p:spPr>
        <p:txBody>
          <a:bodyPr/>
          <a:lstStyle>
            <a:lvl1pPr>
              <a:defRPr sz="22485"/>
            </a:lvl1pPr>
            <a:lvl2pPr>
              <a:defRPr sz="19713"/>
            </a:lvl2pPr>
            <a:lvl3pPr>
              <a:defRPr sz="16941"/>
            </a:lvl3pPr>
            <a:lvl4pPr>
              <a:defRPr sz="14015"/>
            </a:lvl4pPr>
            <a:lvl5pPr>
              <a:defRPr sz="14015"/>
            </a:lvl5pPr>
            <a:lvl6pPr>
              <a:defRPr sz="14015"/>
            </a:lvl6pPr>
            <a:lvl7pPr>
              <a:defRPr sz="14015"/>
            </a:lvl7pPr>
            <a:lvl8pPr>
              <a:defRPr sz="14015"/>
            </a:lvl8pPr>
            <a:lvl9pPr>
              <a:defRPr sz="14015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31724" y="6888483"/>
            <a:ext cx="15342396" cy="22517102"/>
          </a:xfrm>
        </p:spPr>
        <p:txBody>
          <a:bodyPr/>
          <a:lstStyle>
            <a:lvl1pPr marL="0" indent="0">
              <a:buNone/>
              <a:defRPr sz="9857"/>
            </a:lvl1pPr>
            <a:lvl2pPr marL="3216018" indent="0">
              <a:buNone/>
              <a:defRPr sz="8471"/>
            </a:lvl2pPr>
            <a:lvl3pPr marL="6432037" indent="0">
              <a:buNone/>
              <a:defRPr sz="7084"/>
            </a:lvl3pPr>
            <a:lvl4pPr marL="9648055" indent="0">
              <a:buNone/>
              <a:defRPr sz="6314"/>
            </a:lvl4pPr>
            <a:lvl5pPr marL="12864073" indent="0">
              <a:buNone/>
              <a:defRPr sz="6314"/>
            </a:lvl5pPr>
            <a:lvl6pPr marL="16080090" indent="0">
              <a:buNone/>
              <a:defRPr sz="6314"/>
            </a:lvl6pPr>
            <a:lvl7pPr marL="19296110" indent="0">
              <a:buNone/>
              <a:defRPr sz="6314"/>
            </a:lvl7pPr>
            <a:lvl8pPr marL="22512128" indent="0">
              <a:buNone/>
              <a:defRPr sz="6314"/>
            </a:lvl8pPr>
            <a:lvl9pPr marL="25728145" indent="0">
              <a:buNone/>
              <a:defRPr sz="6314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B34EF0-6CBC-46F3-8E0F-8A36B6C1B2F2}" type="datetimeFigureOut">
              <a:rPr lang="en-GB" smtClean="0"/>
              <a:t>23/05/2016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AF896-955F-44CA-80D5-6D2C8DDAB9F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068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0671" y="23042881"/>
            <a:ext cx="27980640" cy="2720342"/>
          </a:xfrm>
        </p:spPr>
        <p:txBody>
          <a:bodyPr anchor="b"/>
          <a:lstStyle>
            <a:lvl1pPr algn="l">
              <a:defRPr sz="14015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9140671" y="2941320"/>
            <a:ext cx="27980640" cy="19751040"/>
          </a:xfrm>
        </p:spPr>
        <p:txBody>
          <a:bodyPr/>
          <a:lstStyle>
            <a:lvl1pPr marL="0" indent="0">
              <a:buNone/>
              <a:defRPr sz="22485"/>
            </a:lvl1pPr>
            <a:lvl2pPr marL="3216018" indent="0">
              <a:buNone/>
              <a:defRPr sz="19713"/>
            </a:lvl2pPr>
            <a:lvl3pPr marL="6432037" indent="0">
              <a:buNone/>
              <a:defRPr sz="16941"/>
            </a:lvl3pPr>
            <a:lvl4pPr marL="9648055" indent="0">
              <a:buNone/>
              <a:defRPr sz="14015"/>
            </a:lvl4pPr>
            <a:lvl5pPr marL="12864073" indent="0">
              <a:buNone/>
              <a:defRPr sz="14015"/>
            </a:lvl5pPr>
            <a:lvl6pPr marL="16080090" indent="0">
              <a:buNone/>
              <a:defRPr sz="14015"/>
            </a:lvl6pPr>
            <a:lvl7pPr marL="19296110" indent="0">
              <a:buNone/>
              <a:defRPr sz="14015"/>
            </a:lvl7pPr>
            <a:lvl8pPr marL="22512128" indent="0">
              <a:buNone/>
              <a:defRPr sz="14015"/>
            </a:lvl8pPr>
            <a:lvl9pPr marL="25728145" indent="0">
              <a:buNone/>
              <a:defRPr sz="14015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0671" y="25763224"/>
            <a:ext cx="27980640" cy="3863338"/>
          </a:xfrm>
        </p:spPr>
        <p:txBody>
          <a:bodyPr/>
          <a:lstStyle>
            <a:lvl1pPr marL="0" indent="0">
              <a:buNone/>
              <a:defRPr sz="9857"/>
            </a:lvl1pPr>
            <a:lvl2pPr marL="3216018" indent="0">
              <a:buNone/>
              <a:defRPr sz="8471"/>
            </a:lvl2pPr>
            <a:lvl3pPr marL="6432037" indent="0">
              <a:buNone/>
              <a:defRPr sz="7084"/>
            </a:lvl3pPr>
            <a:lvl4pPr marL="9648055" indent="0">
              <a:buNone/>
              <a:defRPr sz="6314"/>
            </a:lvl4pPr>
            <a:lvl5pPr marL="12864073" indent="0">
              <a:buNone/>
              <a:defRPr sz="6314"/>
            </a:lvl5pPr>
            <a:lvl6pPr marL="16080090" indent="0">
              <a:buNone/>
              <a:defRPr sz="6314"/>
            </a:lvl6pPr>
            <a:lvl7pPr marL="19296110" indent="0">
              <a:buNone/>
              <a:defRPr sz="6314"/>
            </a:lvl7pPr>
            <a:lvl8pPr marL="22512128" indent="0">
              <a:buNone/>
              <a:defRPr sz="6314"/>
            </a:lvl8pPr>
            <a:lvl9pPr marL="25728145" indent="0">
              <a:buNone/>
              <a:defRPr sz="6314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B34EF0-6CBC-46F3-8E0F-8A36B6C1B2F2}" type="datetimeFigureOut">
              <a:rPr lang="en-GB" smtClean="0"/>
              <a:t>23/05/2016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AF896-955F-44CA-80D5-6D2C8DDAB9F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40829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331720" y="1318262"/>
            <a:ext cx="41970961" cy="5486400"/>
          </a:xfrm>
          <a:prstGeom prst="rect">
            <a:avLst/>
          </a:prstGeom>
        </p:spPr>
        <p:txBody>
          <a:bodyPr vert="horz" lIns="417643" tIns="208822" rIns="417643" bIns="208822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331720" y="7680963"/>
            <a:ext cx="41970961" cy="21724623"/>
          </a:xfrm>
          <a:prstGeom prst="rect">
            <a:avLst/>
          </a:prstGeom>
        </p:spPr>
        <p:txBody>
          <a:bodyPr vert="horz" lIns="417643" tIns="208822" rIns="417643" bIns="208822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331720" y="30510483"/>
            <a:ext cx="10881361" cy="1752600"/>
          </a:xfrm>
          <a:prstGeom prst="rect">
            <a:avLst/>
          </a:prstGeom>
        </p:spPr>
        <p:txBody>
          <a:bodyPr vert="horz" lIns="417643" tIns="208822" rIns="417643" bIns="208822" rtlCol="0" anchor="ctr"/>
          <a:lstStyle>
            <a:lvl1pPr algn="l">
              <a:defRPr sz="847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B34EF0-6CBC-46F3-8E0F-8A36B6C1B2F2}" type="datetimeFigureOut">
              <a:rPr lang="en-GB" smtClean="0"/>
              <a:t>23/05/2016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933422" y="30510483"/>
            <a:ext cx="14767560" cy="1752600"/>
          </a:xfrm>
          <a:prstGeom prst="rect">
            <a:avLst/>
          </a:prstGeom>
        </p:spPr>
        <p:txBody>
          <a:bodyPr vert="horz" lIns="417643" tIns="208822" rIns="417643" bIns="208822" rtlCol="0" anchor="ctr"/>
          <a:lstStyle>
            <a:lvl1pPr algn="ctr">
              <a:defRPr sz="847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3421320" y="30510483"/>
            <a:ext cx="10881361" cy="1752600"/>
          </a:xfrm>
          <a:prstGeom prst="rect">
            <a:avLst/>
          </a:prstGeom>
        </p:spPr>
        <p:txBody>
          <a:bodyPr vert="horz" lIns="417643" tIns="208822" rIns="417643" bIns="208822" rtlCol="0" anchor="ctr"/>
          <a:lstStyle>
            <a:lvl1pPr algn="r">
              <a:defRPr sz="847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BAF896-955F-44CA-80D5-6D2C8DDAB9F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192147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6432037" rtl="0" eaLnBrk="1" latinLnBrk="0" hangingPunct="1">
        <a:spcBef>
          <a:spcPct val="0"/>
        </a:spcBef>
        <a:buNone/>
        <a:defRPr sz="30956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412014" indent="-2412014" algn="l" defTabSz="6432037" rtl="0" eaLnBrk="1" latinLnBrk="0" hangingPunct="1">
        <a:spcBef>
          <a:spcPct val="20000"/>
        </a:spcBef>
        <a:buFont typeface="Arial" pitchFamily="34" charset="0"/>
        <a:buChar char="•"/>
        <a:defRPr sz="22485" kern="1200">
          <a:solidFill>
            <a:schemeClr val="tx1"/>
          </a:solidFill>
          <a:latin typeface="+mn-lt"/>
          <a:ea typeface="+mn-ea"/>
          <a:cs typeface="+mn-cs"/>
        </a:defRPr>
      </a:lvl1pPr>
      <a:lvl2pPr marL="5226029" indent="-2010012" algn="l" defTabSz="6432037" rtl="0" eaLnBrk="1" latinLnBrk="0" hangingPunct="1">
        <a:spcBef>
          <a:spcPct val="20000"/>
        </a:spcBef>
        <a:buFont typeface="Arial" pitchFamily="34" charset="0"/>
        <a:buChar char="–"/>
        <a:defRPr sz="19713" kern="1200">
          <a:solidFill>
            <a:schemeClr val="tx1"/>
          </a:solidFill>
          <a:latin typeface="+mn-lt"/>
          <a:ea typeface="+mn-ea"/>
          <a:cs typeface="+mn-cs"/>
        </a:defRPr>
      </a:lvl2pPr>
      <a:lvl3pPr marL="8040046" indent="-1608011" algn="l" defTabSz="6432037" rtl="0" eaLnBrk="1" latinLnBrk="0" hangingPunct="1">
        <a:spcBef>
          <a:spcPct val="20000"/>
        </a:spcBef>
        <a:buFont typeface="Arial" pitchFamily="34" charset="0"/>
        <a:buChar char="•"/>
        <a:defRPr sz="16941" kern="1200">
          <a:solidFill>
            <a:schemeClr val="tx1"/>
          </a:solidFill>
          <a:latin typeface="+mn-lt"/>
          <a:ea typeface="+mn-ea"/>
          <a:cs typeface="+mn-cs"/>
        </a:defRPr>
      </a:lvl3pPr>
      <a:lvl4pPr marL="11256063" indent="-1608011" algn="l" defTabSz="6432037" rtl="0" eaLnBrk="1" latinLnBrk="0" hangingPunct="1">
        <a:spcBef>
          <a:spcPct val="20000"/>
        </a:spcBef>
        <a:buFont typeface="Arial" pitchFamily="34" charset="0"/>
        <a:buChar char="–"/>
        <a:defRPr sz="14015" kern="1200">
          <a:solidFill>
            <a:schemeClr val="tx1"/>
          </a:solidFill>
          <a:latin typeface="+mn-lt"/>
          <a:ea typeface="+mn-ea"/>
          <a:cs typeface="+mn-cs"/>
        </a:defRPr>
      </a:lvl4pPr>
      <a:lvl5pPr marL="14472083" indent="-1608011" algn="l" defTabSz="6432037" rtl="0" eaLnBrk="1" latinLnBrk="0" hangingPunct="1">
        <a:spcBef>
          <a:spcPct val="20000"/>
        </a:spcBef>
        <a:buFont typeface="Arial" pitchFamily="34" charset="0"/>
        <a:buChar char="»"/>
        <a:defRPr sz="14015" kern="1200">
          <a:solidFill>
            <a:schemeClr val="tx1"/>
          </a:solidFill>
          <a:latin typeface="+mn-lt"/>
          <a:ea typeface="+mn-ea"/>
          <a:cs typeface="+mn-cs"/>
        </a:defRPr>
      </a:lvl5pPr>
      <a:lvl6pPr marL="17688101" indent="-1608011" algn="l" defTabSz="6432037" rtl="0" eaLnBrk="1" latinLnBrk="0" hangingPunct="1">
        <a:spcBef>
          <a:spcPct val="20000"/>
        </a:spcBef>
        <a:buFont typeface="Arial" pitchFamily="34" charset="0"/>
        <a:buChar char="•"/>
        <a:defRPr sz="14015" kern="1200">
          <a:solidFill>
            <a:schemeClr val="tx1"/>
          </a:solidFill>
          <a:latin typeface="+mn-lt"/>
          <a:ea typeface="+mn-ea"/>
          <a:cs typeface="+mn-cs"/>
        </a:defRPr>
      </a:lvl6pPr>
      <a:lvl7pPr marL="20904119" indent="-1608011" algn="l" defTabSz="6432037" rtl="0" eaLnBrk="1" latinLnBrk="0" hangingPunct="1">
        <a:spcBef>
          <a:spcPct val="20000"/>
        </a:spcBef>
        <a:buFont typeface="Arial" pitchFamily="34" charset="0"/>
        <a:buChar char="•"/>
        <a:defRPr sz="14015" kern="1200">
          <a:solidFill>
            <a:schemeClr val="tx1"/>
          </a:solidFill>
          <a:latin typeface="+mn-lt"/>
          <a:ea typeface="+mn-ea"/>
          <a:cs typeface="+mn-cs"/>
        </a:defRPr>
      </a:lvl7pPr>
      <a:lvl8pPr marL="24120138" indent="-1608011" algn="l" defTabSz="6432037" rtl="0" eaLnBrk="1" latinLnBrk="0" hangingPunct="1">
        <a:spcBef>
          <a:spcPct val="20000"/>
        </a:spcBef>
        <a:buFont typeface="Arial" pitchFamily="34" charset="0"/>
        <a:buChar char="•"/>
        <a:defRPr sz="14015" kern="1200">
          <a:solidFill>
            <a:schemeClr val="tx1"/>
          </a:solidFill>
          <a:latin typeface="+mn-lt"/>
          <a:ea typeface="+mn-ea"/>
          <a:cs typeface="+mn-cs"/>
        </a:defRPr>
      </a:lvl8pPr>
      <a:lvl9pPr marL="27336156" indent="-1608011" algn="l" defTabSz="6432037" rtl="0" eaLnBrk="1" latinLnBrk="0" hangingPunct="1">
        <a:spcBef>
          <a:spcPct val="20000"/>
        </a:spcBef>
        <a:buFont typeface="Arial" pitchFamily="34" charset="0"/>
        <a:buChar char="•"/>
        <a:defRPr sz="1401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432037" rtl="0" eaLnBrk="1" latinLnBrk="0" hangingPunct="1">
        <a:defRPr sz="12629" kern="1200">
          <a:solidFill>
            <a:schemeClr val="tx1"/>
          </a:solidFill>
          <a:latin typeface="+mn-lt"/>
          <a:ea typeface="+mn-ea"/>
          <a:cs typeface="+mn-cs"/>
        </a:defRPr>
      </a:lvl1pPr>
      <a:lvl2pPr marL="3216018" algn="l" defTabSz="6432037" rtl="0" eaLnBrk="1" latinLnBrk="0" hangingPunct="1">
        <a:defRPr sz="12629" kern="1200">
          <a:solidFill>
            <a:schemeClr val="tx1"/>
          </a:solidFill>
          <a:latin typeface="+mn-lt"/>
          <a:ea typeface="+mn-ea"/>
          <a:cs typeface="+mn-cs"/>
        </a:defRPr>
      </a:lvl2pPr>
      <a:lvl3pPr marL="6432037" algn="l" defTabSz="6432037" rtl="0" eaLnBrk="1" latinLnBrk="0" hangingPunct="1">
        <a:defRPr sz="12629" kern="1200">
          <a:solidFill>
            <a:schemeClr val="tx1"/>
          </a:solidFill>
          <a:latin typeface="+mn-lt"/>
          <a:ea typeface="+mn-ea"/>
          <a:cs typeface="+mn-cs"/>
        </a:defRPr>
      </a:lvl3pPr>
      <a:lvl4pPr marL="9648055" algn="l" defTabSz="6432037" rtl="0" eaLnBrk="1" latinLnBrk="0" hangingPunct="1">
        <a:defRPr sz="12629" kern="1200">
          <a:solidFill>
            <a:schemeClr val="tx1"/>
          </a:solidFill>
          <a:latin typeface="+mn-lt"/>
          <a:ea typeface="+mn-ea"/>
          <a:cs typeface="+mn-cs"/>
        </a:defRPr>
      </a:lvl4pPr>
      <a:lvl5pPr marL="12864073" algn="l" defTabSz="6432037" rtl="0" eaLnBrk="1" latinLnBrk="0" hangingPunct="1">
        <a:defRPr sz="12629" kern="1200">
          <a:solidFill>
            <a:schemeClr val="tx1"/>
          </a:solidFill>
          <a:latin typeface="+mn-lt"/>
          <a:ea typeface="+mn-ea"/>
          <a:cs typeface="+mn-cs"/>
        </a:defRPr>
      </a:lvl5pPr>
      <a:lvl6pPr marL="16080090" algn="l" defTabSz="6432037" rtl="0" eaLnBrk="1" latinLnBrk="0" hangingPunct="1">
        <a:defRPr sz="12629" kern="1200">
          <a:solidFill>
            <a:schemeClr val="tx1"/>
          </a:solidFill>
          <a:latin typeface="+mn-lt"/>
          <a:ea typeface="+mn-ea"/>
          <a:cs typeface="+mn-cs"/>
        </a:defRPr>
      </a:lvl6pPr>
      <a:lvl7pPr marL="19296110" algn="l" defTabSz="6432037" rtl="0" eaLnBrk="1" latinLnBrk="0" hangingPunct="1">
        <a:defRPr sz="12629" kern="1200">
          <a:solidFill>
            <a:schemeClr val="tx1"/>
          </a:solidFill>
          <a:latin typeface="+mn-lt"/>
          <a:ea typeface="+mn-ea"/>
          <a:cs typeface="+mn-cs"/>
        </a:defRPr>
      </a:lvl7pPr>
      <a:lvl8pPr marL="22512128" algn="l" defTabSz="6432037" rtl="0" eaLnBrk="1" latinLnBrk="0" hangingPunct="1">
        <a:defRPr sz="12629" kern="1200">
          <a:solidFill>
            <a:schemeClr val="tx1"/>
          </a:solidFill>
          <a:latin typeface="+mn-lt"/>
          <a:ea typeface="+mn-ea"/>
          <a:cs typeface="+mn-cs"/>
        </a:defRPr>
      </a:lvl8pPr>
      <a:lvl9pPr marL="25728145" algn="l" defTabSz="6432037" rtl="0" eaLnBrk="1" latinLnBrk="0" hangingPunct="1">
        <a:defRPr sz="1262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1.jpeg"/><Relationship Id="rId18" Type="http://schemas.openxmlformats.org/officeDocument/2006/relationships/image" Target="../media/image16.png"/><Relationship Id="rId26" Type="http://schemas.openxmlformats.org/officeDocument/2006/relationships/image" Target="../media/image24.png"/><Relationship Id="rId39" Type="http://schemas.openxmlformats.org/officeDocument/2006/relationships/image" Target="../media/image37.png"/><Relationship Id="rId21" Type="http://schemas.openxmlformats.org/officeDocument/2006/relationships/image" Target="../media/image19.png"/><Relationship Id="rId34" Type="http://schemas.openxmlformats.org/officeDocument/2006/relationships/image" Target="../media/image32.png"/><Relationship Id="rId42" Type="http://schemas.openxmlformats.org/officeDocument/2006/relationships/image" Target="../media/image39.png"/><Relationship Id="rId47" Type="http://schemas.openxmlformats.org/officeDocument/2006/relationships/image" Target="../media/image44.png"/><Relationship Id="rId50" Type="http://schemas.openxmlformats.org/officeDocument/2006/relationships/image" Target="../media/image47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.tiff"/><Relationship Id="rId29" Type="http://schemas.openxmlformats.org/officeDocument/2006/relationships/image" Target="../media/image27.png"/><Relationship Id="rId11" Type="http://schemas.openxmlformats.org/officeDocument/2006/relationships/image" Target="../media/image9.png"/><Relationship Id="rId24" Type="http://schemas.openxmlformats.org/officeDocument/2006/relationships/image" Target="../media/image22.png"/><Relationship Id="rId32" Type="http://schemas.openxmlformats.org/officeDocument/2006/relationships/image" Target="../media/image30.png"/><Relationship Id="rId37" Type="http://schemas.openxmlformats.org/officeDocument/2006/relationships/image" Target="../media/image35.png"/><Relationship Id="rId40" Type="http://schemas.openxmlformats.org/officeDocument/2006/relationships/image" Target="../media/image38.png"/><Relationship Id="rId45" Type="http://schemas.openxmlformats.org/officeDocument/2006/relationships/image" Target="../media/image42.png"/><Relationship Id="rId53" Type="http://schemas.openxmlformats.org/officeDocument/2006/relationships/image" Target="../media/image50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19" Type="http://schemas.openxmlformats.org/officeDocument/2006/relationships/image" Target="../media/image17.jpg"/><Relationship Id="rId31" Type="http://schemas.openxmlformats.org/officeDocument/2006/relationships/image" Target="../media/image29.png"/><Relationship Id="rId44" Type="http://schemas.openxmlformats.org/officeDocument/2006/relationships/image" Target="../media/image41.png"/><Relationship Id="rId52" Type="http://schemas.openxmlformats.org/officeDocument/2006/relationships/image" Target="../media/image49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20.png"/><Relationship Id="rId27" Type="http://schemas.openxmlformats.org/officeDocument/2006/relationships/image" Target="../media/image25.png"/><Relationship Id="rId30" Type="http://schemas.openxmlformats.org/officeDocument/2006/relationships/image" Target="../media/image28.png"/><Relationship Id="rId35" Type="http://schemas.openxmlformats.org/officeDocument/2006/relationships/image" Target="../media/image33.png"/><Relationship Id="rId43" Type="http://schemas.openxmlformats.org/officeDocument/2006/relationships/image" Target="../media/image40.png"/><Relationship Id="rId48" Type="http://schemas.openxmlformats.org/officeDocument/2006/relationships/image" Target="../media/image45.png"/><Relationship Id="rId8" Type="http://schemas.openxmlformats.org/officeDocument/2006/relationships/image" Target="../media/image6.png"/><Relationship Id="rId51" Type="http://schemas.openxmlformats.org/officeDocument/2006/relationships/image" Target="../media/image48.png"/><Relationship Id="rId3" Type="http://schemas.openxmlformats.org/officeDocument/2006/relationships/image" Target="../media/image1.png"/><Relationship Id="rId12" Type="http://schemas.openxmlformats.org/officeDocument/2006/relationships/image" Target="../media/image10.jpeg"/><Relationship Id="rId17" Type="http://schemas.openxmlformats.org/officeDocument/2006/relationships/image" Target="../media/image15.jpeg"/><Relationship Id="rId25" Type="http://schemas.openxmlformats.org/officeDocument/2006/relationships/image" Target="../media/image23.png"/><Relationship Id="rId33" Type="http://schemas.openxmlformats.org/officeDocument/2006/relationships/image" Target="../media/image31.png"/><Relationship Id="rId38" Type="http://schemas.openxmlformats.org/officeDocument/2006/relationships/image" Target="../media/image36.png"/><Relationship Id="rId46" Type="http://schemas.openxmlformats.org/officeDocument/2006/relationships/image" Target="../media/image43.png"/><Relationship Id="rId20" Type="http://schemas.openxmlformats.org/officeDocument/2006/relationships/image" Target="../media/image18.png"/><Relationship Id="rId41" Type="http://schemas.openxmlformats.org/officeDocument/2006/relationships/image" Target="../media/image29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5" Type="http://schemas.openxmlformats.org/officeDocument/2006/relationships/image" Target="../media/image13.png"/><Relationship Id="rId23" Type="http://schemas.openxmlformats.org/officeDocument/2006/relationships/image" Target="../media/image21.png"/><Relationship Id="rId28" Type="http://schemas.openxmlformats.org/officeDocument/2006/relationships/image" Target="../media/image26.png"/><Relationship Id="rId36" Type="http://schemas.openxmlformats.org/officeDocument/2006/relationships/image" Target="../media/image34.png"/><Relationship Id="rId49" Type="http://schemas.openxmlformats.org/officeDocument/2006/relationships/image" Target="../media/image4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4" name="Picture 503"/>
          <p:cNvPicPr>
            <a:picLocks noChangeAspect="1"/>
          </p:cNvPicPr>
          <p:nvPr/>
        </p:nvPicPr>
        <p:blipFill rotWithShape="1">
          <a:blip r:embed="rId3"/>
          <a:srcRect l="321" t="1571" r="490" b="5110"/>
          <a:stretch/>
        </p:blipFill>
        <p:spPr>
          <a:xfrm>
            <a:off x="533243" y="26038629"/>
            <a:ext cx="19565258" cy="5994400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4376" y="4311546"/>
            <a:ext cx="7885268" cy="5874859"/>
          </a:xfrm>
          <a:prstGeom prst="rect">
            <a:avLst/>
          </a:prstGeom>
        </p:spPr>
      </p:pic>
      <p:sp>
        <p:nvSpPr>
          <p:cNvPr id="141" name="Rectangle 140"/>
          <p:cNvSpPr/>
          <p:nvPr/>
        </p:nvSpPr>
        <p:spPr>
          <a:xfrm>
            <a:off x="0" y="0"/>
            <a:ext cx="46634400" cy="4075986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  <a:alpha val="61000"/>
                </a:schemeClr>
              </a:gs>
              <a:gs pos="100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dobe Kaiti Std R" panose="02020400000000000000" pitchFamily="18" charset="-128"/>
              <a:ea typeface="Adobe Kaiti Std R" panose="02020400000000000000" pitchFamily="18" charset="-128"/>
            </a:endParaRPr>
          </a:p>
        </p:txBody>
      </p:sp>
      <p:sp>
        <p:nvSpPr>
          <p:cNvPr id="142" name="TextBox 141"/>
          <p:cNvSpPr txBox="1"/>
          <p:nvPr/>
        </p:nvSpPr>
        <p:spPr>
          <a:xfrm>
            <a:off x="0" y="0"/>
            <a:ext cx="30279975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GB">
              <a:latin typeface="Adobe Kaiti Std R" panose="02020400000000000000" pitchFamily="18" charset="-128"/>
              <a:ea typeface="Adobe Kaiti Std R" panose="02020400000000000000" pitchFamily="18" charset="-128"/>
            </a:endParaRPr>
          </a:p>
        </p:txBody>
      </p:sp>
      <p:sp>
        <p:nvSpPr>
          <p:cNvPr id="143" name="TextBox 142"/>
          <p:cNvSpPr txBox="1"/>
          <p:nvPr/>
        </p:nvSpPr>
        <p:spPr>
          <a:xfrm>
            <a:off x="0" y="167706"/>
            <a:ext cx="46657925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u="sng" dirty="0">
                <a:latin typeface="Adobe Kaiti Std R" panose="02020400000000000000" pitchFamily="18" charset="-128"/>
                <a:ea typeface="Adobe Kaiti Std R" panose="02020400000000000000" pitchFamily="18" charset="-128"/>
                <a:cs typeface="Arial" panose="020B0604020202020204" pitchFamily="34" charset="0"/>
              </a:rPr>
              <a:t>Electron EDM measurements in a beam of </a:t>
            </a:r>
            <a:r>
              <a:rPr lang="en-US" sz="8000" b="1" u="sng" dirty="0" err="1">
                <a:latin typeface="Adobe Kaiti Std R" panose="02020400000000000000" pitchFamily="18" charset="-128"/>
                <a:ea typeface="Adobe Kaiti Std R" panose="02020400000000000000" pitchFamily="18" charset="-128"/>
                <a:cs typeface="Arial" panose="020B0604020202020204" pitchFamily="34" charset="0"/>
              </a:rPr>
              <a:t>ThO</a:t>
            </a:r>
            <a:r>
              <a:rPr lang="en-US" sz="8000" b="1" u="sng" dirty="0">
                <a:latin typeface="Adobe Kaiti Std R" panose="02020400000000000000" pitchFamily="18" charset="-128"/>
                <a:ea typeface="Adobe Kaiti Std R" panose="02020400000000000000" pitchFamily="18" charset="-128"/>
                <a:cs typeface="Arial" panose="020B0604020202020204" pitchFamily="34" charset="0"/>
              </a:rPr>
              <a:t>:</a:t>
            </a:r>
          </a:p>
          <a:p>
            <a:pPr algn="ctr"/>
            <a:r>
              <a:rPr lang="en-US" sz="6600" b="1" u="sng" dirty="0">
                <a:latin typeface="Adobe Kaiti Std R" panose="02020400000000000000" pitchFamily="18" charset="-128"/>
                <a:ea typeface="Adobe Kaiti Std R" panose="02020400000000000000" pitchFamily="18" charset="-128"/>
                <a:cs typeface="Arial" panose="020B0604020202020204" pitchFamily="34" charset="0"/>
              </a:rPr>
              <a:t>Demonstrated and planned upgrades</a:t>
            </a:r>
            <a:endParaRPr lang="en-GB" sz="6600" b="1" u="sng" dirty="0">
              <a:latin typeface="Adobe Kaiti Std R" panose="02020400000000000000" pitchFamily="18" charset="-128"/>
              <a:ea typeface="Adobe Kaiti Std R" panose="02020400000000000000" pitchFamily="18" charset="-128"/>
              <a:cs typeface="Arial" panose="020B0604020202020204" pitchFamily="34" charset="0"/>
            </a:endParaRPr>
          </a:p>
        </p:txBody>
      </p:sp>
      <p:sp>
        <p:nvSpPr>
          <p:cNvPr id="144" name="TextBox 143"/>
          <p:cNvSpPr txBox="1"/>
          <p:nvPr/>
        </p:nvSpPr>
        <p:spPr>
          <a:xfrm>
            <a:off x="-23525" y="2762812"/>
            <a:ext cx="466579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latin typeface="Adobe Kaiti Std R" panose="02020400000000000000" pitchFamily="18" charset="-128"/>
                <a:ea typeface="Adobe Kaiti Std R" panose="02020400000000000000" pitchFamily="18" charset="-128"/>
              </a:rPr>
              <a:t>ACME </a:t>
            </a:r>
            <a:r>
              <a:rPr lang="en-GB" sz="3200" b="1" dirty="0">
                <a:latin typeface="Adobe Kaiti Std R" panose="02020400000000000000" pitchFamily="18" charset="-128"/>
                <a:ea typeface="Adobe Kaiti Std R" panose="02020400000000000000" pitchFamily="18" charset="-128"/>
              </a:rPr>
              <a:t>Collaboration</a:t>
            </a:r>
            <a:r>
              <a:rPr lang="en-GB" sz="3200" dirty="0">
                <a:latin typeface="Adobe Kaiti Std R" panose="02020400000000000000" pitchFamily="18" charset="-128"/>
                <a:ea typeface="Adobe Kaiti Std R" panose="02020400000000000000" pitchFamily="18" charset="-128"/>
              </a:rPr>
              <a:t>: </a:t>
            </a:r>
            <a:r>
              <a:rPr lang="en-GB" sz="2800" dirty="0">
                <a:latin typeface="Adobe Kaiti Std R" panose="02020400000000000000" pitchFamily="18" charset="-128"/>
                <a:ea typeface="Adobe Kaiti Std R" panose="02020400000000000000" pitchFamily="18" charset="-128"/>
              </a:rPr>
              <a:t>Zack Lasner,</a:t>
            </a:r>
            <a:r>
              <a:rPr lang="en-GB" sz="2800" baseline="30000" dirty="0">
                <a:latin typeface="Adobe Kaiti Std R" panose="02020400000000000000" pitchFamily="18" charset="-128"/>
                <a:ea typeface="Adobe Kaiti Std R" panose="02020400000000000000" pitchFamily="18" charset="-128"/>
              </a:rPr>
              <a:t>2</a:t>
            </a:r>
            <a:r>
              <a:rPr lang="en-GB" sz="2800" dirty="0">
                <a:latin typeface="Adobe Kaiti Std R" panose="02020400000000000000" pitchFamily="18" charset="-128"/>
                <a:ea typeface="Adobe Kaiti Std R" panose="02020400000000000000" pitchFamily="18" charset="-128"/>
              </a:rPr>
              <a:t> </a:t>
            </a:r>
            <a:r>
              <a:rPr lang="en-GB" sz="2800" dirty="0" smtClean="0">
                <a:latin typeface="Adobe Kaiti Std R" panose="02020400000000000000" pitchFamily="18" charset="-128"/>
                <a:ea typeface="Adobe Kaiti Std R" panose="02020400000000000000" pitchFamily="18" charset="-128"/>
              </a:rPr>
              <a:t> </a:t>
            </a:r>
            <a:r>
              <a:rPr lang="en-GB" sz="2800" dirty="0" err="1" smtClean="0">
                <a:latin typeface="Adobe Kaiti Std R" panose="02020400000000000000" pitchFamily="18" charset="-128"/>
                <a:ea typeface="Adobe Kaiti Std R" panose="02020400000000000000" pitchFamily="18" charset="-128"/>
              </a:rPr>
              <a:t>Vitaly</a:t>
            </a:r>
            <a:r>
              <a:rPr lang="en-GB" sz="2800" dirty="0" smtClean="0">
                <a:latin typeface="Adobe Kaiti Std R" panose="02020400000000000000" pitchFamily="18" charset="-128"/>
                <a:ea typeface="Adobe Kaiti Std R" panose="02020400000000000000" pitchFamily="18" charset="-128"/>
              </a:rPr>
              <a:t> </a:t>
            </a:r>
            <a:r>
              <a:rPr lang="en-GB" sz="2800" dirty="0">
                <a:latin typeface="Adobe Kaiti Std R" panose="02020400000000000000" pitchFamily="18" charset="-128"/>
                <a:ea typeface="Adobe Kaiti Std R" panose="02020400000000000000" pitchFamily="18" charset="-128"/>
              </a:rPr>
              <a:t>Andreev,</a:t>
            </a:r>
            <a:r>
              <a:rPr lang="en-GB" sz="2800" baseline="30000" dirty="0">
                <a:latin typeface="Adobe Kaiti Std R" panose="02020400000000000000" pitchFamily="18" charset="-128"/>
                <a:ea typeface="Adobe Kaiti Std R" panose="02020400000000000000" pitchFamily="18" charset="-128"/>
              </a:rPr>
              <a:t>1</a:t>
            </a:r>
            <a:r>
              <a:rPr lang="en-GB" sz="2800" dirty="0">
                <a:latin typeface="Adobe Kaiti Std R" panose="02020400000000000000" pitchFamily="18" charset="-128"/>
                <a:ea typeface="Adobe Kaiti Std R" panose="02020400000000000000" pitchFamily="18" charset="-128"/>
              </a:rPr>
              <a:t> Daniel Ang,</a:t>
            </a:r>
            <a:r>
              <a:rPr lang="en-GB" sz="2800" baseline="30000" dirty="0">
                <a:latin typeface="Adobe Kaiti Std R" panose="02020400000000000000" pitchFamily="18" charset="-128"/>
                <a:ea typeface="Adobe Kaiti Std R" panose="02020400000000000000" pitchFamily="18" charset="-128"/>
              </a:rPr>
              <a:t>1 </a:t>
            </a:r>
            <a:r>
              <a:rPr lang="en-GB" sz="2800" dirty="0">
                <a:latin typeface="Adobe Kaiti Std R" panose="02020400000000000000" pitchFamily="18" charset="-128"/>
                <a:ea typeface="Adobe Kaiti Std R" panose="02020400000000000000" pitchFamily="18" charset="-128"/>
              </a:rPr>
              <a:t>Jacob Baron,</a:t>
            </a:r>
            <a:r>
              <a:rPr lang="en-GB" sz="2800" baseline="30000" dirty="0">
                <a:latin typeface="Adobe Kaiti Std R" panose="02020400000000000000" pitchFamily="18" charset="-128"/>
                <a:ea typeface="Adobe Kaiti Std R" panose="02020400000000000000" pitchFamily="18" charset="-128"/>
              </a:rPr>
              <a:t>1</a:t>
            </a:r>
            <a:r>
              <a:rPr lang="en-GB" sz="2800" dirty="0">
                <a:latin typeface="Adobe Kaiti Std R" panose="02020400000000000000" pitchFamily="18" charset="-128"/>
                <a:ea typeface="Adobe Kaiti Std R" panose="02020400000000000000" pitchFamily="18" charset="-128"/>
              </a:rPr>
              <a:t> David DeMille</a:t>
            </a:r>
            <a:r>
              <a:rPr lang="en-GB" sz="2800" baseline="30000" dirty="0">
                <a:latin typeface="Adobe Kaiti Std R" panose="02020400000000000000" pitchFamily="18" charset="-128"/>
                <a:ea typeface="Adobe Kaiti Std R" panose="02020400000000000000" pitchFamily="18" charset="-128"/>
              </a:rPr>
              <a:t>2</a:t>
            </a:r>
            <a:r>
              <a:rPr lang="en-GB" sz="2800" dirty="0">
                <a:latin typeface="Adobe Kaiti Std R" panose="02020400000000000000" pitchFamily="18" charset="-128"/>
                <a:ea typeface="Adobe Kaiti Std R" panose="02020400000000000000" pitchFamily="18" charset="-128"/>
              </a:rPr>
              <a:t> </a:t>
            </a:r>
            <a:r>
              <a:rPr lang="en-GB" sz="2800" dirty="0">
                <a:latin typeface="Adobe Kaiti Std R" panose="02020400000000000000" pitchFamily="18" charset="-128"/>
                <a:ea typeface="Adobe Kaiti Std R" panose="02020400000000000000" pitchFamily="18" charset="-128"/>
              </a:rPr>
              <a:t>(PI), John M. Doyle</a:t>
            </a:r>
            <a:r>
              <a:rPr lang="en-GB" sz="2800" baseline="30000" dirty="0">
                <a:latin typeface="Adobe Kaiti Std R" panose="02020400000000000000" pitchFamily="18" charset="-128"/>
                <a:ea typeface="Adobe Kaiti Std R" panose="02020400000000000000" pitchFamily="18" charset="-128"/>
              </a:rPr>
              <a:t>1</a:t>
            </a:r>
            <a:r>
              <a:rPr lang="en-GB" sz="2800" dirty="0">
                <a:latin typeface="Adobe Kaiti Std R" panose="02020400000000000000" pitchFamily="18" charset="-128"/>
                <a:ea typeface="Adobe Kaiti Std R" panose="02020400000000000000" pitchFamily="18" charset="-128"/>
              </a:rPr>
              <a:t> (PI), Gerald Gabrielse</a:t>
            </a:r>
            <a:r>
              <a:rPr lang="en-GB" sz="2800" baseline="30000" dirty="0">
                <a:latin typeface="Adobe Kaiti Std R" panose="02020400000000000000" pitchFamily="18" charset="-128"/>
                <a:ea typeface="Adobe Kaiti Std R" panose="02020400000000000000" pitchFamily="18" charset="-128"/>
              </a:rPr>
              <a:t>1</a:t>
            </a:r>
            <a:r>
              <a:rPr lang="en-GB" sz="2800" dirty="0">
                <a:latin typeface="Adobe Kaiti Std R" panose="02020400000000000000" pitchFamily="18" charset="-128"/>
                <a:ea typeface="Adobe Kaiti Std R" panose="02020400000000000000" pitchFamily="18" charset="-128"/>
              </a:rPr>
              <a:t> (PI</a:t>
            </a:r>
            <a:r>
              <a:rPr lang="en-GB" sz="2800" dirty="0">
                <a:latin typeface="Adobe Kaiti Std R" panose="02020400000000000000" pitchFamily="18" charset="-128"/>
                <a:ea typeface="Adobe Kaiti Std R" panose="02020400000000000000" pitchFamily="18" charset="-128"/>
              </a:rPr>
              <a:t>), Nicholas </a:t>
            </a:r>
            <a:r>
              <a:rPr lang="en-GB" sz="2800" dirty="0">
                <a:latin typeface="Adobe Kaiti Std R" panose="02020400000000000000" pitchFamily="18" charset="-128"/>
                <a:ea typeface="Adobe Kaiti Std R" panose="02020400000000000000" pitchFamily="18" charset="-128"/>
              </a:rPr>
              <a:t>R. </a:t>
            </a:r>
            <a:r>
              <a:rPr lang="en-GB" sz="2800" dirty="0" smtClean="0">
                <a:latin typeface="Adobe Kaiti Std R" panose="02020400000000000000" pitchFamily="18" charset="-128"/>
                <a:ea typeface="Adobe Kaiti Std R" panose="02020400000000000000" pitchFamily="18" charset="-128"/>
              </a:rPr>
              <a:t>Hutzler,</a:t>
            </a:r>
            <a:r>
              <a:rPr lang="en-GB" sz="2800" baseline="30000" dirty="0" smtClean="0">
                <a:latin typeface="Adobe Kaiti Std R" panose="02020400000000000000" pitchFamily="18" charset="-128"/>
                <a:ea typeface="Adobe Kaiti Std R" panose="02020400000000000000" pitchFamily="18" charset="-128"/>
              </a:rPr>
              <a:t>1</a:t>
            </a:r>
            <a:r>
              <a:rPr lang="en-GB" sz="2800" dirty="0" smtClean="0">
                <a:latin typeface="Adobe Kaiti Std R" panose="02020400000000000000" pitchFamily="18" charset="-128"/>
                <a:ea typeface="Adobe Kaiti Std R" panose="02020400000000000000" pitchFamily="18" charset="-128"/>
              </a:rPr>
              <a:t> Brendon </a:t>
            </a:r>
            <a:r>
              <a:rPr lang="en-GB" sz="2800" dirty="0">
                <a:latin typeface="Adobe Kaiti Std R" panose="02020400000000000000" pitchFamily="18" charset="-128"/>
                <a:ea typeface="Adobe Kaiti Std R" panose="02020400000000000000" pitchFamily="18" charset="-128"/>
              </a:rPr>
              <a:t>R. </a:t>
            </a:r>
            <a:r>
              <a:rPr lang="en-GB" sz="2800" dirty="0">
                <a:latin typeface="Adobe Kaiti Std R" panose="02020400000000000000" pitchFamily="18" charset="-128"/>
                <a:ea typeface="Adobe Kaiti Std R" panose="02020400000000000000" pitchFamily="18" charset="-128"/>
              </a:rPr>
              <a:t>O</a:t>
            </a:r>
            <a:r>
              <a:rPr lang="en-GB" sz="2800" dirty="0">
                <a:latin typeface="Bookman Old Style" panose="02050604050505020204" pitchFamily="18" charset="0"/>
                <a:ea typeface="Adobe Song Std L" panose="02020300000000000000" pitchFamily="18" charset="-128"/>
              </a:rPr>
              <a:t>’</a:t>
            </a:r>
            <a:r>
              <a:rPr lang="en-GB" sz="2800" dirty="0">
                <a:latin typeface="Adobe Kaiti Std R" panose="02020400000000000000" pitchFamily="18" charset="-128"/>
                <a:ea typeface="Adobe Kaiti Std R" panose="02020400000000000000" pitchFamily="18" charset="-128"/>
              </a:rPr>
              <a:t>Leary,</a:t>
            </a:r>
            <a:r>
              <a:rPr lang="en-GB" sz="2800" baseline="30000" dirty="0">
                <a:latin typeface="Adobe Kaiti Std R" panose="02020400000000000000" pitchFamily="18" charset="-128"/>
                <a:ea typeface="Adobe Kaiti Std R" panose="02020400000000000000" pitchFamily="18" charset="-128"/>
              </a:rPr>
              <a:t>2</a:t>
            </a:r>
            <a:r>
              <a:rPr lang="en-GB" sz="2800" dirty="0">
                <a:latin typeface="Adobe Kaiti Std R" panose="02020400000000000000" pitchFamily="18" charset="-128"/>
                <a:ea typeface="Adobe Kaiti Std R" panose="02020400000000000000" pitchFamily="18" charset="-128"/>
              </a:rPr>
              <a:t> Cristian </a:t>
            </a:r>
            <a:r>
              <a:rPr lang="en-GB" sz="2800" dirty="0">
                <a:latin typeface="Adobe Kaiti Std R" panose="02020400000000000000" pitchFamily="18" charset="-128"/>
                <a:ea typeface="Adobe Kaiti Std R" panose="02020400000000000000" pitchFamily="18" charset="-128"/>
              </a:rPr>
              <a:t>D. </a:t>
            </a:r>
            <a:r>
              <a:rPr lang="en-GB" sz="2800" dirty="0">
                <a:latin typeface="Adobe Kaiti Std R" panose="02020400000000000000" pitchFamily="18" charset="-128"/>
                <a:ea typeface="Adobe Kaiti Std R" panose="02020400000000000000" pitchFamily="18" charset="-128"/>
              </a:rPr>
              <a:t>Panda,</a:t>
            </a:r>
            <a:r>
              <a:rPr lang="en-GB" sz="2800" baseline="30000" dirty="0">
                <a:latin typeface="Adobe Kaiti Std R" panose="02020400000000000000" pitchFamily="18" charset="-128"/>
                <a:ea typeface="Adobe Kaiti Std R" panose="02020400000000000000" pitchFamily="18" charset="-128"/>
              </a:rPr>
              <a:t>1</a:t>
            </a:r>
            <a:r>
              <a:rPr lang="en-GB" sz="2800" dirty="0">
                <a:latin typeface="Adobe Kaiti Std R" panose="02020400000000000000" pitchFamily="18" charset="-128"/>
                <a:ea typeface="Adobe Kaiti Std R" panose="02020400000000000000" pitchFamily="18" charset="-128"/>
              </a:rPr>
              <a:t> Christian Weber,</a:t>
            </a:r>
            <a:r>
              <a:rPr lang="en-GB" sz="2800" baseline="30000" dirty="0">
                <a:latin typeface="Adobe Kaiti Std R" panose="02020400000000000000" pitchFamily="18" charset="-128"/>
                <a:ea typeface="Adobe Kaiti Std R" panose="02020400000000000000" pitchFamily="18" charset="-128"/>
              </a:rPr>
              <a:t>2</a:t>
            </a:r>
            <a:r>
              <a:rPr lang="en-GB" sz="2800" dirty="0">
                <a:latin typeface="Adobe Kaiti Std R" panose="02020400000000000000" pitchFamily="18" charset="-128"/>
                <a:ea typeface="Adobe Kaiti Std R" panose="02020400000000000000" pitchFamily="18" charset="-128"/>
              </a:rPr>
              <a:t> Adam </a:t>
            </a:r>
            <a:r>
              <a:rPr lang="en-GB" sz="2800" dirty="0">
                <a:latin typeface="Adobe Kaiti Std R" panose="02020400000000000000" pitchFamily="18" charset="-128"/>
                <a:ea typeface="Adobe Kaiti Std R" panose="02020400000000000000" pitchFamily="18" charset="-128"/>
              </a:rPr>
              <a:t>D. </a:t>
            </a:r>
            <a:r>
              <a:rPr lang="en-GB" sz="2800" dirty="0">
                <a:latin typeface="Adobe Kaiti Std R" panose="02020400000000000000" pitchFamily="18" charset="-128"/>
                <a:ea typeface="Adobe Kaiti Std R" panose="02020400000000000000" pitchFamily="18" charset="-128"/>
              </a:rPr>
              <a:t>West,</a:t>
            </a:r>
            <a:r>
              <a:rPr lang="en-GB" sz="2800" baseline="30000" dirty="0">
                <a:latin typeface="Adobe Kaiti Std R" panose="02020400000000000000" pitchFamily="18" charset="-128"/>
                <a:ea typeface="Adobe Kaiti Std R" panose="02020400000000000000" pitchFamily="18" charset="-128"/>
              </a:rPr>
              <a:t>2</a:t>
            </a:r>
            <a:r>
              <a:rPr lang="en-GB" sz="2800" dirty="0">
                <a:latin typeface="Adobe Kaiti Std R" panose="02020400000000000000" pitchFamily="18" charset="-128"/>
                <a:ea typeface="Adobe Kaiti Std R" panose="02020400000000000000" pitchFamily="18" charset="-128"/>
              </a:rPr>
              <a:t> Elizabeth </a:t>
            </a:r>
            <a:r>
              <a:rPr lang="en-GB" sz="2800" dirty="0">
                <a:latin typeface="Adobe Kaiti Std R" panose="02020400000000000000" pitchFamily="18" charset="-128"/>
                <a:ea typeface="Adobe Kaiti Std R" panose="02020400000000000000" pitchFamily="18" charset="-128"/>
              </a:rPr>
              <a:t>P. </a:t>
            </a:r>
            <a:r>
              <a:rPr lang="en-GB" sz="2800" dirty="0" smtClean="0">
                <a:latin typeface="Adobe Kaiti Std R" panose="02020400000000000000" pitchFamily="18" charset="-128"/>
                <a:ea typeface="Adobe Kaiti Std R" panose="02020400000000000000" pitchFamily="18" charset="-128"/>
              </a:rPr>
              <a:t>West,</a:t>
            </a:r>
            <a:r>
              <a:rPr lang="en-GB" sz="2800" baseline="30000" dirty="0" smtClean="0">
                <a:latin typeface="Adobe Kaiti Std R" panose="02020400000000000000" pitchFamily="18" charset="-128"/>
                <a:ea typeface="Adobe Kaiti Std R" panose="02020400000000000000" pitchFamily="18" charset="-128"/>
              </a:rPr>
              <a:t>1</a:t>
            </a:r>
            <a:r>
              <a:rPr lang="en-GB" sz="2800" dirty="0" smtClean="0">
                <a:latin typeface="Adobe Kaiti Std R" panose="02020400000000000000" pitchFamily="18" charset="-128"/>
                <a:ea typeface="Adobe Kaiti Std R" panose="02020400000000000000" pitchFamily="18" charset="-128"/>
              </a:rPr>
              <a:t> </a:t>
            </a:r>
            <a:r>
              <a:rPr lang="en-GB" sz="2800" dirty="0">
                <a:latin typeface="Adobe Kaiti Std R" panose="02020400000000000000" pitchFamily="18" charset="-128"/>
                <a:ea typeface="Adobe Kaiti Std R" panose="02020400000000000000" pitchFamily="18" charset="-128"/>
              </a:rPr>
              <a:t>Grey Wilburn</a:t>
            </a:r>
            <a:r>
              <a:rPr lang="en-GB" sz="2800" baseline="30000" dirty="0">
                <a:latin typeface="Adobe Kaiti Std R" panose="02020400000000000000" pitchFamily="18" charset="-128"/>
                <a:ea typeface="Adobe Kaiti Std R" panose="02020400000000000000" pitchFamily="18" charset="-128"/>
              </a:rPr>
              <a:t>1</a:t>
            </a:r>
            <a:endParaRPr lang="en-GB" sz="2800" dirty="0">
              <a:latin typeface="Adobe Kaiti Std R" panose="02020400000000000000" pitchFamily="18" charset="-128"/>
              <a:ea typeface="Adobe Kaiti Std R" panose="02020400000000000000" pitchFamily="18" charset="-128"/>
            </a:endParaRPr>
          </a:p>
          <a:p>
            <a:pPr algn="ctr"/>
            <a:r>
              <a:rPr lang="en-GB" sz="2800" dirty="0">
                <a:latin typeface="Adobe Kaiti Std R" panose="02020400000000000000" pitchFamily="18" charset="-128"/>
                <a:ea typeface="Adobe Kaiti Std R" panose="02020400000000000000" pitchFamily="18" charset="-128"/>
              </a:rPr>
              <a:t>	Affiliation: </a:t>
            </a:r>
            <a:r>
              <a:rPr lang="en-GB" sz="2800" baseline="30000" dirty="0">
                <a:latin typeface="Adobe Kaiti Std R" panose="02020400000000000000" pitchFamily="18" charset="-128"/>
                <a:ea typeface="Adobe Kaiti Std R" panose="02020400000000000000" pitchFamily="18" charset="-128"/>
              </a:rPr>
              <a:t>1</a:t>
            </a:r>
            <a:r>
              <a:rPr lang="en-GB" sz="2800" dirty="0">
                <a:latin typeface="Adobe Kaiti Std R" panose="02020400000000000000" pitchFamily="18" charset="-128"/>
                <a:ea typeface="Adobe Kaiti Std R" panose="02020400000000000000" pitchFamily="18" charset="-128"/>
              </a:rPr>
              <a:t>Harvard University, </a:t>
            </a:r>
            <a:r>
              <a:rPr lang="en-GB" sz="2800" baseline="30000" dirty="0">
                <a:latin typeface="Adobe Kaiti Std R" panose="02020400000000000000" pitchFamily="18" charset="-128"/>
                <a:ea typeface="Adobe Kaiti Std R" panose="02020400000000000000" pitchFamily="18" charset="-128"/>
              </a:rPr>
              <a:t>2</a:t>
            </a:r>
            <a:r>
              <a:rPr lang="en-GB" sz="2800" dirty="0">
                <a:latin typeface="Adobe Kaiti Std R" panose="02020400000000000000" pitchFamily="18" charset="-128"/>
                <a:ea typeface="Adobe Kaiti Std R" panose="02020400000000000000" pitchFamily="18" charset="-128"/>
              </a:rPr>
              <a:t>Yale University</a:t>
            </a:r>
            <a:endParaRPr lang="en-GB" sz="2800" dirty="0">
              <a:latin typeface="Adobe Kaiti Std R" panose="02020400000000000000" pitchFamily="18" charset="-128"/>
              <a:ea typeface="Adobe Kaiti Std R" panose="02020400000000000000" pitchFamily="18" charset="-128"/>
            </a:endParaRPr>
          </a:p>
        </p:txBody>
      </p:sp>
      <p:pic>
        <p:nvPicPr>
          <p:cNvPr id="145" name="Picture 122" descr="http://upload.wikimedia.org/wikipedia/commons/thumb/0/07/Yale_University_Shield_1.svg/360px-Yale_University_Shield_1.svg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9278" y="289694"/>
            <a:ext cx="2314436" cy="2314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6" name="Picture 124" descr="http://1.bp.blogspot.com/-lsW1jNy-jX8/UKOS17VfFTI/AAAAAAAATQk/g-T4W8RkAaM/s1600/Harvard+Crest+Today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31" y="157186"/>
            <a:ext cx="2255856" cy="2255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1" name="Rectangle 160"/>
          <p:cNvSpPr/>
          <p:nvPr/>
        </p:nvSpPr>
        <p:spPr>
          <a:xfrm>
            <a:off x="347656" y="4175212"/>
            <a:ext cx="19895413" cy="6079189"/>
          </a:xfrm>
          <a:prstGeom prst="rect">
            <a:avLst/>
          </a:prstGeom>
          <a:noFill/>
          <a:ln w="508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dobe Kaiti Std R" panose="02020400000000000000" pitchFamily="18" charset="-128"/>
              <a:ea typeface="Adobe Kaiti Std R" panose="02020400000000000000" pitchFamily="18" charset="-128"/>
            </a:endParaRPr>
          </a:p>
        </p:txBody>
      </p:sp>
      <p:sp>
        <p:nvSpPr>
          <p:cNvPr id="163" name="TextBox 162"/>
          <p:cNvSpPr txBox="1"/>
          <p:nvPr/>
        </p:nvSpPr>
        <p:spPr>
          <a:xfrm>
            <a:off x="429842" y="4229930"/>
            <a:ext cx="4970007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800" b="1" u="sng" dirty="0">
                <a:latin typeface="Adobe Kaiti Std R" panose="02020400000000000000" pitchFamily="18" charset="-128"/>
                <a:ea typeface="Adobe Kaiti Std R" panose="02020400000000000000" pitchFamily="18" charset="-128"/>
                <a:cs typeface="Arial" panose="020B0604020202020204" pitchFamily="34" charset="0"/>
              </a:rPr>
              <a:t>Motivation</a:t>
            </a:r>
          </a:p>
        </p:txBody>
      </p:sp>
      <p:sp>
        <p:nvSpPr>
          <p:cNvPr id="164" name="Rectangle 163"/>
          <p:cNvSpPr/>
          <p:nvPr/>
        </p:nvSpPr>
        <p:spPr>
          <a:xfrm>
            <a:off x="452225" y="8198898"/>
            <a:ext cx="5375747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200" dirty="0">
                <a:solidFill>
                  <a:prstClr val="black"/>
                </a:solidFill>
                <a:latin typeface="Adobe Kaiti Std R" panose="02020400000000000000" pitchFamily="18" charset="-128"/>
                <a:ea typeface="Adobe Kaiti Std R" panose="02020400000000000000" pitchFamily="18" charset="-128"/>
              </a:rPr>
              <a:t>Permanent EDMs violate </a:t>
            </a:r>
            <a:r>
              <a:rPr lang="en-US" sz="2200" i="1" dirty="0">
                <a:solidFill>
                  <a:prstClr val="black"/>
                </a:solidFill>
                <a:latin typeface="Adobe Kaiti Std R" panose="02020400000000000000" pitchFamily="18" charset="-128"/>
                <a:ea typeface="Adobe Kaiti Std R" panose="02020400000000000000" pitchFamily="18" charset="-128"/>
              </a:rPr>
              <a:t>T</a:t>
            </a:r>
            <a:r>
              <a:rPr lang="en-US" sz="2200" dirty="0">
                <a:solidFill>
                  <a:prstClr val="black"/>
                </a:solidFill>
                <a:latin typeface="Adobe Kaiti Std R" panose="02020400000000000000" pitchFamily="18" charset="-128"/>
                <a:ea typeface="Adobe Kaiti Std R" panose="02020400000000000000" pitchFamily="18" charset="-128"/>
              </a:rPr>
              <a:t>-symmetry</a:t>
            </a:r>
          </a:p>
          <a:p>
            <a:pPr lvl="0"/>
            <a:endParaRPr lang="en-US" sz="2200" dirty="0">
              <a:solidFill>
                <a:prstClr val="black"/>
              </a:solidFill>
              <a:latin typeface="Adobe Kaiti Std R" panose="02020400000000000000" pitchFamily="18" charset="-128"/>
              <a:ea typeface="Adobe Kaiti Std R" panose="02020400000000000000" pitchFamily="18" charset="-128"/>
            </a:endParaRPr>
          </a:p>
          <a:p>
            <a:pPr lvl="0"/>
            <a:r>
              <a:rPr lang="en-US" sz="2200" dirty="0">
                <a:solidFill>
                  <a:prstClr val="black"/>
                </a:solidFill>
                <a:latin typeface="Adobe Kaiti Std R" panose="02020400000000000000" pitchFamily="18" charset="-128"/>
                <a:ea typeface="Adobe Kaiti Std R" panose="02020400000000000000" pitchFamily="18" charset="-128"/>
              </a:rPr>
              <a:t>Many theories beyond the Standard Model predict </a:t>
            </a:r>
            <a:r>
              <a:rPr lang="en-US" sz="2200" i="1" dirty="0">
                <a:solidFill>
                  <a:prstClr val="black"/>
                </a:solidFill>
                <a:latin typeface="Adobe Kaiti Std R" panose="02020400000000000000" pitchFamily="18" charset="-128"/>
                <a:ea typeface="Adobe Kaiti Std R" panose="02020400000000000000" pitchFamily="18" charset="-128"/>
              </a:rPr>
              <a:t>T  </a:t>
            </a:r>
            <a:r>
              <a:rPr lang="en-US" sz="2200" dirty="0">
                <a:solidFill>
                  <a:prstClr val="black"/>
                </a:solidFill>
                <a:latin typeface="Adobe Kaiti Std R" panose="02020400000000000000" pitchFamily="18" charset="-128"/>
                <a:ea typeface="Adobe Kaiti Std R" panose="02020400000000000000" pitchFamily="18" charset="-128"/>
              </a:rPr>
              <a:t>violation and </a:t>
            </a:r>
            <a:r>
              <a:rPr lang="en-US" sz="2200" dirty="0" smtClean="0">
                <a:solidFill>
                  <a:prstClr val="black"/>
                </a:solidFill>
                <a:latin typeface="Adobe Kaiti Std R" panose="02020400000000000000" pitchFamily="18" charset="-128"/>
                <a:ea typeface="Adobe Kaiti Std R" panose="02020400000000000000" pitchFamily="18" charset="-128"/>
              </a:rPr>
              <a:t>EDMs at current experimental precision</a:t>
            </a:r>
            <a:endParaRPr lang="en-US" sz="2200" dirty="0">
              <a:solidFill>
                <a:prstClr val="black"/>
              </a:solidFill>
              <a:latin typeface="Adobe Kaiti Std R" panose="02020400000000000000" pitchFamily="18" charset="-128"/>
              <a:ea typeface="Adobe Kaiti Std R" panose="02020400000000000000" pitchFamily="18" charset="-128"/>
            </a:endParaRPr>
          </a:p>
        </p:txBody>
      </p:sp>
      <p:pic>
        <p:nvPicPr>
          <p:cNvPr id="174" name="Picture 17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52930" y="4229930"/>
            <a:ext cx="5823855" cy="2832117"/>
          </a:xfrm>
          <a:prstGeom prst="rect">
            <a:avLst/>
          </a:prstGeom>
        </p:spPr>
      </p:pic>
      <p:sp>
        <p:nvSpPr>
          <p:cNvPr id="175" name="TextBox 174"/>
          <p:cNvSpPr txBox="1"/>
          <p:nvPr/>
        </p:nvSpPr>
        <p:spPr>
          <a:xfrm>
            <a:off x="545832" y="10618529"/>
            <a:ext cx="10677346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800" b="1" u="sng" dirty="0">
                <a:latin typeface="Adobe Kaiti Std R" panose="02020400000000000000" pitchFamily="18" charset="-128"/>
                <a:ea typeface="Adobe Kaiti Std R" panose="02020400000000000000" pitchFamily="18" charset="-128"/>
                <a:cs typeface="Arial" panose="020B0604020202020204" pitchFamily="34" charset="0"/>
              </a:rPr>
              <a:t>ACME II Apparatus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95" name="TextBox 194"/>
              <p:cNvSpPr txBox="1"/>
              <p:nvPr/>
            </p:nvSpPr>
            <p:spPr>
              <a:xfrm>
                <a:off x="1171843" y="4879576"/>
                <a:ext cx="3858930" cy="84786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4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800" i="1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sz="4800" i="1">
                              <a:latin typeface="Cambria Math" panose="02040503050406030204" pitchFamily="18" charset="0"/>
                            </a:rPr>
                            <m:t>𝑑</m:t>
                          </m:r>
                        </m:sub>
                      </m:sSub>
                      <m:r>
                        <a:rPr lang="en-US" sz="4800" i="1">
                          <a:latin typeface="Cambria Math" panose="02040503050406030204" pitchFamily="18" charset="0"/>
                        </a:rPr>
                        <m:t>=−</m:t>
                      </m:r>
                      <m:sSub>
                        <m:sSubPr>
                          <m:ctrlPr>
                            <a:rPr lang="en-US" sz="4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US" sz="48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4800" b="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</m:acc>
                        </m:e>
                        <m:sub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  <m:r>
                        <a:rPr lang="en-US" sz="4800" i="1">
                          <a:latin typeface="Cambria Math" panose="02040503050406030204" pitchFamily="18" charset="0"/>
                        </a:rPr>
                        <m:t>⋅</m:t>
                      </m:r>
                      <m:acc>
                        <m:accPr>
                          <m:chr m:val="⃗"/>
                          <m:ctrlPr>
                            <a:rPr lang="en-US" sz="48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4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ℇ</m:t>
                          </m:r>
                        </m:e>
                      </m:acc>
                    </m:oMath>
                  </m:oMathPara>
                </a14:m>
                <a:endParaRPr lang="en-US" sz="4800" dirty="0"/>
              </a:p>
            </p:txBody>
          </p:sp>
        </mc:Choice>
        <mc:Fallback>
          <p:sp>
            <p:nvSpPr>
              <p:cNvPr id="195" name="TextBox 19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1843" y="4879576"/>
                <a:ext cx="3858930" cy="847861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96" name="Group 195"/>
          <p:cNvGrpSpPr/>
          <p:nvPr/>
        </p:nvGrpSpPr>
        <p:grpSpPr>
          <a:xfrm>
            <a:off x="537242" y="11307110"/>
            <a:ext cx="19506385" cy="5929017"/>
            <a:chOff x="594371" y="15715630"/>
            <a:chExt cx="14985473" cy="4554874"/>
          </a:xfrm>
        </p:grpSpPr>
        <p:pic>
          <p:nvPicPr>
            <p:cNvPr id="197" name="Picture 196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6441"/>
            <a:stretch/>
          </p:blipFill>
          <p:spPr>
            <a:xfrm>
              <a:off x="594371" y="15715630"/>
              <a:ext cx="14985473" cy="4554874"/>
            </a:xfrm>
            <a:prstGeom prst="rect">
              <a:avLst/>
            </a:prstGeom>
          </p:spPr>
        </p:pic>
        <p:sp>
          <p:nvSpPr>
            <p:cNvPr id="198" name="TextBox 197"/>
            <p:cNvSpPr txBox="1"/>
            <p:nvPr/>
          </p:nvSpPr>
          <p:spPr>
            <a:xfrm>
              <a:off x="3706966" y="18439791"/>
              <a:ext cx="518679" cy="687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dirty="0">
                  <a:solidFill>
                    <a:schemeClr val="bg1"/>
                  </a:solidFill>
                  <a:latin typeface="Myriad Pro" panose="020B0503030403020204" pitchFamily="34" charset="0"/>
                </a:rPr>
                <a:t>1.</a:t>
              </a:r>
              <a:endParaRPr lang="en-US" sz="4800" dirty="0">
                <a:solidFill>
                  <a:schemeClr val="bg1"/>
                </a:solidFill>
                <a:latin typeface="Myriad Pro" panose="020B0503030403020204" pitchFamily="34" charset="0"/>
              </a:endParaRPr>
            </a:p>
          </p:txBody>
        </p:sp>
        <p:sp>
          <p:nvSpPr>
            <p:cNvPr id="199" name="TextBox 198"/>
            <p:cNvSpPr txBox="1"/>
            <p:nvPr/>
          </p:nvSpPr>
          <p:spPr>
            <a:xfrm>
              <a:off x="5957128" y="18527251"/>
              <a:ext cx="518679" cy="687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dirty="0">
                  <a:solidFill>
                    <a:schemeClr val="bg1"/>
                  </a:solidFill>
                  <a:latin typeface="Myriad Pro" panose="020B0503030403020204" pitchFamily="34" charset="0"/>
                </a:rPr>
                <a:t>2.</a:t>
              </a:r>
              <a:endParaRPr lang="en-US" sz="4800" dirty="0">
                <a:solidFill>
                  <a:schemeClr val="bg1"/>
                </a:solidFill>
                <a:latin typeface="Myriad Pro" panose="020B0503030403020204" pitchFamily="34" charset="0"/>
              </a:endParaRPr>
            </a:p>
          </p:txBody>
        </p:sp>
        <p:sp>
          <p:nvSpPr>
            <p:cNvPr id="200" name="TextBox 199"/>
            <p:cNvSpPr txBox="1"/>
            <p:nvPr/>
          </p:nvSpPr>
          <p:spPr>
            <a:xfrm>
              <a:off x="10245596" y="16152763"/>
              <a:ext cx="518679" cy="687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dirty="0">
                  <a:solidFill>
                    <a:schemeClr val="bg1"/>
                  </a:solidFill>
                  <a:latin typeface="Myriad Pro" panose="020B0503030403020204" pitchFamily="34" charset="0"/>
                </a:rPr>
                <a:t>3.</a:t>
              </a:r>
              <a:endParaRPr lang="en-US" sz="4800" dirty="0">
                <a:solidFill>
                  <a:schemeClr val="bg1"/>
                </a:solidFill>
                <a:latin typeface="Myriad Pro" panose="020B0503030403020204" pitchFamily="34" charset="0"/>
              </a:endParaRPr>
            </a:p>
          </p:txBody>
        </p:sp>
        <p:sp>
          <p:nvSpPr>
            <p:cNvPr id="201" name="TextBox 200"/>
            <p:cNvSpPr txBox="1"/>
            <p:nvPr/>
          </p:nvSpPr>
          <p:spPr>
            <a:xfrm>
              <a:off x="10912731" y="17529846"/>
              <a:ext cx="518679" cy="687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dirty="0">
                  <a:ln w="0">
                    <a:solidFill>
                      <a:schemeClr val="bg1"/>
                    </a:solidFill>
                  </a:ln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Myriad Pro" panose="020B0503030403020204" pitchFamily="34" charset="0"/>
                </a:rPr>
                <a:t>4.</a:t>
              </a:r>
              <a:endParaRPr lang="en-US" sz="4800" dirty="0">
                <a:ln w="0">
                  <a:solidFill>
                    <a:schemeClr val="bg1"/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yriad Pro" panose="020B0503030403020204" pitchFamily="34" charset="0"/>
              </a:endParaRPr>
            </a:p>
          </p:txBody>
        </p:sp>
        <p:sp>
          <p:nvSpPr>
            <p:cNvPr id="202" name="TextBox 201"/>
            <p:cNvSpPr txBox="1"/>
            <p:nvPr/>
          </p:nvSpPr>
          <p:spPr>
            <a:xfrm>
              <a:off x="11593344" y="17621620"/>
              <a:ext cx="518679" cy="687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dirty="0">
                  <a:ln w="0">
                    <a:solidFill>
                      <a:schemeClr val="bg1"/>
                    </a:solidFill>
                  </a:ln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Myriad Pro" panose="020B0503030403020204" pitchFamily="34" charset="0"/>
                </a:rPr>
                <a:t>5.</a:t>
              </a:r>
              <a:endParaRPr lang="en-US" sz="4800" dirty="0">
                <a:ln w="0">
                  <a:solidFill>
                    <a:schemeClr val="bg1"/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yriad Pro" panose="020B0503030403020204" pitchFamily="34" charset="0"/>
              </a:endParaRPr>
            </a:p>
          </p:txBody>
        </p:sp>
      </p:grpSp>
      <p:sp>
        <p:nvSpPr>
          <p:cNvPr id="203" name="Rectangle 202"/>
          <p:cNvSpPr/>
          <p:nvPr/>
        </p:nvSpPr>
        <p:spPr>
          <a:xfrm>
            <a:off x="392611" y="10491242"/>
            <a:ext cx="19850458" cy="21668201"/>
          </a:xfrm>
          <a:prstGeom prst="rect">
            <a:avLst/>
          </a:prstGeom>
          <a:noFill/>
          <a:ln w="508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dobe Kaiti Std R" panose="02020400000000000000" pitchFamily="18" charset="-128"/>
              <a:ea typeface="Adobe Kaiti Std R" panose="02020400000000000000" pitchFamily="18" charset="-128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60" name="TextBox 259"/>
              <p:cNvSpPr txBox="1"/>
              <p:nvPr/>
            </p:nvSpPr>
            <p:spPr>
              <a:xfrm>
                <a:off x="13955257" y="9021848"/>
                <a:ext cx="6308060" cy="1211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ts val="600"/>
                  </a:spcBef>
                </a:pPr>
                <a:r>
                  <a:rPr lang="en-US" sz="2200" dirty="0" smtClean="0">
                    <a:latin typeface="Adobe Kaiti Std R" panose="02020400000000000000" pitchFamily="18" charset="-128"/>
                    <a:ea typeface="Adobe Kaiti Std R" panose="02020400000000000000" pitchFamily="18" charset="-128"/>
                  </a:rPr>
                  <a:t>Large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ℇ</m:t>
                        </m:r>
                      </m:e>
                      <m:sub>
                        <m:r>
                          <a:rPr lang="en-US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𝑒𝑓𝑓</m:t>
                        </m:r>
                      </m:sub>
                    </m:sSub>
                  </m:oMath>
                </a14:m>
                <a:r>
                  <a:rPr lang="en-US" sz="2200" dirty="0">
                    <a:latin typeface="Adobe Kaiti Std R" panose="02020400000000000000" pitchFamily="18" charset="-128"/>
                    <a:ea typeface="Adobe Kaiti Std R" panose="02020400000000000000" pitchFamily="18" charset="-128"/>
                    <a:cs typeface="Times New Roman"/>
                  </a:rPr>
                  <a:t> inside </a:t>
                </a:r>
                <a:r>
                  <a:rPr lang="en-US" sz="2200" dirty="0" err="1">
                    <a:latin typeface="Adobe Kaiti Std R" panose="02020400000000000000" pitchFamily="18" charset="-128"/>
                    <a:ea typeface="Adobe Kaiti Std R" panose="02020400000000000000" pitchFamily="18" charset="-128"/>
                    <a:cs typeface="Times New Roman"/>
                  </a:rPr>
                  <a:t>ThO</a:t>
                </a:r>
                <a:r>
                  <a:rPr lang="en-US" sz="2200" dirty="0">
                    <a:latin typeface="Adobe Kaiti Std R" panose="02020400000000000000" pitchFamily="18" charset="-128"/>
                    <a:ea typeface="Adobe Kaiti Std R" panose="02020400000000000000" pitchFamily="18" charset="-128"/>
                    <a:cs typeface="Times New Roman"/>
                  </a:rPr>
                  <a:t> molecule</a:t>
                </a:r>
              </a:p>
              <a:p>
                <a:pPr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2200" dirty="0">
                    <a:latin typeface="Adobe Kaiti Std R" panose="02020400000000000000" pitchFamily="18" charset="-128"/>
                    <a:ea typeface="Adobe Kaiti Std R" panose="02020400000000000000" pitchFamily="18" charset="-128"/>
                    <a:cs typeface="Times New Roman"/>
                  </a:rPr>
                  <a:t>ACME II: </a:t>
                </a:r>
                <a:r>
                  <a:rPr lang="en-US" sz="2200" dirty="0" smtClean="0">
                    <a:latin typeface="Adobe Kaiti Std R" panose="02020400000000000000" pitchFamily="18" charset="-128"/>
                    <a:ea typeface="Adobe Kaiti Std R" panose="02020400000000000000" pitchFamily="18" charset="-128"/>
                    <a:cs typeface="Times New Roman"/>
                  </a:rPr>
                  <a:t>Increase </a:t>
                </a:r>
                <a:r>
                  <a:rPr lang="en-US" sz="2200" dirty="0">
                    <a:latin typeface="Adobe Kaiti Std R" panose="02020400000000000000" pitchFamily="18" charset="-128"/>
                    <a:ea typeface="Adobe Kaiti Std R" panose="02020400000000000000" pitchFamily="18" charset="-128"/>
                    <a:cs typeface="Times New Roman"/>
                  </a:rPr>
                  <a:t>usable molecule flux </a:t>
                </a:r>
                <a14:m>
                  <m:oMath xmlns:m="http://schemas.openxmlformats.org/officeDocument/2006/math">
                    <m:r>
                      <a:rPr lang="en-US" sz="2200" b="0" i="0" smtClean="0">
                        <a:latin typeface="Cambria Math" panose="02040503050406030204" pitchFamily="18" charset="0"/>
                        <a:ea typeface="Adobe Kaiti Std R" panose="02020400000000000000" pitchFamily="18" charset="-128"/>
                        <a:cs typeface="Times New Roman"/>
                      </a:rPr>
                      <m:t>~</m:t>
                    </m:r>
                    <m:r>
                      <a:rPr lang="en-US" sz="2200" i="1">
                        <a:latin typeface="Cambria Math" panose="02040503050406030204" pitchFamily="18" charset="0"/>
                        <a:ea typeface="Adobe Kaiti Std R" panose="02020400000000000000" pitchFamily="18" charset="-128"/>
                        <a:cs typeface="Times New Roman"/>
                      </a:rPr>
                      <m:t>100</m:t>
                    </m:r>
                    <m:r>
                      <a:rPr lang="en-US" sz="2200" i="1" smtClean="0">
                        <a:latin typeface="Cambria Math" panose="02040503050406030204" pitchFamily="18" charset="0"/>
                        <a:ea typeface="Adobe Kaiti Std R" panose="02020400000000000000" pitchFamily="18" charset="-128"/>
                        <a:cs typeface="Times New Roman"/>
                      </a:rPr>
                      <m:t>×</m:t>
                    </m:r>
                    <m:r>
                      <a:rPr lang="en-US" sz="2200" b="0" i="1" smtClean="0">
                        <a:latin typeface="Cambria Math" panose="02040503050406030204" pitchFamily="18" charset="0"/>
                        <a:ea typeface="Adobe Kaiti Std R" panose="02020400000000000000" pitchFamily="18" charset="-128"/>
                        <a:cs typeface="Times New Roman"/>
                      </a:rPr>
                      <m:t>                 </m:t>
                    </m:r>
                    <m:r>
                      <a:rPr lang="en-US" sz="2200" b="0" i="0" smtClean="0">
                        <a:latin typeface="Cambria Math" panose="02040503050406030204" pitchFamily="18" charset="0"/>
                        <a:ea typeface="Adobe Kaiti Std R" panose="02020400000000000000" pitchFamily="18" charset="-128"/>
                        <a:cs typeface="Times New Roman"/>
                      </a:rPr>
                      <m:t>  </m:t>
                    </m:r>
                  </m:oMath>
                </a14:m>
                <a:r>
                  <a:rPr lang="en-US" sz="2200" dirty="0" smtClean="0">
                    <a:latin typeface="Adobe Kaiti Std R" panose="02020400000000000000" pitchFamily="18" charset="-128"/>
                    <a:ea typeface="Adobe Kaiti Std R" panose="02020400000000000000" pitchFamily="18" charset="-128"/>
                    <a:cs typeface="Times New Roman"/>
                  </a:rPr>
                  <a:t>Reduces </a:t>
                </a:r>
                <a14:m>
                  <m:oMath xmlns:m="http://schemas.openxmlformats.org/officeDocument/2006/math">
                    <m:r>
                      <a:rPr lang="en-US" sz="2200" i="1">
                        <a:latin typeface="Cambria Math" panose="02040503050406030204" pitchFamily="18" charset="0"/>
                        <a:ea typeface="Adobe Kaiti Std R" panose="02020400000000000000" pitchFamily="18" charset="-128"/>
                        <a:cs typeface="Times New Roman"/>
                      </a:rPr>
                      <m:t>𝛿</m:t>
                    </m:r>
                    <m:sSub>
                      <m:sSubPr>
                        <m:ctrlPr>
                          <a:rPr lang="en-US" sz="2200" i="1">
                            <a:latin typeface="Cambria Math" panose="02040503050406030204" pitchFamily="18" charset="0"/>
                            <a:ea typeface="Adobe Kaiti Std R" panose="02020400000000000000" pitchFamily="18" charset="-128"/>
                            <a:cs typeface="Times New Roman"/>
                          </a:rPr>
                        </m:ctrlPr>
                      </m:sSubPr>
                      <m:e>
                        <m:r>
                          <a:rPr lang="en-US" sz="2200" i="1">
                            <a:latin typeface="Cambria Math" panose="02040503050406030204" pitchFamily="18" charset="0"/>
                            <a:ea typeface="Adobe Kaiti Std R" panose="02020400000000000000" pitchFamily="18" charset="-128"/>
                            <a:cs typeface="Times New Roman"/>
                          </a:rPr>
                          <m:t>𝑑</m:t>
                        </m:r>
                      </m:e>
                      <m:sub>
                        <m:r>
                          <a:rPr lang="en-US" sz="2200" i="1">
                            <a:latin typeface="Cambria Math" panose="02040503050406030204" pitchFamily="18" charset="0"/>
                            <a:ea typeface="Adobe Kaiti Std R" panose="02020400000000000000" pitchFamily="18" charset="-128"/>
                            <a:cs typeface="Times New Roman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US" sz="2200" dirty="0">
                    <a:latin typeface="Adobe Kaiti Std R" panose="02020400000000000000" pitchFamily="18" charset="-128"/>
                    <a:ea typeface="Adobe Kaiti Std R" panose="02020400000000000000" pitchFamily="18" charset="-128"/>
                    <a:cs typeface="Times New Roman"/>
                  </a:rPr>
                  <a:t> by </a:t>
                </a:r>
                <a14:m>
                  <m:oMath xmlns:m="http://schemas.openxmlformats.org/officeDocument/2006/math">
                    <m:r>
                      <a:rPr lang="en-US" sz="2200" b="0" i="0" smtClean="0">
                        <a:latin typeface="Cambria Math" panose="02040503050406030204" pitchFamily="18" charset="0"/>
                        <a:ea typeface="Adobe Kaiti Std R" panose="02020400000000000000" pitchFamily="18" charset="-128"/>
                        <a:cs typeface="Times New Roman"/>
                      </a:rPr>
                      <m:t>~</m:t>
                    </m:r>
                    <m:r>
                      <a:rPr lang="en-US" sz="2200" i="1">
                        <a:latin typeface="Cambria Math" panose="02040503050406030204" pitchFamily="18" charset="0"/>
                        <a:ea typeface="Adobe Kaiti Std R" panose="02020400000000000000" pitchFamily="18" charset="-128"/>
                        <a:cs typeface="Times New Roman"/>
                      </a:rPr>
                      <m:t>10×</m:t>
                    </m:r>
                  </m:oMath>
                </a14:m>
                <a:endParaRPr lang="en-GB" sz="2200" dirty="0">
                  <a:latin typeface="Adobe Kaiti Std R" panose="02020400000000000000" pitchFamily="18" charset="-128"/>
                  <a:ea typeface="Adobe Kaiti Std R" panose="02020400000000000000" pitchFamily="18" charset="-128"/>
                </a:endParaRPr>
              </a:p>
            </p:txBody>
          </p:sp>
        </mc:Choice>
        <mc:Fallback>
          <p:sp>
            <p:nvSpPr>
              <p:cNvPr id="260" name="TextBox 25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55257" y="9021848"/>
                <a:ext cx="6308060" cy="1211998"/>
              </a:xfrm>
              <a:prstGeom prst="rect">
                <a:avLst/>
              </a:prstGeom>
              <a:blipFill rotWithShape="0">
                <a:blip r:embed="rId10"/>
                <a:stretch>
                  <a:fillRect l="-1256" t="-3015" b="-90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5" name="Group 84"/>
          <p:cNvGrpSpPr/>
          <p:nvPr/>
        </p:nvGrpSpPr>
        <p:grpSpPr>
          <a:xfrm>
            <a:off x="20538402" y="26092687"/>
            <a:ext cx="11105279" cy="6072293"/>
            <a:chOff x="20558474" y="4175212"/>
            <a:chExt cx="11105279" cy="6072293"/>
          </a:xfrm>
        </p:grpSpPr>
        <p:sp>
          <p:nvSpPr>
            <p:cNvPr id="257" name="Rectangle 256"/>
            <p:cNvSpPr/>
            <p:nvPr/>
          </p:nvSpPr>
          <p:spPr>
            <a:xfrm>
              <a:off x="20558474" y="4175212"/>
              <a:ext cx="11105279" cy="6072293"/>
            </a:xfrm>
            <a:prstGeom prst="rect">
              <a:avLst/>
            </a:prstGeom>
            <a:noFill/>
            <a:ln w="50800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dobe Kaiti Std R" panose="02020400000000000000" pitchFamily="18" charset="-128"/>
                <a:ea typeface="Adobe Kaiti Std R" panose="02020400000000000000" pitchFamily="18" charset="-128"/>
              </a:endParaRPr>
            </a:p>
          </p:txBody>
        </p:sp>
        <p:sp>
          <p:nvSpPr>
            <p:cNvPr id="258" name="TextBox 257"/>
            <p:cNvSpPr txBox="1"/>
            <p:nvPr/>
          </p:nvSpPr>
          <p:spPr>
            <a:xfrm>
              <a:off x="20706562" y="4224581"/>
              <a:ext cx="10497996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800" b="1" u="sng" dirty="0">
                  <a:latin typeface="Adobe Kaiti Std R" panose="02020400000000000000" pitchFamily="18" charset="-128"/>
                  <a:ea typeface="Adobe Kaiti Std R" panose="02020400000000000000" pitchFamily="18" charset="-128"/>
                  <a:cs typeface="Arial" panose="020B0604020202020204" pitchFamily="34" charset="0"/>
                </a:rPr>
                <a:t>Light collection</a:t>
              </a:r>
              <a:endParaRPr lang="en-GB" sz="3800" b="1" u="sng" dirty="0">
                <a:latin typeface="Adobe Kaiti Std R" panose="02020400000000000000" pitchFamily="18" charset="-128"/>
                <a:ea typeface="Adobe Kaiti Std R" panose="02020400000000000000" pitchFamily="18" charset="-128"/>
                <a:cs typeface="Arial" panose="020B0604020202020204" pitchFamily="34" charset="0"/>
              </a:endParaRPr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59" name="TextBox 258"/>
                <p:cNvSpPr txBox="1"/>
                <p:nvPr/>
              </p:nvSpPr>
              <p:spPr>
                <a:xfrm>
                  <a:off x="20707390" y="9402743"/>
                  <a:ext cx="10551818" cy="83099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just"/>
                  <a:r>
                    <a:rPr lang="en-US" sz="2400" dirty="0" smtClean="0">
                      <a:latin typeface="Adobe Kaiti Std R" panose="02020400000000000000" pitchFamily="18" charset="-128"/>
                      <a:ea typeface="Adobe Kaiti Std R" panose="02020400000000000000" pitchFamily="18" charset="-128"/>
                    </a:rPr>
                    <a:t>Optimized collection optics using light pipes instead of fiber bundles with </a:t>
                  </a:r>
                  <a14:m>
                    <m:oMath xmlns:m="http://schemas.openxmlformats.org/officeDocument/2006/math">
                      <m:r>
                        <a:rPr lang="en-US" sz="2400" i="1" dirty="0" smtClean="0">
                          <a:latin typeface="Cambria Math" panose="02040503050406030204" pitchFamily="18" charset="0"/>
                          <a:ea typeface="Adobe Kaiti Std R" panose="02020400000000000000" pitchFamily="18" charset="-128"/>
                        </a:rPr>
                        <m:t>~</m:t>
                      </m:r>
                      <m:r>
                        <a:rPr lang="en-US" sz="2400" b="0" i="1" dirty="0" smtClean="0">
                          <a:latin typeface="Cambria Math" panose="02040503050406030204" pitchFamily="18" charset="0"/>
                          <a:ea typeface="Adobe Kaiti Std R" panose="02020400000000000000" pitchFamily="18" charset="-128"/>
                        </a:rPr>
                        <m:t>50%</m:t>
                      </m:r>
                    </m:oMath>
                  </a14:m>
                  <a:r>
                    <a:rPr lang="en-US" sz="2400" dirty="0" smtClean="0">
                      <a:latin typeface="Adobe Kaiti Std R" panose="02020400000000000000" pitchFamily="18" charset="-128"/>
                      <a:ea typeface="Adobe Kaiti Std R" panose="02020400000000000000" pitchFamily="18" charset="-128"/>
                    </a:rPr>
                    <a:t> packing fraction increases </a:t>
                  </a:r>
                  <a:r>
                    <a:rPr lang="en-US" sz="2400" dirty="0">
                      <a:latin typeface="Adobe Kaiti Std R" panose="02020400000000000000" pitchFamily="18" charset="-128"/>
                      <a:ea typeface="Adobe Kaiti Std R" panose="02020400000000000000" pitchFamily="18" charset="-128"/>
                    </a:rPr>
                    <a:t>detection by </a:t>
                  </a:r>
                  <a14:m>
                    <m:oMath xmlns:m="http://schemas.openxmlformats.org/officeDocument/2006/math">
                      <m:r>
                        <a:rPr lang="en-US" sz="2400" b="1" i="1">
                          <a:latin typeface="Cambria Math" panose="02040503050406030204" pitchFamily="18" charset="0"/>
                          <a:ea typeface="Adobe Kaiti Std R" panose="02020400000000000000" pitchFamily="18" charset="-128"/>
                        </a:rPr>
                        <m:t>~</m:t>
                      </m:r>
                      <m:r>
                        <a:rPr lang="en-US" sz="2400" b="1" i="1" smtClean="0">
                          <a:latin typeface="Cambria Math" panose="02040503050406030204" pitchFamily="18" charset="0"/>
                          <a:ea typeface="Adobe Kaiti Std R" panose="02020400000000000000" pitchFamily="18" charset="-128"/>
                        </a:rPr>
                        <m:t>𝟐</m:t>
                      </m:r>
                      <m:r>
                        <a:rPr lang="en-US" sz="2400" b="1" i="1" smtClean="0">
                          <a:latin typeface="Cambria Math" panose="02040503050406030204" pitchFamily="18" charset="0"/>
                          <a:ea typeface="Adobe Kaiti Std R" panose="02020400000000000000" pitchFamily="18" charset="-128"/>
                        </a:rPr>
                        <m:t>.</m:t>
                      </m:r>
                      <m:r>
                        <a:rPr lang="en-US" sz="2400" b="1" i="1" smtClean="0">
                          <a:latin typeface="Cambria Math" panose="02040503050406030204" pitchFamily="18" charset="0"/>
                          <a:ea typeface="Adobe Kaiti Std R" panose="02020400000000000000" pitchFamily="18" charset="-128"/>
                        </a:rPr>
                        <m:t>𝟓</m:t>
                      </m:r>
                      <m:r>
                        <a:rPr lang="en-US" sz="2400" b="1" i="1">
                          <a:latin typeface="Cambria Math" panose="02040503050406030204" pitchFamily="18" charset="0"/>
                          <a:ea typeface="Adobe Kaiti Std R" panose="02020400000000000000" pitchFamily="18" charset="-128"/>
                        </a:rPr>
                        <m:t>×</m:t>
                      </m:r>
                    </m:oMath>
                  </a14:m>
                  <a:endParaRPr lang="en-US" sz="2400" b="1" dirty="0">
                    <a:latin typeface="Adobe Kaiti Std R" panose="02020400000000000000" pitchFamily="18" charset="-128"/>
                    <a:ea typeface="Adobe Kaiti Std R" panose="02020400000000000000" pitchFamily="18" charset="-128"/>
                  </a:endParaRPr>
                </a:p>
              </p:txBody>
            </p:sp>
          </mc:Choice>
          <mc:Fallback>
            <p:sp>
              <p:nvSpPr>
                <p:cNvPr id="259" name="TextBox 25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707390" y="9402743"/>
                  <a:ext cx="10551818" cy="830997"/>
                </a:xfrm>
                <a:prstGeom prst="rect">
                  <a:avLst/>
                </a:prstGeom>
                <a:blipFill rotWithShape="0">
                  <a:blip r:embed="rId11"/>
                  <a:stretch>
                    <a:fillRect l="-924" t="-5882" r="-867" b="-1617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262" name="Picture 24" descr="https://bussle.rc.fas.harvard.edu/lablog_graduate_2013-Chris_Panda/wp-content/uploads/sites/7422/2016/03/IMG_2058.jpg"/>
            <p:cNvPicPr>
              <a:picLocks noChangeAspect="1" noChangeArrowheads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715" r="16295" b="8787"/>
            <a:stretch/>
          </p:blipFill>
          <p:spPr bwMode="auto">
            <a:xfrm>
              <a:off x="24797156" y="4901795"/>
              <a:ext cx="6259838" cy="44589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3" name="Picture 26" descr="https://bussle.rc.fas.harvard.edu/lablog_graduate_2013-Chris_Panda/wp-content/uploads/sites/7422/2016/03/IMG_1976.jpg"/>
            <p:cNvPicPr>
              <a:picLocks noChangeAspect="1" noChangeArrowheads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801" r="50858" b="6200"/>
            <a:stretch/>
          </p:blipFill>
          <p:spPr bwMode="auto">
            <a:xfrm>
              <a:off x="20854864" y="4901689"/>
              <a:ext cx="3402536" cy="44658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2" name="Group 11"/>
          <p:cNvGrpSpPr/>
          <p:nvPr/>
        </p:nvGrpSpPr>
        <p:grpSpPr>
          <a:xfrm>
            <a:off x="545832" y="16902315"/>
            <a:ext cx="19586096" cy="8729675"/>
            <a:chOff x="506075" y="17624367"/>
            <a:chExt cx="20285278" cy="9041306"/>
          </a:xfrm>
        </p:grpSpPr>
        <p:pic>
          <p:nvPicPr>
            <p:cNvPr id="134" name="Picture 133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506075" y="17718891"/>
              <a:ext cx="20285278" cy="8946782"/>
            </a:xfrm>
            <a:prstGeom prst="rect">
              <a:avLst/>
            </a:prstGeom>
          </p:spPr>
        </p:pic>
        <p:sp>
          <p:nvSpPr>
            <p:cNvPr id="271" name="TextBox 270"/>
            <p:cNvSpPr txBox="1"/>
            <p:nvPr/>
          </p:nvSpPr>
          <p:spPr>
            <a:xfrm>
              <a:off x="1213376" y="18152940"/>
              <a:ext cx="69925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>
                  <a:latin typeface="Myriad Pro" panose="020B0503030403020204" pitchFamily="34" charset="0"/>
                </a:rPr>
                <a:t>1.</a:t>
              </a:r>
              <a:endParaRPr lang="en-US" sz="4800" dirty="0">
                <a:latin typeface="Myriad Pro" panose="020B0503030403020204" pitchFamily="34" charset="0"/>
              </a:endParaRPr>
            </a:p>
          </p:txBody>
        </p:sp>
        <p:sp>
          <p:nvSpPr>
            <p:cNvPr id="272" name="TextBox 271"/>
            <p:cNvSpPr txBox="1"/>
            <p:nvPr/>
          </p:nvSpPr>
          <p:spPr>
            <a:xfrm>
              <a:off x="4693065" y="18141619"/>
              <a:ext cx="69925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>
                  <a:latin typeface="Myriad Pro" panose="020B0503030403020204" pitchFamily="34" charset="0"/>
                </a:rPr>
                <a:t>2.</a:t>
              </a:r>
              <a:endParaRPr lang="en-US" sz="4800" dirty="0">
                <a:latin typeface="Myriad Pro" panose="020B0503030403020204" pitchFamily="34" charset="0"/>
              </a:endParaRPr>
            </a:p>
          </p:txBody>
        </p:sp>
        <p:sp>
          <p:nvSpPr>
            <p:cNvPr id="273" name="TextBox 272"/>
            <p:cNvSpPr txBox="1"/>
            <p:nvPr/>
          </p:nvSpPr>
          <p:spPr>
            <a:xfrm>
              <a:off x="7936756" y="17737442"/>
              <a:ext cx="69925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>
                  <a:latin typeface="Myriad Pro" panose="020B0503030403020204" pitchFamily="34" charset="0"/>
                </a:rPr>
                <a:t>3.</a:t>
              </a:r>
              <a:endParaRPr lang="en-US" sz="4800" dirty="0">
                <a:latin typeface="Myriad Pro" panose="020B0503030403020204" pitchFamily="34" charset="0"/>
              </a:endParaRPr>
            </a:p>
          </p:txBody>
        </p:sp>
        <p:sp>
          <p:nvSpPr>
            <p:cNvPr id="274" name="TextBox 273"/>
            <p:cNvSpPr txBox="1"/>
            <p:nvPr/>
          </p:nvSpPr>
          <p:spPr>
            <a:xfrm>
              <a:off x="13602925" y="17661698"/>
              <a:ext cx="69925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>
                  <a:latin typeface="Myriad Pro" panose="020B0503030403020204" pitchFamily="34" charset="0"/>
                </a:rPr>
                <a:t>4</a:t>
              </a:r>
              <a:r>
                <a:rPr lang="en-US" sz="4800" dirty="0">
                  <a:latin typeface="Myriad Pro" panose="020B0503030403020204" pitchFamily="34" charset="0"/>
                </a:rPr>
                <a:t>.</a:t>
              </a:r>
              <a:endParaRPr lang="en-US" sz="4800" dirty="0">
                <a:latin typeface="Myriad Pro" panose="020B0503030403020204" pitchFamily="34" charset="0"/>
              </a:endParaRPr>
            </a:p>
          </p:txBody>
        </p:sp>
        <p:sp>
          <p:nvSpPr>
            <p:cNvPr id="275" name="TextBox 274"/>
            <p:cNvSpPr txBox="1"/>
            <p:nvPr/>
          </p:nvSpPr>
          <p:spPr>
            <a:xfrm>
              <a:off x="16180160" y="17624367"/>
              <a:ext cx="69925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>
                  <a:latin typeface="Myriad Pro" panose="020B0503030403020204" pitchFamily="34" charset="0"/>
                </a:rPr>
                <a:t>5.</a:t>
              </a:r>
              <a:endParaRPr lang="en-US" sz="4800" dirty="0">
                <a:latin typeface="Myriad Pro" panose="020B0503030403020204" pitchFamily="34" charset="0"/>
              </a:endParaRPr>
            </a:p>
          </p:txBody>
        </p:sp>
      </p:grpSp>
      <p:sp>
        <p:nvSpPr>
          <p:cNvPr id="285" name="Rectangle 284"/>
          <p:cNvSpPr/>
          <p:nvPr/>
        </p:nvSpPr>
        <p:spPr>
          <a:xfrm>
            <a:off x="31915290" y="19081357"/>
            <a:ext cx="14395319" cy="9912627"/>
          </a:xfrm>
          <a:prstGeom prst="rect">
            <a:avLst/>
          </a:prstGeom>
          <a:noFill/>
          <a:ln w="508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dobe Kaiti Std R" panose="02020400000000000000" pitchFamily="18" charset="-128"/>
              <a:ea typeface="Adobe Kaiti Std R" panose="02020400000000000000" pitchFamily="18" charset="-128"/>
            </a:endParaRPr>
          </a:p>
        </p:txBody>
      </p:sp>
      <p:sp>
        <p:nvSpPr>
          <p:cNvPr id="286" name="TextBox 285"/>
          <p:cNvSpPr txBox="1"/>
          <p:nvPr/>
        </p:nvSpPr>
        <p:spPr>
          <a:xfrm>
            <a:off x="32093737" y="19140105"/>
            <a:ext cx="9577225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b="1" u="sng" dirty="0">
                <a:latin typeface="Adobe Kaiti Std R" panose="02020400000000000000" pitchFamily="18" charset="-128"/>
                <a:ea typeface="Adobe Kaiti Std R" panose="02020400000000000000" pitchFamily="18" charset="-128"/>
                <a:cs typeface="Arial" panose="020B0604020202020204" pitchFamily="34" charset="0"/>
              </a:rPr>
              <a:t>Thermochemical Beam Source</a:t>
            </a:r>
            <a:endParaRPr lang="en-GB" sz="3800" b="1" u="sng" dirty="0">
              <a:latin typeface="Adobe Kaiti Std R" panose="02020400000000000000" pitchFamily="18" charset="-128"/>
              <a:ea typeface="Adobe Kaiti Std R" panose="02020400000000000000" pitchFamily="18" charset="-128"/>
              <a:cs typeface="Arial" panose="020B0604020202020204" pitchFamily="34" charset="0"/>
            </a:endParaRPr>
          </a:p>
        </p:txBody>
      </p:sp>
      <p:grpSp>
        <p:nvGrpSpPr>
          <p:cNvPr id="287" name="Group 286"/>
          <p:cNvGrpSpPr/>
          <p:nvPr/>
        </p:nvGrpSpPr>
        <p:grpSpPr>
          <a:xfrm>
            <a:off x="41422593" y="25607000"/>
            <a:ext cx="4908587" cy="2521716"/>
            <a:chOff x="8700406" y="31107490"/>
            <a:chExt cx="6015683" cy="3806246"/>
          </a:xfrm>
        </p:grpSpPr>
        <p:grpSp>
          <p:nvGrpSpPr>
            <p:cNvPr id="288" name="Group 287"/>
            <p:cNvGrpSpPr/>
            <p:nvPr/>
          </p:nvGrpSpPr>
          <p:grpSpPr>
            <a:xfrm>
              <a:off x="8945284" y="31732648"/>
              <a:ext cx="5593771" cy="3181088"/>
              <a:chOff x="9100707" y="22933133"/>
              <a:chExt cx="4386292" cy="3007631"/>
            </a:xfrm>
          </p:grpSpPr>
          <p:pic>
            <p:nvPicPr>
              <p:cNvPr id="290" name="Picture 289"/>
              <p:cNvPicPr>
                <a:picLocks noChangeAspect="1"/>
              </p:cNvPicPr>
              <p:nvPr/>
            </p:nvPicPr>
            <p:blipFill rotWithShape="1"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10928"/>
              <a:stretch/>
            </p:blipFill>
            <p:spPr>
              <a:xfrm>
                <a:off x="9100707" y="22933133"/>
                <a:ext cx="4065760" cy="3007631"/>
              </a:xfrm>
              <a:prstGeom prst="rect">
                <a:avLst/>
              </a:prstGeom>
            </p:spPr>
          </p:pic>
          <p:cxnSp>
            <p:nvCxnSpPr>
              <p:cNvPr id="291" name="Straight Connector 290"/>
              <p:cNvCxnSpPr/>
              <p:nvPr/>
            </p:nvCxnSpPr>
            <p:spPr>
              <a:xfrm>
                <a:off x="9463295" y="23943681"/>
                <a:ext cx="3703172" cy="0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92" name="Rectangle 291"/>
              <p:cNvSpPr/>
              <p:nvPr/>
            </p:nvSpPr>
            <p:spPr>
              <a:xfrm>
                <a:off x="9951908" y="23968315"/>
                <a:ext cx="3535091" cy="55584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800" dirty="0">
                    <a:latin typeface="Adobe Kaiti Std R" panose="02020400000000000000" pitchFamily="18" charset="-128"/>
                    <a:ea typeface="Adobe Kaiti Std R" panose="02020400000000000000" pitchFamily="18" charset="-128"/>
                  </a:rPr>
                  <a:t>Flux level competitive with ablation</a:t>
                </a:r>
                <a:endParaRPr lang="en-US" sz="1800" dirty="0"/>
              </a:p>
            </p:txBody>
          </p:sp>
        </p:grpSp>
        <p:sp>
          <p:nvSpPr>
            <p:cNvPr id="289" name="Rectangle 288"/>
            <p:cNvSpPr/>
            <p:nvPr/>
          </p:nvSpPr>
          <p:spPr>
            <a:xfrm>
              <a:off x="8700406" y="31107490"/>
              <a:ext cx="6015683" cy="6503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200" dirty="0">
                  <a:latin typeface="Adobe Kaiti Std R" panose="02020400000000000000" pitchFamily="18" charset="-128"/>
                  <a:ea typeface="Adobe Kaiti Std R" panose="02020400000000000000" pitchFamily="18" charset="-128"/>
                </a:rPr>
                <a:t>Equilibrium partial pressure of </a:t>
              </a:r>
              <a:r>
                <a:rPr lang="en-US" sz="2200" dirty="0" err="1">
                  <a:latin typeface="Adobe Kaiti Std R" panose="02020400000000000000" pitchFamily="18" charset="-128"/>
                  <a:ea typeface="Adobe Kaiti Std R" panose="02020400000000000000" pitchFamily="18" charset="-128"/>
                </a:rPr>
                <a:t>ThO</a:t>
              </a:r>
              <a:r>
                <a:rPr lang="en-US" sz="2200" baseline="30000" dirty="0">
                  <a:latin typeface="Adobe Kaiti Std R" panose="02020400000000000000" pitchFamily="18" charset="-128"/>
                  <a:ea typeface="Adobe Kaiti Std R" panose="02020400000000000000" pitchFamily="18" charset="-128"/>
                </a:rPr>
                <a:t>[1]</a:t>
              </a:r>
              <a:endParaRPr lang="en-US" sz="2200" dirty="0">
                <a:latin typeface="Adobe Kaiti Std R" panose="02020400000000000000" pitchFamily="18" charset="-128"/>
                <a:ea typeface="Adobe Kaiti Std R" panose="02020400000000000000" pitchFamily="18" charset="-128"/>
              </a:endParaRPr>
            </a:p>
          </p:txBody>
        </p:sp>
      </p:grpSp>
      <p:pic>
        <p:nvPicPr>
          <p:cNvPr id="293" name="Picture 292"/>
          <p:cNvPicPr>
            <a:picLocks noChangeAspect="1"/>
          </p:cNvPicPr>
          <p:nvPr/>
        </p:nvPicPr>
        <p:blipFill>
          <a:blip r:embed="rId16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45448" y="288012"/>
            <a:ext cx="2109216" cy="2121408"/>
          </a:xfrm>
          <a:prstGeom prst="rect">
            <a:avLst/>
          </a:prstGeom>
        </p:spPr>
      </p:pic>
      <p:pic>
        <p:nvPicPr>
          <p:cNvPr id="294" name="Picture 7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091440" y="19809413"/>
            <a:ext cx="8956343" cy="5571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9" name="TextBox 298"/>
          <p:cNvSpPr txBox="1"/>
          <p:nvPr/>
        </p:nvSpPr>
        <p:spPr>
          <a:xfrm>
            <a:off x="40537655" y="21218620"/>
            <a:ext cx="63901" cy="126188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12" name="TextBox 311"/>
              <p:cNvSpPr txBox="1"/>
              <p:nvPr/>
            </p:nvSpPr>
            <p:spPr>
              <a:xfrm>
                <a:off x="34645209" y="28514240"/>
                <a:ext cx="8696772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2200" b="1" dirty="0">
                    <a:latin typeface="Adobe Kaiti Std R" panose="02020400000000000000" pitchFamily="18" charset="-128"/>
                    <a:ea typeface="Adobe Kaiti Std R" panose="02020400000000000000" pitchFamily="18" charset="-128"/>
                  </a:rPr>
                  <a:t>Still under development</a:t>
                </a:r>
                <a:r>
                  <a:rPr lang="en-US" sz="2200" dirty="0">
                    <a:latin typeface="Adobe Kaiti Std R" panose="02020400000000000000" pitchFamily="18" charset="-128"/>
                    <a:ea typeface="Adobe Kaiti Std R" panose="02020400000000000000" pitchFamily="18" charset="-128"/>
                  </a:rPr>
                  <a:t>; anticipate </a:t>
                </a:r>
                <a14:m>
                  <m:oMath xmlns:m="http://schemas.openxmlformats.org/officeDocument/2006/math">
                    <m:r>
                      <a:rPr lang="en-US" sz="2200" i="1">
                        <a:latin typeface="Cambria Math" panose="02040503050406030204" pitchFamily="18" charset="0"/>
                        <a:ea typeface="Adobe Kaiti Std R" panose="02020400000000000000" pitchFamily="18" charset="-128"/>
                      </a:rPr>
                      <m:t>~10×</m:t>
                    </m:r>
                  </m:oMath>
                </a14:m>
                <a:r>
                  <a:rPr lang="en-US" sz="2200" dirty="0">
                    <a:latin typeface="Adobe Kaiti Std R" panose="02020400000000000000" pitchFamily="18" charset="-128"/>
                    <a:ea typeface="Adobe Kaiti Std R" panose="02020400000000000000" pitchFamily="18" charset="-128"/>
                  </a:rPr>
                  <a:t> flux beyond ACME II</a:t>
                </a:r>
                <a:endParaRPr lang="en-US" sz="2200" dirty="0">
                  <a:latin typeface="Adobe Kaiti Std R" panose="02020400000000000000" pitchFamily="18" charset="-128"/>
                  <a:ea typeface="Adobe Kaiti Std R" panose="02020400000000000000" pitchFamily="18" charset="-128"/>
                </a:endParaRPr>
              </a:p>
            </p:txBody>
          </p:sp>
        </mc:Choice>
        <mc:Fallback>
          <p:sp>
            <p:nvSpPr>
              <p:cNvPr id="312" name="TextBox 3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645209" y="28514240"/>
                <a:ext cx="8696772" cy="430887"/>
              </a:xfrm>
              <a:prstGeom prst="rect">
                <a:avLst/>
              </a:prstGeom>
              <a:blipFill rotWithShape="0">
                <a:blip r:embed="rId18"/>
                <a:stretch>
                  <a:fillRect l="-911" t="-10000" b="-28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4" name="Rectangle 313"/>
          <p:cNvSpPr/>
          <p:nvPr/>
        </p:nvSpPr>
        <p:spPr>
          <a:xfrm>
            <a:off x="35861062" y="29344085"/>
            <a:ext cx="990322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600" dirty="0">
                <a:solidFill>
                  <a:prstClr val="black"/>
                </a:solidFill>
                <a:latin typeface="Adobe Kaiti Std R" panose="02020400000000000000" pitchFamily="18" charset="-128"/>
                <a:ea typeface="Adobe Kaiti Std R" panose="02020400000000000000" pitchFamily="18" charset="-128"/>
              </a:rPr>
              <a:t>More information: www.electronedm.info</a:t>
            </a:r>
            <a:endParaRPr lang="en-GB" sz="3600" dirty="0">
              <a:solidFill>
                <a:prstClr val="black"/>
              </a:solidFill>
              <a:latin typeface="Adobe Kaiti Std R" panose="02020400000000000000" pitchFamily="18" charset="-128"/>
              <a:ea typeface="Adobe Kaiti Std R" panose="02020400000000000000" pitchFamily="18" charset="-128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32251079" y="20545267"/>
            <a:ext cx="2986426" cy="4381934"/>
            <a:chOff x="32439292" y="6242621"/>
            <a:chExt cx="2168035" cy="3610326"/>
          </a:xfrm>
        </p:grpSpPr>
        <p:grpSp>
          <p:nvGrpSpPr>
            <p:cNvPr id="295" name="Group 294"/>
            <p:cNvGrpSpPr/>
            <p:nvPr/>
          </p:nvGrpSpPr>
          <p:grpSpPr>
            <a:xfrm>
              <a:off x="32439292" y="6242621"/>
              <a:ext cx="2168035" cy="3610326"/>
              <a:chOff x="-2990673" y="32160672"/>
              <a:chExt cx="2168035" cy="2960167"/>
            </a:xfrm>
          </p:grpSpPr>
          <p:pic>
            <p:nvPicPr>
              <p:cNvPr id="296" name="Picture 295"/>
              <p:cNvPicPr>
                <a:picLocks noChangeAspect="1"/>
              </p:cNvPicPr>
              <p:nvPr/>
            </p:nvPicPr>
            <p:blipFill rotWithShape="1">
              <a:blip r:embed="rId1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160" t="21612" r="53309" b="15097"/>
              <a:stretch/>
            </p:blipFill>
            <p:spPr>
              <a:xfrm>
                <a:off x="-2966281" y="32160672"/>
                <a:ext cx="2132887" cy="2723395"/>
              </a:xfrm>
              <a:prstGeom prst="rect">
                <a:avLst/>
              </a:prstGeom>
              <a:ln w="28575">
                <a:solidFill>
                  <a:schemeClr val="bg1"/>
                </a:solidFill>
              </a:ln>
            </p:spPr>
          </p:pic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297" name="Rectangle 296"/>
                  <p:cNvSpPr/>
                  <p:nvPr/>
                </p:nvSpPr>
                <p:spPr>
                  <a:xfrm>
                    <a:off x="-2990673" y="32161227"/>
                    <a:ext cx="2168035" cy="519787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txBody>
                  <a:bodyPr wrap="square">
                    <a:spAutoFit/>
                  </a:bodyPr>
                  <a:lstStyle/>
                  <a:p>
                    <a:pPr algn="ctr"/>
                    <a:r>
                      <a:rPr lang="en-US" sz="2200" dirty="0">
                        <a:ln w="1270">
                          <a:noFill/>
                        </a:ln>
                        <a:latin typeface="Adobe Kaiti Std R" panose="02020400000000000000" pitchFamily="18" charset="-128"/>
                        <a:ea typeface="Adobe Kaiti Std R" panose="02020400000000000000" pitchFamily="18" charset="-128"/>
                      </a:rPr>
                      <a:t>Thermochemical</a:t>
                    </a:r>
                  </a:p>
                  <a:p>
                    <a:pPr algn="ctr"/>
                    <a:r>
                      <a:rPr lang="en-US" sz="2200" dirty="0" smtClean="0">
                        <a:ln w="1270">
                          <a:noFill/>
                        </a:ln>
                        <a:latin typeface="Adobe Kaiti Std R" panose="02020400000000000000" pitchFamily="18" charset="-128"/>
                        <a:ea typeface="Adobe Kaiti Std R" panose="02020400000000000000" pitchFamily="18" charset="-128"/>
                      </a:rPr>
                      <a:t>target (Th </a:t>
                    </a:r>
                    <a14:m>
                      <m:oMath xmlns:m="http://schemas.openxmlformats.org/officeDocument/2006/math">
                        <m:r>
                          <a:rPr lang="en-US" sz="2200" i="1" dirty="0" smtClean="0">
                            <a:ln w="1270">
                              <a:noFill/>
                            </a:ln>
                            <a:latin typeface="Cambria Math" panose="02040503050406030204" pitchFamily="18" charset="0"/>
                            <a:ea typeface="Adobe Kaiti Std R" panose="02020400000000000000" pitchFamily="18" charset="-128"/>
                          </a:rPr>
                          <m:t>+</m:t>
                        </m:r>
                      </m:oMath>
                    </a14:m>
                    <a:r>
                      <a:rPr lang="en-US" sz="2200" dirty="0" smtClean="0">
                        <a:ln w="1270">
                          <a:noFill/>
                        </a:ln>
                        <a:latin typeface="Adobe Kaiti Std R" panose="02020400000000000000" pitchFamily="18" charset="-128"/>
                        <a:ea typeface="Adobe Kaiti Std R" panose="02020400000000000000" pitchFamily="18" charset="-128"/>
                      </a:rPr>
                      <a:t> ThO</a:t>
                    </a:r>
                    <a:r>
                      <a:rPr lang="en-US" sz="2200" baseline="-25000" dirty="0" smtClean="0">
                        <a:ln w="1270">
                          <a:noFill/>
                        </a:ln>
                        <a:latin typeface="Adobe Kaiti Std R" panose="02020400000000000000" pitchFamily="18" charset="-128"/>
                        <a:ea typeface="Adobe Kaiti Std R" panose="02020400000000000000" pitchFamily="18" charset="-128"/>
                      </a:rPr>
                      <a:t>2</a:t>
                    </a:r>
                    <a:r>
                      <a:rPr lang="en-US" sz="2200" dirty="0" smtClean="0">
                        <a:ln w="1270">
                          <a:noFill/>
                        </a:ln>
                        <a:latin typeface="Adobe Kaiti Std R" panose="02020400000000000000" pitchFamily="18" charset="-128"/>
                        <a:ea typeface="Adobe Kaiti Std R" panose="02020400000000000000" pitchFamily="18" charset="-128"/>
                      </a:rPr>
                      <a:t>)</a:t>
                    </a:r>
                    <a:endParaRPr lang="en-US" sz="2200" dirty="0">
                      <a:ln w="1270">
                        <a:noFill/>
                      </a:ln>
                    </a:endParaRPr>
                  </a:p>
                </p:txBody>
              </p:sp>
            </mc:Choice>
            <mc:Fallback>
              <p:sp>
                <p:nvSpPr>
                  <p:cNvPr id="297" name="Rectangle 296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-2990673" y="32161227"/>
                    <a:ext cx="2168035" cy="519787"/>
                  </a:xfrm>
                  <a:prstGeom prst="rect">
                    <a:avLst/>
                  </a:prstGeom>
                  <a:blipFill rotWithShape="0">
                    <a:blip r:embed="rId20"/>
                    <a:stretch>
                      <a:fillRect t="-4724" b="-14961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298" name="Rectangle 297"/>
              <p:cNvSpPr/>
              <p:nvPr/>
            </p:nvSpPr>
            <p:spPr>
              <a:xfrm>
                <a:off x="-2984322" y="34601052"/>
                <a:ext cx="2161684" cy="51978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200" dirty="0">
                    <a:latin typeface="Adobe Kaiti Std R" panose="02020400000000000000" pitchFamily="18" charset="-128"/>
                    <a:ea typeface="Adobe Kaiti Std R" panose="02020400000000000000" pitchFamily="18" charset="-128"/>
                  </a:rPr>
                  <a:t>Ablation </a:t>
                </a:r>
                <a:r>
                  <a:rPr lang="en-US" sz="2200" dirty="0" smtClean="0">
                    <a:latin typeface="Adobe Kaiti Std R" panose="02020400000000000000" pitchFamily="18" charset="-128"/>
                    <a:ea typeface="Adobe Kaiti Std R" panose="02020400000000000000" pitchFamily="18" charset="-128"/>
                  </a:rPr>
                  <a:t>target</a:t>
                </a:r>
              </a:p>
              <a:p>
                <a:pPr algn="ctr"/>
                <a:r>
                  <a:rPr lang="en-US" sz="2200" dirty="0" smtClean="0">
                    <a:latin typeface="Adobe Kaiti Std R" panose="02020400000000000000" pitchFamily="18" charset="-128"/>
                    <a:ea typeface="Adobe Kaiti Std R" panose="02020400000000000000" pitchFamily="18" charset="-128"/>
                  </a:rPr>
                  <a:t>(ThO</a:t>
                </a:r>
                <a:r>
                  <a:rPr lang="en-US" sz="2200" baseline="-25000" dirty="0" smtClean="0">
                    <a:latin typeface="Adobe Kaiti Std R" panose="02020400000000000000" pitchFamily="18" charset="-128"/>
                    <a:ea typeface="Adobe Kaiti Std R" panose="02020400000000000000" pitchFamily="18" charset="-128"/>
                  </a:rPr>
                  <a:t>2</a:t>
                </a:r>
                <a:r>
                  <a:rPr lang="en-US" sz="2200" dirty="0" smtClean="0">
                    <a:ln w="1270">
                      <a:noFill/>
                    </a:ln>
                    <a:latin typeface="Adobe Kaiti Std R" panose="02020400000000000000" pitchFamily="18" charset="-128"/>
                    <a:ea typeface="Adobe Kaiti Std R" panose="02020400000000000000" pitchFamily="18" charset="-128"/>
                  </a:rPr>
                  <a:t> </a:t>
                </a:r>
                <a:r>
                  <a:rPr lang="en-US" sz="2200" dirty="0">
                    <a:ln w="1270">
                      <a:noFill/>
                    </a:ln>
                    <a:latin typeface="Adobe Kaiti Std R" panose="02020400000000000000" pitchFamily="18" charset="-128"/>
                    <a:ea typeface="Adobe Kaiti Std R" panose="02020400000000000000" pitchFamily="18" charset="-128"/>
                  </a:rPr>
                  <a:t>)</a:t>
                </a:r>
                <a:endParaRPr lang="en-US" sz="2200" baseline="-25000" dirty="0"/>
              </a:p>
            </p:txBody>
          </p:sp>
        </p:grpSp>
        <p:cxnSp>
          <p:nvCxnSpPr>
            <p:cNvPr id="316" name="Straight Arrow Connector 315"/>
            <p:cNvCxnSpPr/>
            <p:nvPr/>
          </p:nvCxnSpPr>
          <p:spPr>
            <a:xfrm>
              <a:off x="33582929" y="6877251"/>
              <a:ext cx="0" cy="1048742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7" name="Straight Arrow Connector 316"/>
            <p:cNvCxnSpPr/>
            <p:nvPr/>
          </p:nvCxnSpPr>
          <p:spPr>
            <a:xfrm flipV="1">
              <a:off x="33561631" y="8822670"/>
              <a:ext cx="0" cy="445185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45" name="Picture 140" descr="C:\Users\Admin\Desktop\acme_orange.png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30111" y="248986"/>
            <a:ext cx="1158169" cy="2176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347" name="TextBox 346"/>
              <p:cNvSpPr txBox="1"/>
              <p:nvPr/>
            </p:nvSpPr>
            <p:spPr>
              <a:xfrm>
                <a:off x="13511978" y="7495534"/>
                <a:ext cx="2842850" cy="9443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ts val="6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  <a:ea typeface="Adobe Kaiti Std R" panose="02020400000000000000" pitchFamily="18" charset="-128"/>
                        </a:rPr>
                        <m:t>𝛿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ea typeface="Adobe Kaiti Std R" panose="02020400000000000000" pitchFamily="18" charset="-128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Adobe Kaiti Std R" panose="02020400000000000000" pitchFamily="18" charset="-128"/>
                            </a:rPr>
                            <m:t>𝑑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Adobe Kaiti Std R" panose="02020400000000000000" pitchFamily="18" charset="-128"/>
                            </a:rPr>
                            <m:t>𝑒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  <a:ea typeface="Adobe Kaiti Std R" panose="02020400000000000000" pitchFamily="18" charset="-128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ea typeface="Adobe Kaiti Std R" panose="02020400000000000000" pitchFamily="18" charset="-128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Adobe Kaiti Std R" panose="02020400000000000000" pitchFamily="18" charset="-128"/>
                            </a:rPr>
                            <m:t>ℏ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Adobe Kaiti Std R" panose="02020400000000000000" pitchFamily="18" charset="-128"/>
                            </a:rPr>
                            <m:t>2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Adobe Kaiti Std R" panose="02020400000000000000" pitchFamily="18" charset="-128"/>
                            </a:rPr>
                            <m:t>𝐶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Adobe Kaiti Std R" panose="02020400000000000000" pitchFamily="18" charset="-128"/>
                            </a:rPr>
                            <m:t>𝜏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ℇ</m:t>
                              </m:r>
                            </m:e>
                            <m:sub>
                              <m:r>
                                <m:rPr>
                                  <m:nor/>
                                </m:rPr>
                                <a:rPr lang="en-US" sz="2400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eff</m:t>
                              </m:r>
                            </m:sub>
                          </m:sSub>
                          <m:rad>
                            <m:radPr>
                              <m:degHide m:val="on"/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acc>
                                <m:accPr>
                                  <m:chr m:val="̇"/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</m:acc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</m:t>
                              </m:r>
                            </m:e>
                          </m:rad>
                        </m:den>
                      </m:f>
                    </m:oMath>
                  </m:oMathPara>
                </a14:m>
                <a:endParaRPr lang="en-GB" sz="2400" dirty="0">
                  <a:latin typeface="Adobe Kaiti Std R" panose="02020400000000000000" pitchFamily="18" charset="-128"/>
                  <a:ea typeface="Adobe Kaiti Std R" panose="02020400000000000000" pitchFamily="18" charset="-128"/>
                </a:endParaRPr>
              </a:p>
            </p:txBody>
          </p:sp>
        </mc:Choice>
        <mc:Fallback>
          <p:sp>
            <p:nvSpPr>
              <p:cNvPr id="347" name="TextBox 34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511978" y="7495534"/>
                <a:ext cx="2842850" cy="944361"/>
              </a:xfrm>
              <a:prstGeom prst="rect">
                <a:avLst/>
              </a:prstGeom>
              <a:blipFill rotWithShape="0">
                <a:blip r:embed="rId2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48" name="TextBox 347"/>
              <p:cNvSpPr txBox="1"/>
              <p:nvPr/>
            </p:nvSpPr>
            <p:spPr>
              <a:xfrm>
                <a:off x="16464857" y="6936092"/>
                <a:ext cx="3973513" cy="21199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ts val="600"/>
                  </a:spcBef>
                </a:pPr>
                <a14:m>
                  <m:oMath xmlns:m="http://schemas.openxmlformats.org/officeDocument/2006/math">
                    <m:r>
                      <a:rPr lang="en-US" sz="2200" b="0" i="1" smtClean="0">
                        <a:latin typeface="Cambria Math" panose="02040503050406030204" pitchFamily="18" charset="0"/>
                        <a:ea typeface="Adobe Kaiti Std R" panose="02020400000000000000" pitchFamily="18" charset="-128"/>
                      </a:rPr>
                      <m:t>𝐶</m:t>
                    </m:r>
                    <m:r>
                      <a:rPr lang="en-US" sz="2200" b="0" i="1" smtClean="0">
                        <a:latin typeface="Cambria Math" panose="02040503050406030204" pitchFamily="18" charset="0"/>
                        <a:ea typeface="Adobe Kaiti Std R" panose="02020400000000000000" pitchFamily="18" charset="-128"/>
                      </a:rPr>
                      <m:t>=</m:t>
                    </m:r>
                  </m:oMath>
                </a14:m>
                <a:r>
                  <a:rPr lang="en-GB" sz="2200" dirty="0" smtClean="0">
                    <a:latin typeface="Adobe Kaiti Std R" panose="02020400000000000000" pitchFamily="18" charset="-128"/>
                    <a:ea typeface="Adobe Kaiti Std R" panose="02020400000000000000" pitchFamily="18" charset="-128"/>
                  </a:rPr>
                  <a:t> measurement contrast</a:t>
                </a:r>
              </a:p>
              <a:p>
                <a:pPr>
                  <a:spcBef>
                    <a:spcPts val="600"/>
                  </a:spcBef>
                </a:pPr>
                <a14:m>
                  <m:oMath xmlns:m="http://schemas.openxmlformats.org/officeDocument/2006/math">
                    <m:r>
                      <a:rPr lang="en-US" sz="2200" b="0" i="1" smtClean="0">
                        <a:latin typeface="Cambria Math" panose="02040503050406030204" pitchFamily="18" charset="0"/>
                        <a:ea typeface="Adobe Kaiti Std R" panose="02020400000000000000" pitchFamily="18" charset="-128"/>
                      </a:rPr>
                      <m:t>𝜏</m:t>
                    </m:r>
                    <m:r>
                      <a:rPr lang="en-US" sz="2200" b="0" i="1" smtClean="0">
                        <a:latin typeface="Cambria Math" panose="02040503050406030204" pitchFamily="18" charset="0"/>
                        <a:ea typeface="Adobe Kaiti Std R" panose="02020400000000000000" pitchFamily="18" charset="-128"/>
                      </a:rPr>
                      <m:t>=</m:t>
                    </m:r>
                  </m:oMath>
                </a14:m>
                <a:r>
                  <a:rPr lang="en-GB" sz="2200" dirty="0" smtClean="0">
                    <a:latin typeface="Adobe Kaiti Std R" panose="02020400000000000000" pitchFamily="18" charset="-128"/>
                    <a:ea typeface="Adobe Kaiti Std R" panose="02020400000000000000" pitchFamily="18" charset="-128"/>
                  </a:rPr>
                  <a:t> coherence time</a:t>
                </a:r>
              </a:p>
              <a:p>
                <a:pPr>
                  <a:spcBef>
                    <a:spcPts val="600"/>
                  </a:spcBef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ℇ</m:t>
                        </m:r>
                      </m:e>
                      <m:sub>
                        <m:r>
                          <m:rPr>
                            <m:nor/>
                          </m:rPr>
                          <a:rPr lang="en-US" sz="2200" i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eff</m:t>
                        </m:r>
                      </m:sub>
                    </m:sSub>
                    <m:r>
                      <a:rPr lang="en-US" sz="2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GB" sz="2200" dirty="0" smtClean="0">
                    <a:latin typeface="Adobe Kaiti Std R" panose="02020400000000000000" pitchFamily="18" charset="-128"/>
                    <a:ea typeface="Adobe Kaiti Std R" panose="02020400000000000000" pitchFamily="18" charset="-128"/>
                  </a:rPr>
                  <a:t> effective electric field</a:t>
                </a:r>
              </a:p>
              <a:p>
                <a:pPr>
                  <a:spcBef>
                    <a:spcPts val="600"/>
                  </a:spcBef>
                </a:pPr>
                <a14:m>
                  <m:oMath xmlns:m="http://schemas.openxmlformats.org/officeDocument/2006/math">
                    <m:acc>
                      <m:accPr>
                        <m:chr m:val="̇"/>
                        <m:ctrlPr>
                          <a:rPr lang="en-US" sz="2200" b="0" i="1" smtClean="0">
                            <a:latin typeface="Cambria Math" panose="02040503050406030204" pitchFamily="18" charset="0"/>
                            <a:ea typeface="Adobe Kaiti Std R" panose="02020400000000000000" pitchFamily="18" charset="-128"/>
                          </a:rPr>
                        </m:ctrlPr>
                      </m:accPr>
                      <m:e>
                        <m:r>
                          <a:rPr lang="en-US" sz="2200" b="0" i="1" smtClean="0">
                            <a:latin typeface="Cambria Math" panose="02040503050406030204" pitchFamily="18" charset="0"/>
                            <a:ea typeface="Adobe Kaiti Std R" panose="02020400000000000000" pitchFamily="18" charset="-128"/>
                          </a:rPr>
                          <m:t>𝑛</m:t>
                        </m:r>
                      </m:e>
                    </m:acc>
                    <m:r>
                      <a:rPr lang="en-US" sz="2200" b="0" i="1" smtClean="0">
                        <a:latin typeface="Cambria Math" panose="02040503050406030204" pitchFamily="18" charset="0"/>
                        <a:ea typeface="Adobe Kaiti Std R" panose="02020400000000000000" pitchFamily="18" charset="-128"/>
                      </a:rPr>
                      <m:t>=</m:t>
                    </m:r>
                  </m:oMath>
                </a14:m>
                <a:r>
                  <a:rPr lang="en-GB" sz="2200" dirty="0" smtClean="0">
                    <a:latin typeface="Adobe Kaiti Std R" panose="02020400000000000000" pitchFamily="18" charset="-128"/>
                    <a:ea typeface="Adobe Kaiti Std R" panose="02020400000000000000" pitchFamily="18" charset="-128"/>
                  </a:rPr>
                  <a:t> molecule flux</a:t>
                </a:r>
              </a:p>
              <a:p>
                <a:pPr>
                  <a:spcBef>
                    <a:spcPts val="600"/>
                  </a:spcBef>
                </a:pPr>
                <a14:m>
                  <m:oMath xmlns:m="http://schemas.openxmlformats.org/officeDocument/2006/math">
                    <m:r>
                      <a:rPr lang="en-US" sz="2200" b="0" i="1" smtClean="0">
                        <a:latin typeface="Cambria Math" panose="02040503050406030204" pitchFamily="18" charset="0"/>
                        <a:ea typeface="Adobe Kaiti Std R" panose="02020400000000000000" pitchFamily="18" charset="-128"/>
                      </a:rPr>
                      <m:t>𝑇</m:t>
                    </m:r>
                    <m:r>
                      <a:rPr lang="en-US" sz="2200" b="0" i="1" smtClean="0">
                        <a:latin typeface="Cambria Math" panose="02040503050406030204" pitchFamily="18" charset="0"/>
                        <a:ea typeface="Adobe Kaiti Std R" panose="02020400000000000000" pitchFamily="18" charset="-128"/>
                      </a:rPr>
                      <m:t>=</m:t>
                    </m:r>
                  </m:oMath>
                </a14:m>
                <a:r>
                  <a:rPr lang="en-GB" sz="2200" dirty="0" smtClean="0">
                    <a:latin typeface="Adobe Kaiti Std R" panose="02020400000000000000" pitchFamily="18" charset="-128"/>
                    <a:ea typeface="Adobe Kaiti Std R" panose="02020400000000000000" pitchFamily="18" charset="-128"/>
                  </a:rPr>
                  <a:t> integration time</a:t>
                </a:r>
                <a:endParaRPr lang="en-GB" sz="2200" dirty="0">
                  <a:latin typeface="Adobe Kaiti Std R" panose="02020400000000000000" pitchFamily="18" charset="-128"/>
                  <a:ea typeface="Adobe Kaiti Std R" panose="02020400000000000000" pitchFamily="18" charset="-128"/>
                </a:endParaRPr>
              </a:p>
            </p:txBody>
          </p:sp>
        </mc:Choice>
        <mc:Fallback>
          <p:sp>
            <p:nvSpPr>
              <p:cNvPr id="348" name="TextBox 34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464857" y="6936092"/>
                <a:ext cx="3973513" cy="2119939"/>
              </a:xfrm>
              <a:prstGeom prst="rect">
                <a:avLst/>
              </a:prstGeom>
              <a:blipFill rotWithShape="0">
                <a:blip r:embed="rId23"/>
                <a:stretch>
                  <a:fillRect l="-153" t="-2011" b="-459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2" name="TextBox 361"/>
          <p:cNvSpPr txBox="1"/>
          <p:nvPr/>
        </p:nvSpPr>
        <p:spPr>
          <a:xfrm>
            <a:off x="32210289" y="29317328"/>
            <a:ext cx="7139802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800" b="1" u="sng" dirty="0">
                <a:latin typeface="Adobe Kaiti Std R" panose="02020400000000000000" pitchFamily="18" charset="-128"/>
                <a:ea typeface="Adobe Kaiti Std R" panose="02020400000000000000" pitchFamily="18" charset="-128"/>
                <a:cs typeface="Arial" panose="020B0604020202020204" pitchFamily="34" charset="0"/>
              </a:rPr>
              <a:t>References</a:t>
            </a:r>
          </a:p>
        </p:txBody>
      </p:sp>
      <p:sp>
        <p:nvSpPr>
          <p:cNvPr id="363" name="Rounded Rectangle 342"/>
          <p:cNvSpPr/>
          <p:nvPr/>
        </p:nvSpPr>
        <p:spPr>
          <a:xfrm>
            <a:off x="31915290" y="29317328"/>
            <a:ext cx="14395319" cy="2842115"/>
          </a:xfrm>
          <a:prstGeom prst="rect">
            <a:avLst/>
          </a:prstGeom>
          <a:noFill/>
          <a:ln w="508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dobe Kaiti Std R" panose="02020400000000000000" pitchFamily="18" charset="-128"/>
              <a:ea typeface="Adobe Kaiti Std R" panose="02020400000000000000" pitchFamily="18" charset="-128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64" name="Rectangle 363"/>
              <p:cNvSpPr/>
              <p:nvPr/>
            </p:nvSpPr>
            <p:spPr>
              <a:xfrm>
                <a:off x="32015241" y="29964015"/>
                <a:ext cx="14219167" cy="216982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1500" b="1" dirty="0">
                    <a:latin typeface="Adobe Kaiti Std R" panose="02020400000000000000" pitchFamily="18" charset="-128"/>
                    <a:ea typeface="Adobe Kaiti Std R" panose="02020400000000000000" pitchFamily="18" charset="-128"/>
                  </a:rPr>
                  <a:t>1.“</a:t>
                </a:r>
                <a:r>
                  <a:rPr lang="en-US" sz="1500" dirty="0">
                    <a:latin typeface="Adobe Kaiti Std R" panose="02020400000000000000" pitchFamily="18" charset="-128"/>
                    <a:ea typeface="Adobe Kaiti Std R" panose="02020400000000000000" pitchFamily="18" charset="-128"/>
                  </a:rPr>
                  <a:t>A thermodynamic study of the thorium-oxygen system at high temperatures.” R.J. Ackermann et al. </a:t>
                </a:r>
                <a:r>
                  <a:rPr lang="en-US" sz="1500" i="1" dirty="0">
                    <a:latin typeface="Adobe Kaiti Std R" panose="02020400000000000000" pitchFamily="18" charset="-128"/>
                    <a:ea typeface="Adobe Kaiti Std R" panose="02020400000000000000" pitchFamily="18" charset="-128"/>
                  </a:rPr>
                  <a:t>J. Phys. Chem. </a:t>
                </a:r>
                <a:r>
                  <a:rPr lang="en-US" sz="1500" b="1" dirty="0">
                    <a:latin typeface="Adobe Kaiti Std R" panose="02020400000000000000" pitchFamily="18" charset="-128"/>
                    <a:ea typeface="Adobe Kaiti Std R" panose="02020400000000000000" pitchFamily="18" charset="-128"/>
                  </a:rPr>
                  <a:t>67(4)</a:t>
                </a:r>
                <a:r>
                  <a:rPr lang="en-US" sz="1500" dirty="0">
                    <a:latin typeface="Adobe Kaiti Std R" panose="02020400000000000000" pitchFamily="18" charset="-128"/>
                    <a:ea typeface="Adobe Kaiti Std R" panose="02020400000000000000" pitchFamily="18" charset="-128"/>
                  </a:rPr>
                  <a:t>, p. 762-769 (1963)</a:t>
                </a:r>
                <a:endParaRPr lang="en-US" sz="1500" b="1" dirty="0">
                  <a:solidFill>
                    <a:prstClr val="black"/>
                  </a:solidFill>
                  <a:latin typeface="Adobe Kaiti Std R" panose="02020400000000000000" pitchFamily="18" charset="-128"/>
                  <a:ea typeface="Adobe Kaiti Std R" panose="02020400000000000000" pitchFamily="18" charset="-128"/>
                </a:endParaRPr>
              </a:p>
              <a:p>
                <a:endParaRPr lang="en-US" sz="1500" b="1" dirty="0">
                  <a:solidFill>
                    <a:prstClr val="black"/>
                  </a:solidFill>
                  <a:latin typeface="Adobe Kaiti Std R" panose="02020400000000000000" pitchFamily="18" charset="-128"/>
                  <a:ea typeface="Adobe Kaiti Std R" panose="02020400000000000000" pitchFamily="18" charset="-128"/>
                </a:endParaRPr>
              </a:p>
              <a:p>
                <a:r>
                  <a:rPr lang="en-US" sz="1500" b="1" dirty="0">
                    <a:solidFill>
                      <a:prstClr val="black"/>
                    </a:solidFill>
                    <a:latin typeface="Adobe Kaiti Std R" panose="02020400000000000000" pitchFamily="18" charset="-128"/>
                    <a:ea typeface="Adobe Kaiti Std R" panose="02020400000000000000" pitchFamily="18" charset="-128"/>
                  </a:rPr>
                  <a:t>ACME I Result</a:t>
                </a:r>
                <a:r>
                  <a:rPr lang="en-US" sz="1500" b="1" dirty="0">
                    <a:solidFill>
                      <a:prstClr val="black"/>
                    </a:solidFill>
                    <a:latin typeface="Adobe Kaiti Std R" panose="02020400000000000000" pitchFamily="18" charset="-128"/>
                    <a:ea typeface="Adobe Kaiti Std R" panose="02020400000000000000" pitchFamily="18" charset="-128"/>
                  </a:rPr>
                  <a:t>: </a:t>
                </a:r>
                <a:r>
                  <a:rPr lang="en-US" sz="1500" dirty="0">
                    <a:solidFill>
                      <a:prstClr val="black"/>
                    </a:solidFill>
                    <a:latin typeface="Adobe Kaiti Std R" panose="02020400000000000000" pitchFamily="18" charset="-128"/>
                    <a:ea typeface="Adobe Kaiti Std R" panose="02020400000000000000" pitchFamily="18" charset="-128"/>
                  </a:rPr>
                  <a:t>“Order of </a:t>
                </a:r>
                <a:r>
                  <a:rPr lang="en-US" sz="1500" dirty="0">
                    <a:solidFill>
                      <a:prstClr val="black"/>
                    </a:solidFill>
                    <a:latin typeface="Adobe Kaiti Std R" panose="02020400000000000000" pitchFamily="18" charset="-128"/>
                    <a:ea typeface="Adobe Kaiti Std R" panose="02020400000000000000" pitchFamily="18" charset="-128"/>
                  </a:rPr>
                  <a:t>magnitude smaller limit </a:t>
                </a:r>
                <a:r>
                  <a:rPr lang="en-US" sz="1500" dirty="0">
                    <a:solidFill>
                      <a:prstClr val="black"/>
                    </a:solidFill>
                    <a:latin typeface="Adobe Kaiti Std R" panose="02020400000000000000" pitchFamily="18" charset="-128"/>
                    <a:ea typeface="Adobe Kaiti Std R" panose="02020400000000000000" pitchFamily="18" charset="-128"/>
                  </a:rPr>
                  <a:t>on the </a:t>
                </a:r>
                <a:r>
                  <a:rPr lang="en-US" sz="1500" dirty="0">
                    <a:solidFill>
                      <a:prstClr val="black"/>
                    </a:solidFill>
                    <a:latin typeface="Adobe Kaiti Std R" panose="02020400000000000000" pitchFamily="18" charset="-128"/>
                    <a:ea typeface="Adobe Kaiti Std R" panose="02020400000000000000" pitchFamily="18" charset="-128"/>
                  </a:rPr>
                  <a:t>electric dipole moment </a:t>
                </a:r>
                <a:r>
                  <a:rPr lang="en-US" sz="1500" dirty="0">
                    <a:solidFill>
                      <a:prstClr val="black"/>
                    </a:solidFill>
                    <a:latin typeface="Adobe Kaiti Std R" panose="02020400000000000000" pitchFamily="18" charset="-128"/>
                    <a:ea typeface="Adobe Kaiti Std R" panose="02020400000000000000" pitchFamily="18" charset="-128"/>
                  </a:rPr>
                  <a:t>of the </a:t>
                </a:r>
                <a:r>
                  <a:rPr lang="en-US" sz="1500" dirty="0">
                    <a:solidFill>
                      <a:prstClr val="black"/>
                    </a:solidFill>
                    <a:latin typeface="Adobe Kaiti Std R" panose="02020400000000000000" pitchFamily="18" charset="-128"/>
                    <a:ea typeface="Adobe Kaiti Std R" panose="02020400000000000000" pitchFamily="18" charset="-128"/>
                  </a:rPr>
                  <a:t>electron</a:t>
                </a:r>
                <a:r>
                  <a:rPr lang="en-US" sz="1500" dirty="0">
                    <a:solidFill>
                      <a:prstClr val="black"/>
                    </a:solidFill>
                    <a:latin typeface="Adobe Kaiti Std R" panose="02020400000000000000" pitchFamily="18" charset="-128"/>
                    <a:ea typeface="Adobe Kaiti Std R" panose="02020400000000000000" pitchFamily="18" charset="-128"/>
                  </a:rPr>
                  <a:t>.” ACME Collaboration. </a:t>
                </a:r>
                <a:r>
                  <a:rPr lang="fr-FR" sz="1500" i="1" dirty="0">
                    <a:solidFill>
                      <a:prstClr val="black"/>
                    </a:solidFill>
                    <a:latin typeface="Adobe Kaiti Std R" panose="02020400000000000000" pitchFamily="18" charset="-128"/>
                    <a:ea typeface="Adobe Kaiti Std R" panose="02020400000000000000" pitchFamily="18" charset="-128"/>
                  </a:rPr>
                  <a:t>Science</a:t>
                </a:r>
                <a:r>
                  <a:rPr lang="fr-FR" sz="1500" dirty="0">
                    <a:solidFill>
                      <a:prstClr val="black"/>
                    </a:solidFill>
                    <a:latin typeface="Adobe Kaiti Std R" panose="02020400000000000000" pitchFamily="18" charset="-128"/>
                    <a:ea typeface="Adobe Kaiti Std R" panose="02020400000000000000" pitchFamily="18" charset="-128"/>
                  </a:rPr>
                  <a:t> </a:t>
                </a:r>
                <a:r>
                  <a:rPr lang="fr-FR" sz="1500" b="1" dirty="0">
                    <a:solidFill>
                      <a:prstClr val="black"/>
                    </a:solidFill>
                    <a:latin typeface="Adobe Kaiti Std R" panose="02020400000000000000" pitchFamily="18" charset="-128"/>
                    <a:ea typeface="Adobe Kaiti Std R" panose="02020400000000000000" pitchFamily="18" charset="-128"/>
                  </a:rPr>
                  <a:t>343</a:t>
                </a:r>
                <a:r>
                  <a:rPr lang="fr-FR" sz="1500" dirty="0">
                    <a:solidFill>
                      <a:prstClr val="black"/>
                    </a:solidFill>
                    <a:latin typeface="Adobe Kaiti Std R" panose="02020400000000000000" pitchFamily="18" charset="-128"/>
                    <a:ea typeface="Adobe Kaiti Std R" panose="02020400000000000000" pitchFamily="18" charset="-128"/>
                  </a:rPr>
                  <a:t>, p. 269-272 (2014</a:t>
                </a:r>
                <a:r>
                  <a:rPr lang="fr-FR" sz="1500" dirty="0">
                    <a:solidFill>
                      <a:prstClr val="black"/>
                    </a:solidFill>
                    <a:latin typeface="Adobe Kaiti Std R" panose="02020400000000000000" pitchFamily="18" charset="-128"/>
                    <a:ea typeface="Adobe Kaiti Std R" panose="02020400000000000000" pitchFamily="18" charset="-128"/>
                  </a:rPr>
                  <a:t>)</a:t>
                </a:r>
              </a:p>
              <a:p>
                <a:r>
                  <a:rPr lang="en-US" sz="1500" b="1" dirty="0">
                    <a:latin typeface="Adobe Kaiti Std R" panose="02020400000000000000" pitchFamily="18" charset="-128"/>
                    <a:ea typeface="Adobe Kaiti Std R" panose="02020400000000000000" pitchFamily="18" charset="-128"/>
                  </a:rPr>
                  <a:t>State preparation</a:t>
                </a:r>
                <a:r>
                  <a:rPr lang="en-US" sz="1500" dirty="0">
                    <a:latin typeface="Adobe Kaiti Std R" panose="02020400000000000000" pitchFamily="18" charset="-128"/>
                    <a:ea typeface="Adobe Kaiti Std R" panose="02020400000000000000" pitchFamily="18" charset="-128"/>
                  </a:rPr>
                  <a:t>: “Stimulated Raman adiabatic passage preparation of a coherent superposition of </a:t>
                </a:r>
                <a:r>
                  <a:rPr lang="en-US" sz="1500" dirty="0" err="1">
                    <a:latin typeface="Adobe Kaiti Std R" panose="02020400000000000000" pitchFamily="18" charset="-128"/>
                    <a:ea typeface="Adobe Kaiti Std R" panose="02020400000000000000" pitchFamily="18" charset="-128"/>
                  </a:rPr>
                  <a:t>ThO</a:t>
                </a:r>
                <a:r>
                  <a:rPr lang="en-US" sz="1500" dirty="0">
                    <a:latin typeface="Adobe Kaiti Std R" panose="02020400000000000000" pitchFamily="18" charset="-128"/>
                    <a:ea typeface="Adobe Kaiti Std R" panose="02020400000000000000" pitchFamily="18" charset="-128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500" i="1">
                            <a:latin typeface="Cambria Math" panose="02040503050406030204" pitchFamily="18" charset="0"/>
                            <a:ea typeface="Adobe Kaiti Std R" panose="02020400000000000000" pitchFamily="18" charset="-128"/>
                          </a:rPr>
                        </m:ctrlPr>
                      </m:sSupPr>
                      <m:e>
                        <m:r>
                          <a:rPr lang="en-US" sz="1500" i="1">
                            <a:latin typeface="Cambria Math" panose="02040503050406030204" pitchFamily="18" charset="0"/>
                            <a:ea typeface="Adobe Kaiti Std R" panose="02020400000000000000" pitchFamily="18" charset="-128"/>
                          </a:rPr>
                          <m:t>𝐻</m:t>
                        </m:r>
                      </m:e>
                      <m:sup>
                        <m:r>
                          <a:rPr lang="en-US" sz="1500" i="1">
                            <a:latin typeface="Cambria Math" panose="02040503050406030204" pitchFamily="18" charset="0"/>
                            <a:ea typeface="Adobe Kaiti Std R" panose="02020400000000000000" pitchFamily="18" charset="-128"/>
                          </a:rPr>
                          <m:t>3</m:t>
                        </m:r>
                      </m:sup>
                    </m:sSup>
                    <m:sSub>
                      <m:sSubPr>
                        <m:ctrlPr>
                          <a:rPr lang="en-US" sz="1500" i="1">
                            <a:latin typeface="Cambria Math" panose="02040503050406030204" pitchFamily="18" charset="0"/>
                            <a:ea typeface="Adobe Kaiti Std R" panose="02020400000000000000" pitchFamily="18" charset="-128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1500">
                            <a:latin typeface="Cambria Math" panose="02040503050406030204" pitchFamily="18" charset="0"/>
                            <a:ea typeface="Adobe Kaiti Std R" panose="02020400000000000000" pitchFamily="18" charset="-128"/>
                          </a:rPr>
                          <m:t>Δ</m:t>
                        </m:r>
                      </m:e>
                      <m:sub>
                        <m:r>
                          <a:rPr lang="en-US" sz="1500" i="1">
                            <a:latin typeface="Cambria Math" panose="02040503050406030204" pitchFamily="18" charset="0"/>
                            <a:ea typeface="Adobe Kaiti Std R" panose="02020400000000000000" pitchFamily="18" charset="-128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1500" dirty="0">
                    <a:latin typeface="Adobe Kaiti Std R" panose="02020400000000000000" pitchFamily="18" charset="-128"/>
                    <a:ea typeface="Adobe Kaiti Std R" panose="02020400000000000000" pitchFamily="18" charset="-128"/>
                  </a:rPr>
                  <a:t> states for an improved electron electric-dipole moment measurement.” C.D. Panda et al. Phys. Rev. A </a:t>
                </a:r>
                <a:r>
                  <a:rPr lang="en-US" sz="1500" b="1" dirty="0">
                    <a:latin typeface="Adobe Kaiti Std R" panose="02020400000000000000" pitchFamily="18" charset="-128"/>
                    <a:ea typeface="Adobe Kaiti Std R" panose="02020400000000000000" pitchFamily="18" charset="-128"/>
                  </a:rPr>
                  <a:t>93</a:t>
                </a:r>
                <a:r>
                  <a:rPr lang="en-US" sz="1500" dirty="0">
                    <a:latin typeface="Adobe Kaiti Std R" panose="02020400000000000000" pitchFamily="18" charset="-128"/>
                    <a:ea typeface="Adobe Kaiti Std R" panose="02020400000000000000" pitchFamily="18" charset="-128"/>
                  </a:rPr>
                  <a:t>, 052110 (2016)</a:t>
                </a:r>
              </a:p>
              <a:p>
                <a:endParaRPr lang="en-GB" sz="1500" b="1" dirty="0">
                  <a:solidFill>
                    <a:prstClr val="black"/>
                  </a:solidFill>
                  <a:latin typeface="Adobe Kaiti Std R" panose="02020400000000000000" pitchFamily="18" charset="-128"/>
                  <a:ea typeface="Adobe Kaiti Std R" panose="02020400000000000000" pitchFamily="18" charset="-128"/>
                </a:endParaRPr>
              </a:p>
              <a:p>
                <a:r>
                  <a:rPr lang="en-GB" sz="1500" b="1" dirty="0">
                    <a:solidFill>
                      <a:prstClr val="black"/>
                    </a:solidFill>
                    <a:latin typeface="Adobe Kaiti Std R" panose="02020400000000000000" pitchFamily="18" charset="-128"/>
                    <a:ea typeface="Adobe Kaiti Std R" panose="02020400000000000000" pitchFamily="18" charset="-128"/>
                  </a:rPr>
                  <a:t>Previous </a:t>
                </a:r>
                <a:r>
                  <a:rPr lang="en-GB" sz="1500" b="1" dirty="0" err="1">
                    <a:solidFill>
                      <a:prstClr val="black"/>
                    </a:solidFill>
                    <a:latin typeface="Adobe Kaiti Std R" panose="02020400000000000000" pitchFamily="18" charset="-128"/>
                    <a:ea typeface="Adobe Kaiti Std R" panose="02020400000000000000" pitchFamily="18" charset="-128"/>
                  </a:rPr>
                  <a:t>eEDM</a:t>
                </a:r>
                <a:r>
                  <a:rPr lang="en-GB" sz="1500" b="1" dirty="0">
                    <a:solidFill>
                      <a:prstClr val="black"/>
                    </a:solidFill>
                    <a:latin typeface="Adobe Kaiti Std R" panose="02020400000000000000" pitchFamily="18" charset="-128"/>
                    <a:ea typeface="Adobe Kaiti Std R" panose="02020400000000000000" pitchFamily="18" charset="-128"/>
                  </a:rPr>
                  <a:t> Limit: </a:t>
                </a:r>
                <a:r>
                  <a:rPr lang="en-GB" sz="1500" dirty="0">
                    <a:solidFill>
                      <a:prstClr val="black"/>
                    </a:solidFill>
                    <a:latin typeface="Adobe Kaiti Std R" panose="02020400000000000000" pitchFamily="18" charset="-128"/>
                    <a:ea typeface="Adobe Kaiti Std R" panose="02020400000000000000" pitchFamily="18" charset="-128"/>
                  </a:rPr>
                  <a:t>“Improved measurement of the shape of the </a:t>
                </a:r>
                <a:r>
                  <a:rPr lang="en-GB" sz="1500" dirty="0" err="1">
                    <a:solidFill>
                      <a:prstClr val="black"/>
                    </a:solidFill>
                    <a:latin typeface="Adobe Kaiti Std R" panose="02020400000000000000" pitchFamily="18" charset="-128"/>
                    <a:ea typeface="Adobe Kaiti Std R" panose="02020400000000000000" pitchFamily="18" charset="-128"/>
                  </a:rPr>
                  <a:t>electron.”J</a:t>
                </a:r>
                <a:r>
                  <a:rPr lang="en-GB" sz="1500" dirty="0">
                    <a:solidFill>
                      <a:prstClr val="black"/>
                    </a:solidFill>
                    <a:latin typeface="Adobe Kaiti Std R" panose="02020400000000000000" pitchFamily="18" charset="-128"/>
                    <a:ea typeface="Adobe Kaiti Std R" panose="02020400000000000000" pitchFamily="18" charset="-128"/>
                  </a:rPr>
                  <a:t>. J. Hudson et al. </a:t>
                </a:r>
                <a:r>
                  <a:rPr lang="en-GB" sz="1500" i="1" dirty="0">
                    <a:solidFill>
                      <a:prstClr val="black"/>
                    </a:solidFill>
                    <a:latin typeface="Adobe Kaiti Std R" panose="02020400000000000000" pitchFamily="18" charset="-128"/>
                    <a:ea typeface="Adobe Kaiti Std R" panose="02020400000000000000" pitchFamily="18" charset="-128"/>
                  </a:rPr>
                  <a:t>Nature</a:t>
                </a:r>
                <a:r>
                  <a:rPr lang="en-GB" sz="1500" dirty="0">
                    <a:solidFill>
                      <a:prstClr val="black"/>
                    </a:solidFill>
                    <a:latin typeface="Adobe Kaiti Std R" panose="02020400000000000000" pitchFamily="18" charset="-128"/>
                    <a:ea typeface="Adobe Kaiti Std R" panose="02020400000000000000" pitchFamily="18" charset="-128"/>
                  </a:rPr>
                  <a:t> </a:t>
                </a:r>
                <a:r>
                  <a:rPr lang="en-GB" sz="1500" b="1" dirty="0">
                    <a:solidFill>
                      <a:prstClr val="black"/>
                    </a:solidFill>
                    <a:latin typeface="Adobe Kaiti Std R" panose="02020400000000000000" pitchFamily="18" charset="-128"/>
                    <a:ea typeface="Adobe Kaiti Std R" panose="02020400000000000000" pitchFamily="18" charset="-128"/>
                  </a:rPr>
                  <a:t>473</a:t>
                </a:r>
                <a:r>
                  <a:rPr lang="en-GB" sz="1500" dirty="0">
                    <a:solidFill>
                      <a:prstClr val="black"/>
                    </a:solidFill>
                    <a:latin typeface="Adobe Kaiti Std R" panose="02020400000000000000" pitchFamily="18" charset="-128"/>
                    <a:ea typeface="Adobe Kaiti Std R" panose="02020400000000000000" pitchFamily="18" charset="-128"/>
                  </a:rPr>
                  <a:t>, 7348 (2011)</a:t>
                </a:r>
                <a:endParaRPr lang="en-GB" sz="1500" b="1" dirty="0">
                  <a:solidFill>
                    <a:prstClr val="black"/>
                  </a:solidFill>
                  <a:latin typeface="Adobe Kaiti Std R" panose="02020400000000000000" pitchFamily="18" charset="-128"/>
                  <a:ea typeface="Adobe Kaiti Std R" panose="02020400000000000000" pitchFamily="18" charset="-128"/>
                </a:endParaRPr>
              </a:p>
              <a:p>
                <a:pPr lvl="0"/>
                <a:r>
                  <a:rPr lang="en-GB" sz="1500" b="1" dirty="0" err="1">
                    <a:solidFill>
                      <a:prstClr val="black"/>
                    </a:solidFill>
                    <a:latin typeface="Adobe Kaiti Std R" panose="02020400000000000000" pitchFamily="18" charset="-128"/>
                    <a:ea typeface="Adobe Kaiti Std R" panose="02020400000000000000" pitchFamily="18" charset="-128"/>
                  </a:rPr>
                  <a:t>E</a:t>
                </a:r>
                <a:r>
                  <a:rPr lang="en-GB" sz="1500" b="1" baseline="-25000" dirty="0" err="1">
                    <a:solidFill>
                      <a:prstClr val="black"/>
                    </a:solidFill>
                    <a:latin typeface="Adobe Kaiti Std R" panose="02020400000000000000" pitchFamily="18" charset="-128"/>
                    <a:ea typeface="Adobe Kaiti Std R" panose="02020400000000000000" pitchFamily="18" charset="-128"/>
                  </a:rPr>
                  <a:t>eff</a:t>
                </a:r>
                <a:r>
                  <a:rPr lang="en-GB" sz="1500" b="1" dirty="0">
                    <a:solidFill>
                      <a:prstClr val="black"/>
                    </a:solidFill>
                    <a:latin typeface="Adobe Kaiti Std R" panose="02020400000000000000" pitchFamily="18" charset="-128"/>
                    <a:ea typeface="Adobe Kaiti Std R" panose="02020400000000000000" pitchFamily="18" charset="-128"/>
                  </a:rPr>
                  <a:t> Calculations: </a:t>
                </a:r>
                <a:r>
                  <a:rPr lang="en-GB" sz="1500" dirty="0">
                    <a:solidFill>
                      <a:prstClr val="black"/>
                    </a:solidFill>
                    <a:latin typeface="Adobe Kaiti Std R" panose="02020400000000000000" pitchFamily="18" charset="-128"/>
                    <a:ea typeface="Adobe Kaiti Std R" panose="02020400000000000000" pitchFamily="18" charset="-128"/>
                  </a:rPr>
                  <a:t>“</a:t>
                </a:r>
                <a:r>
                  <a:rPr lang="en-US" sz="1500" dirty="0">
                    <a:solidFill>
                      <a:prstClr val="black"/>
                    </a:solidFill>
                    <a:latin typeface="Adobe Kaiti Std R" panose="02020400000000000000" pitchFamily="18" charset="-128"/>
                    <a:ea typeface="Adobe Kaiti Std R" panose="02020400000000000000" pitchFamily="18" charset="-128"/>
                  </a:rPr>
                  <a:t>Theoretical </a:t>
                </a:r>
                <a:r>
                  <a:rPr lang="en-US" sz="1500" dirty="0">
                    <a:solidFill>
                      <a:prstClr val="black"/>
                    </a:solidFill>
                    <a:latin typeface="Adobe Kaiti Std R" panose="02020400000000000000" pitchFamily="18" charset="-128"/>
                    <a:ea typeface="Adobe Kaiti Std R" panose="02020400000000000000" pitchFamily="18" charset="-128"/>
                  </a:rPr>
                  <a:t>study of </a:t>
                </a:r>
                <a:r>
                  <a:rPr lang="en-US" sz="1500" dirty="0" err="1">
                    <a:solidFill>
                      <a:prstClr val="black"/>
                    </a:solidFill>
                    <a:latin typeface="Adobe Kaiti Std R" panose="02020400000000000000" pitchFamily="18" charset="-128"/>
                    <a:ea typeface="Adobe Kaiti Std R" panose="02020400000000000000" pitchFamily="18" charset="-128"/>
                  </a:rPr>
                  <a:t>ThO</a:t>
                </a:r>
                <a:r>
                  <a:rPr lang="en-US" sz="1500" dirty="0">
                    <a:solidFill>
                      <a:prstClr val="black"/>
                    </a:solidFill>
                    <a:latin typeface="Adobe Kaiti Std R" panose="02020400000000000000" pitchFamily="18" charset="-128"/>
                    <a:ea typeface="Adobe Kaiti Std R" panose="02020400000000000000" pitchFamily="18" charset="-128"/>
                  </a:rPr>
                  <a:t> for the electron electric dipole moment </a:t>
                </a:r>
                <a:r>
                  <a:rPr lang="en-US" sz="1500" dirty="0">
                    <a:solidFill>
                      <a:prstClr val="black"/>
                    </a:solidFill>
                    <a:latin typeface="Adobe Kaiti Std R" panose="02020400000000000000" pitchFamily="18" charset="-128"/>
                    <a:ea typeface="Adobe Kaiti Std R" panose="02020400000000000000" pitchFamily="18" charset="-128"/>
                  </a:rPr>
                  <a:t>search.” L. V. </a:t>
                </a:r>
                <a:r>
                  <a:rPr lang="en-US" sz="1500" dirty="0" err="1">
                    <a:solidFill>
                      <a:prstClr val="black"/>
                    </a:solidFill>
                    <a:latin typeface="Adobe Kaiti Std R" panose="02020400000000000000" pitchFamily="18" charset="-128"/>
                    <a:ea typeface="Adobe Kaiti Std R" panose="02020400000000000000" pitchFamily="18" charset="-128"/>
                  </a:rPr>
                  <a:t>Skripnikov</a:t>
                </a:r>
                <a:r>
                  <a:rPr lang="en-US" sz="1500" dirty="0">
                    <a:solidFill>
                      <a:prstClr val="black"/>
                    </a:solidFill>
                    <a:latin typeface="Adobe Kaiti Std R" panose="02020400000000000000" pitchFamily="18" charset="-128"/>
                    <a:ea typeface="Adobe Kaiti Std R" panose="02020400000000000000" pitchFamily="18" charset="-128"/>
                  </a:rPr>
                  <a:t> et al. </a:t>
                </a:r>
                <a:r>
                  <a:rPr lang="en-US" sz="1500" i="1" dirty="0">
                    <a:solidFill>
                      <a:prstClr val="black"/>
                    </a:solidFill>
                    <a:latin typeface="Adobe Kaiti Std R" panose="02020400000000000000" pitchFamily="18" charset="-128"/>
                    <a:ea typeface="Adobe Kaiti Std R" panose="02020400000000000000" pitchFamily="18" charset="-128"/>
                  </a:rPr>
                  <a:t>J. Chem. Phys. </a:t>
                </a:r>
                <a:r>
                  <a:rPr lang="en-US" sz="1500" b="1" dirty="0">
                    <a:solidFill>
                      <a:prstClr val="black"/>
                    </a:solidFill>
                    <a:latin typeface="Adobe Kaiti Std R" panose="02020400000000000000" pitchFamily="18" charset="-128"/>
                    <a:ea typeface="Adobe Kaiti Std R" panose="02020400000000000000" pitchFamily="18" charset="-128"/>
                  </a:rPr>
                  <a:t>142 </a:t>
                </a:r>
                <a:r>
                  <a:rPr lang="en-US" sz="1500" dirty="0">
                    <a:solidFill>
                      <a:prstClr val="black"/>
                    </a:solidFill>
                    <a:latin typeface="Adobe Kaiti Std R" panose="02020400000000000000" pitchFamily="18" charset="-128"/>
                    <a:ea typeface="Adobe Kaiti Std R" panose="02020400000000000000" pitchFamily="18" charset="-128"/>
                  </a:rPr>
                  <a:t>024301 (2015)</a:t>
                </a:r>
              </a:p>
              <a:p>
                <a:pPr lvl="0"/>
                <a:r>
                  <a:rPr lang="en-US" sz="1500" b="1" dirty="0">
                    <a:solidFill>
                      <a:prstClr val="black"/>
                    </a:solidFill>
                    <a:latin typeface="Adobe Kaiti Std R" panose="02020400000000000000" pitchFamily="18" charset="-128"/>
                    <a:ea typeface="Adobe Kaiti Std R" panose="02020400000000000000" pitchFamily="18" charset="-128"/>
                  </a:rPr>
                  <a:t>                           </a:t>
                </a:r>
                <a:r>
                  <a:rPr lang="en-US" sz="1500" dirty="0">
                    <a:solidFill>
                      <a:prstClr val="black"/>
                    </a:solidFill>
                    <a:latin typeface="Adobe Kaiti Std R" panose="02020400000000000000" pitchFamily="18" charset="-128"/>
                    <a:ea typeface="Adobe Kaiti Std R" panose="02020400000000000000" pitchFamily="18" charset="-128"/>
                  </a:rPr>
                  <a:t>“Electron electric dipole moment and hyperfine interaction constants for </a:t>
                </a:r>
                <a:r>
                  <a:rPr lang="en-US" sz="1500" dirty="0" err="1">
                    <a:solidFill>
                      <a:prstClr val="black"/>
                    </a:solidFill>
                    <a:latin typeface="Adobe Kaiti Std R" panose="02020400000000000000" pitchFamily="18" charset="-128"/>
                    <a:ea typeface="Adobe Kaiti Std R" panose="02020400000000000000" pitchFamily="18" charset="-128"/>
                  </a:rPr>
                  <a:t>ThO”T</a:t>
                </a:r>
                <a:r>
                  <a:rPr lang="en-US" sz="1500" dirty="0">
                    <a:solidFill>
                      <a:prstClr val="black"/>
                    </a:solidFill>
                    <a:latin typeface="Adobe Kaiti Std R" panose="02020400000000000000" pitchFamily="18" charset="-128"/>
                    <a:ea typeface="Adobe Kaiti Std R" panose="02020400000000000000" pitchFamily="18" charset="-128"/>
                  </a:rPr>
                  <a:t>. </a:t>
                </a:r>
                <a:r>
                  <a:rPr lang="en-US" sz="1500" dirty="0" err="1">
                    <a:solidFill>
                      <a:prstClr val="black"/>
                    </a:solidFill>
                    <a:latin typeface="Adobe Kaiti Std R" panose="02020400000000000000" pitchFamily="18" charset="-128"/>
                    <a:ea typeface="Adobe Kaiti Std R" panose="02020400000000000000" pitchFamily="18" charset="-128"/>
                  </a:rPr>
                  <a:t>Fleig</a:t>
                </a:r>
                <a:r>
                  <a:rPr lang="en-US" sz="1500" dirty="0">
                    <a:solidFill>
                      <a:prstClr val="black"/>
                    </a:solidFill>
                    <a:latin typeface="Adobe Kaiti Std R" panose="02020400000000000000" pitchFamily="18" charset="-128"/>
                    <a:ea typeface="Adobe Kaiti Std R" panose="02020400000000000000" pitchFamily="18" charset="-128"/>
                  </a:rPr>
                  <a:t> et al. </a:t>
                </a:r>
                <a:r>
                  <a:rPr lang="en-US" sz="1500" i="1" dirty="0">
                    <a:solidFill>
                      <a:prstClr val="black"/>
                    </a:solidFill>
                    <a:latin typeface="Adobe Kaiti Std R" panose="02020400000000000000" pitchFamily="18" charset="-128"/>
                    <a:ea typeface="Adobe Kaiti Std R" panose="02020400000000000000" pitchFamily="18" charset="-128"/>
                  </a:rPr>
                  <a:t>J. Mol. Spec. </a:t>
                </a:r>
                <a:r>
                  <a:rPr lang="en-US" sz="1500" b="1" dirty="0">
                    <a:solidFill>
                      <a:prstClr val="black"/>
                    </a:solidFill>
                    <a:latin typeface="Adobe Kaiti Std R" panose="02020400000000000000" pitchFamily="18" charset="-128"/>
                    <a:ea typeface="Adobe Kaiti Std R" panose="02020400000000000000" pitchFamily="18" charset="-128"/>
                  </a:rPr>
                  <a:t>300</a:t>
                </a:r>
                <a:r>
                  <a:rPr lang="en-US" sz="1500" dirty="0">
                    <a:solidFill>
                      <a:prstClr val="black"/>
                    </a:solidFill>
                    <a:latin typeface="Adobe Kaiti Std R" panose="02020400000000000000" pitchFamily="18" charset="-128"/>
                    <a:ea typeface="Adobe Kaiti Std R" panose="02020400000000000000" pitchFamily="18" charset="-128"/>
                  </a:rPr>
                  <a:t> p. </a:t>
                </a:r>
                <a:r>
                  <a:rPr lang="en-US" sz="1500" dirty="0">
                    <a:solidFill>
                      <a:prstClr val="black"/>
                    </a:solidFill>
                    <a:latin typeface="Adobe Kaiti Std R" panose="02020400000000000000" pitchFamily="18" charset="-128"/>
                    <a:ea typeface="Adobe Kaiti Std R" panose="02020400000000000000" pitchFamily="18" charset="-128"/>
                  </a:rPr>
                  <a:t>16-21 (2014</a:t>
                </a:r>
                <a:r>
                  <a:rPr lang="en-US" sz="1500" dirty="0" smtClean="0">
                    <a:solidFill>
                      <a:prstClr val="black"/>
                    </a:solidFill>
                    <a:latin typeface="Adobe Kaiti Std R" panose="02020400000000000000" pitchFamily="18" charset="-128"/>
                    <a:ea typeface="Adobe Kaiti Std R" panose="02020400000000000000" pitchFamily="18" charset="-128"/>
                  </a:rPr>
                  <a:t>)</a:t>
                </a:r>
                <a:endParaRPr lang="en-US" sz="1500" dirty="0">
                  <a:solidFill>
                    <a:prstClr val="black"/>
                  </a:solidFill>
                  <a:latin typeface="Adobe Kaiti Std R" panose="02020400000000000000" pitchFamily="18" charset="-128"/>
                  <a:ea typeface="Adobe Kaiti Std R" panose="02020400000000000000" pitchFamily="18" charset="-128"/>
                </a:endParaRPr>
              </a:p>
            </p:txBody>
          </p:sp>
        </mc:Choice>
        <mc:Fallback>
          <p:sp>
            <p:nvSpPr>
              <p:cNvPr id="364" name="Rectangle 36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015241" y="29964015"/>
                <a:ext cx="14219167" cy="2169825"/>
              </a:xfrm>
              <a:prstGeom prst="rect">
                <a:avLst/>
              </a:prstGeom>
              <a:blipFill rotWithShape="0">
                <a:blip r:embed="rId24"/>
                <a:stretch>
                  <a:fillRect l="-172" t="-562" b="-22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81" name="Group 380"/>
          <p:cNvGrpSpPr/>
          <p:nvPr/>
        </p:nvGrpSpPr>
        <p:grpSpPr>
          <a:xfrm>
            <a:off x="39418881" y="4309374"/>
            <a:ext cx="6730531" cy="4557975"/>
            <a:chOff x="21636148" y="31736085"/>
            <a:chExt cx="6596525" cy="4467225"/>
          </a:xfrm>
        </p:grpSpPr>
        <p:pic>
          <p:nvPicPr>
            <p:cNvPr id="382" name="Picture 381"/>
            <p:cNvPicPr>
              <a:picLocks noChangeAspect="1"/>
            </p:cNvPicPr>
            <p:nvPr/>
          </p:nvPicPr>
          <p:blipFill rotWithShape="1">
            <a:blip r:embed="rId25"/>
            <a:srcRect r="17944"/>
            <a:stretch/>
          </p:blipFill>
          <p:spPr>
            <a:xfrm>
              <a:off x="21636148" y="31736085"/>
              <a:ext cx="6596525" cy="4467225"/>
            </a:xfrm>
            <a:prstGeom prst="rect">
              <a:avLst/>
            </a:prstGeom>
          </p:spPr>
        </p:pic>
        <p:sp>
          <p:nvSpPr>
            <p:cNvPr id="383" name="TextBox 382"/>
            <p:cNvSpPr txBox="1"/>
            <p:nvPr/>
          </p:nvSpPr>
          <p:spPr>
            <a:xfrm>
              <a:off x="22548242" y="32757344"/>
              <a:ext cx="1235590" cy="5208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/>
                <a:t>ACME I</a:t>
              </a:r>
              <a:endParaRPr lang="en-US" sz="3200" dirty="0"/>
            </a:p>
          </p:txBody>
        </p:sp>
        <p:sp>
          <p:nvSpPr>
            <p:cNvPr id="384" name="TextBox 383"/>
            <p:cNvSpPr txBox="1"/>
            <p:nvPr/>
          </p:nvSpPr>
          <p:spPr>
            <a:xfrm>
              <a:off x="24365168" y="34939099"/>
              <a:ext cx="1328403" cy="5208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/>
                <a:t>ACME II</a:t>
              </a:r>
              <a:endParaRPr lang="en-US" sz="3200" dirty="0"/>
            </a:p>
          </p:txBody>
        </p:sp>
      </p:grpSp>
      <p:sp>
        <p:nvSpPr>
          <p:cNvPr id="385" name="Rectangle 384"/>
          <p:cNvSpPr/>
          <p:nvPr/>
        </p:nvSpPr>
        <p:spPr>
          <a:xfrm>
            <a:off x="31915291" y="4175563"/>
            <a:ext cx="14395318" cy="4780990"/>
          </a:xfrm>
          <a:prstGeom prst="rect">
            <a:avLst/>
          </a:prstGeom>
          <a:noFill/>
          <a:ln w="508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dobe Kaiti Std R" panose="02020400000000000000" pitchFamily="18" charset="-128"/>
              <a:ea typeface="Adobe Kaiti Std R" panose="02020400000000000000" pitchFamily="18" charset="-128"/>
            </a:endParaRPr>
          </a:p>
        </p:txBody>
      </p:sp>
      <p:sp>
        <p:nvSpPr>
          <p:cNvPr id="386" name="TextBox 385"/>
          <p:cNvSpPr txBox="1"/>
          <p:nvPr/>
        </p:nvSpPr>
        <p:spPr>
          <a:xfrm>
            <a:off x="32092899" y="4196633"/>
            <a:ext cx="8608274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b="1" u="sng" dirty="0" smtClean="0">
                <a:latin typeface="Adobe Kaiti Std R" panose="02020400000000000000" pitchFamily="18" charset="-128"/>
                <a:ea typeface="Adobe Kaiti Std R" panose="02020400000000000000" pitchFamily="18" charset="-128"/>
                <a:cs typeface="Arial" panose="020B0604020202020204" pitchFamily="34" charset="0"/>
              </a:rPr>
              <a:t>Improved electric field plates</a:t>
            </a:r>
            <a:endParaRPr lang="en-GB" sz="3800" b="1" u="sng" dirty="0">
              <a:latin typeface="Adobe Kaiti Std R" panose="02020400000000000000" pitchFamily="18" charset="-128"/>
              <a:ea typeface="Adobe Kaiti Std R" panose="02020400000000000000" pitchFamily="18" charset="-128"/>
              <a:cs typeface="Arial" panose="020B0604020202020204" pitchFamily="34" charset="0"/>
            </a:endParaRPr>
          </a:p>
        </p:txBody>
      </p:sp>
      <p:grpSp>
        <p:nvGrpSpPr>
          <p:cNvPr id="83" name="Group 82"/>
          <p:cNvGrpSpPr/>
          <p:nvPr/>
        </p:nvGrpSpPr>
        <p:grpSpPr>
          <a:xfrm>
            <a:off x="20558109" y="15542245"/>
            <a:ext cx="11106292" cy="4804414"/>
            <a:chOff x="20558110" y="16776545"/>
            <a:chExt cx="11106292" cy="4804414"/>
          </a:xfrm>
        </p:grpSpPr>
        <p:sp>
          <p:nvSpPr>
            <p:cNvPr id="283" name="Rectangle 282"/>
            <p:cNvSpPr/>
            <p:nvPr/>
          </p:nvSpPr>
          <p:spPr>
            <a:xfrm>
              <a:off x="20734260" y="17599995"/>
              <a:ext cx="4345762" cy="38164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just"/>
              <a:r>
                <a:rPr lang="en-US" sz="2200" dirty="0" smtClean="0">
                  <a:solidFill>
                    <a:prstClr val="black"/>
                  </a:solidFill>
                  <a:latin typeface="Adobe Kaiti Std R" panose="02020400000000000000" pitchFamily="18" charset="-128"/>
                  <a:ea typeface="Adobe Kaiti Std R" panose="02020400000000000000" pitchFamily="18" charset="-128"/>
                </a:rPr>
                <a:t>STIRAP </a:t>
              </a:r>
              <a:r>
                <a:rPr lang="en-US" sz="2200" dirty="0">
                  <a:solidFill>
                    <a:prstClr val="black"/>
                  </a:solidFill>
                  <a:latin typeface="Adobe Kaiti Std R" panose="02020400000000000000" pitchFamily="18" charset="-128"/>
                  <a:ea typeface="Adobe Kaiti Std R" panose="02020400000000000000" pitchFamily="18" charset="-128"/>
                </a:rPr>
                <a:t>beam polarization fluctuations may lead to spurious EDM-like phase. Suppressed by “refinement” beam to re-project desired superposition state</a:t>
              </a:r>
              <a:r>
                <a:rPr lang="en-US" sz="2200" dirty="0" smtClean="0">
                  <a:solidFill>
                    <a:prstClr val="black"/>
                  </a:solidFill>
                  <a:latin typeface="Adobe Kaiti Std R" panose="02020400000000000000" pitchFamily="18" charset="-128"/>
                  <a:ea typeface="Adobe Kaiti Std R" panose="02020400000000000000" pitchFamily="18" charset="-128"/>
                </a:rPr>
                <a:t>.</a:t>
              </a:r>
              <a:endParaRPr lang="en-US" sz="2200" dirty="0">
                <a:solidFill>
                  <a:prstClr val="black"/>
                </a:solidFill>
                <a:latin typeface="Adobe Kaiti Std R" panose="02020400000000000000" pitchFamily="18" charset="-128"/>
                <a:ea typeface="Adobe Kaiti Std R" panose="02020400000000000000" pitchFamily="18" charset="-128"/>
              </a:endParaRPr>
            </a:p>
            <a:p>
              <a:pPr lvl="0" algn="just"/>
              <a:endParaRPr lang="en-US" sz="2200" dirty="0">
                <a:solidFill>
                  <a:prstClr val="black"/>
                </a:solidFill>
                <a:latin typeface="Adobe Kaiti Std R" panose="02020400000000000000" pitchFamily="18" charset="-128"/>
                <a:ea typeface="Adobe Kaiti Std R" panose="02020400000000000000" pitchFamily="18" charset="-128"/>
              </a:endParaRPr>
            </a:p>
            <a:p>
              <a:pPr lvl="0" algn="just"/>
              <a:r>
                <a:rPr lang="en-US" sz="2200" dirty="0" smtClean="0">
                  <a:solidFill>
                    <a:prstClr val="black"/>
                  </a:solidFill>
                  <a:latin typeface="Adobe Kaiti Std R" panose="02020400000000000000" pitchFamily="18" charset="-128"/>
                  <a:ea typeface="Adobe Kaiti Std R" panose="02020400000000000000" pitchFamily="18" charset="-128"/>
                </a:rPr>
                <a:t>Refinement also suppresses anticipated AC Stark shift and Stark interference phases from high-intensity STIRAP lasers</a:t>
              </a:r>
              <a:endParaRPr lang="en-US" sz="2200" dirty="0">
                <a:solidFill>
                  <a:prstClr val="black"/>
                </a:solidFill>
                <a:latin typeface="Adobe Kaiti Std R" panose="02020400000000000000" pitchFamily="18" charset="-128"/>
                <a:ea typeface="Adobe Kaiti Std R" panose="02020400000000000000" pitchFamily="18" charset="-128"/>
              </a:endParaRPr>
            </a:p>
          </p:txBody>
        </p:sp>
        <p:pic>
          <p:nvPicPr>
            <p:cNvPr id="284" name="Picture 4"/>
            <p:cNvPicPr>
              <a:picLocks noChangeAspect="1" noChangeArrowheads="1"/>
            </p:cNvPicPr>
            <p:nvPr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093397" y="17449351"/>
              <a:ext cx="6463637" cy="39675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19" name="Rectangle 418"/>
            <p:cNvSpPr/>
            <p:nvPr/>
          </p:nvSpPr>
          <p:spPr>
            <a:xfrm>
              <a:off x="20558110" y="16776545"/>
              <a:ext cx="11106292" cy="4804414"/>
            </a:xfrm>
            <a:prstGeom prst="rect">
              <a:avLst/>
            </a:prstGeom>
            <a:noFill/>
            <a:ln w="50800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dobe Kaiti Std R" panose="02020400000000000000" pitchFamily="18" charset="-128"/>
                <a:ea typeface="Adobe Kaiti Std R" panose="02020400000000000000" pitchFamily="18" charset="-128"/>
              </a:endParaRPr>
            </a:p>
          </p:txBody>
        </p:sp>
        <p:sp>
          <p:nvSpPr>
            <p:cNvPr id="420" name="TextBox 419"/>
            <p:cNvSpPr txBox="1"/>
            <p:nvPr/>
          </p:nvSpPr>
          <p:spPr>
            <a:xfrm>
              <a:off x="20653029" y="16797115"/>
              <a:ext cx="10626072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800" b="1" u="sng" dirty="0" smtClean="0">
                  <a:latin typeface="Adobe Kaiti Std R" panose="02020400000000000000" pitchFamily="18" charset="-128"/>
                  <a:ea typeface="Adobe Kaiti Std R" panose="02020400000000000000" pitchFamily="18" charset="-128"/>
                  <a:cs typeface="Arial" panose="020B0604020202020204" pitchFamily="34" charset="0"/>
                </a:rPr>
                <a:t>Refinement beam</a:t>
              </a:r>
              <a:endParaRPr lang="en-GB" sz="3800" b="1" u="sng" dirty="0">
                <a:latin typeface="Adobe Kaiti Std R" panose="02020400000000000000" pitchFamily="18" charset="-128"/>
                <a:ea typeface="Adobe Kaiti Std R" panose="02020400000000000000" pitchFamily="18" charset="-128"/>
                <a:cs typeface="Arial" panose="020B0604020202020204" pitchFamily="34" charset="0"/>
              </a:endParaRPr>
            </a:p>
          </p:txBody>
        </p:sp>
      </p:grpSp>
      <p:pic>
        <p:nvPicPr>
          <p:cNvPr id="23" name="Picture 22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32072236" y="4908598"/>
            <a:ext cx="7098798" cy="3819376"/>
          </a:xfrm>
          <a:prstGeom prst="rect">
            <a:avLst/>
          </a:prstGeom>
        </p:spPr>
      </p:pic>
      <p:sp>
        <p:nvSpPr>
          <p:cNvPr id="438" name="Rectangle 437"/>
          <p:cNvSpPr/>
          <p:nvPr/>
        </p:nvSpPr>
        <p:spPr>
          <a:xfrm>
            <a:off x="31920321" y="13625454"/>
            <a:ext cx="14400013" cy="5189784"/>
          </a:xfrm>
          <a:prstGeom prst="rect">
            <a:avLst/>
          </a:prstGeom>
          <a:noFill/>
          <a:ln w="508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dobe Kaiti Std R" panose="02020400000000000000" pitchFamily="18" charset="-128"/>
              <a:ea typeface="Adobe Kaiti Std R" panose="02020400000000000000" pitchFamily="18" charset="-128"/>
            </a:endParaRPr>
          </a:p>
        </p:txBody>
      </p:sp>
      <p:sp>
        <p:nvSpPr>
          <p:cNvPr id="439" name="TextBox 438"/>
          <p:cNvSpPr txBox="1"/>
          <p:nvPr/>
        </p:nvSpPr>
        <p:spPr>
          <a:xfrm>
            <a:off x="32015241" y="13646025"/>
            <a:ext cx="8608274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b="1" u="sng" dirty="0" smtClean="0">
                <a:latin typeface="Adobe Kaiti Std R" panose="02020400000000000000" pitchFamily="18" charset="-128"/>
                <a:ea typeface="Adobe Kaiti Std R" panose="02020400000000000000" pitchFamily="18" charset="-128"/>
                <a:cs typeface="Arial" panose="020B0604020202020204" pitchFamily="34" charset="0"/>
              </a:rPr>
              <a:t>Summary of upgrades</a:t>
            </a:r>
            <a:endParaRPr lang="en-GB" sz="3800" b="1" u="sng" dirty="0">
              <a:latin typeface="Adobe Kaiti Std R" panose="02020400000000000000" pitchFamily="18" charset="-128"/>
              <a:ea typeface="Adobe Kaiti Std R" panose="02020400000000000000" pitchFamily="18" charset="-128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33" name="Table 32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994610054"/>
                  </p:ext>
                </p:extLst>
              </p:nvPr>
            </p:nvGraphicFramePr>
            <p:xfrm>
              <a:off x="32166480" y="14396419"/>
              <a:ext cx="4352370" cy="3403602"/>
            </p:xfrm>
            <a:graphic>
              <a:graphicData uri="http://schemas.openxmlformats.org/drawingml/2006/table">
                <a:tbl>
                  <a:tblPr firstRow="1" bandRow="1">
                    <a:tableStyleId>{9D7B26C5-4107-4FEC-AEDC-1716B250A1EF}</a:tableStyleId>
                  </a:tblPr>
                  <a:tblGrid>
                    <a:gridCol w="3045177"/>
                    <a:gridCol w="1307193"/>
                  </a:tblGrid>
                  <a:tr h="33379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200" dirty="0" smtClean="0"/>
                            <a:t>Demonstrated </a:t>
                          </a:r>
                          <a:r>
                            <a:rPr lang="en-US" sz="2200" baseline="0" dirty="0" smtClean="0"/>
                            <a:t>upgrades</a:t>
                          </a:r>
                          <a:endParaRPr lang="en-US" sz="22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200" dirty="0" smtClean="0"/>
                            <a:t>Gain</a:t>
                          </a:r>
                          <a:endParaRPr lang="en-US" sz="22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  <a:tr h="596054">
                    <a:tc>
                      <a:txBody>
                        <a:bodyPr/>
                        <a:lstStyle/>
                        <a:p>
                          <a:r>
                            <a:rPr lang="en-US" sz="2200" dirty="0" smtClean="0"/>
                            <a:t>Beamline geometry</a:t>
                          </a:r>
                          <a:endParaRPr lang="en-US" sz="22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65000"/>
                            <a:alpha val="2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 defTabSz="643203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200" smtClean="0"/>
                                  <m:t>~8×</m:t>
                                </m:r>
                              </m:oMath>
                            </m:oMathPara>
                          </a14:m>
                          <a:endParaRPr lang="en-US" sz="22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65000"/>
                            <a:alpha val="20000"/>
                          </a:schemeClr>
                        </a:solidFill>
                      </a:tcPr>
                    </a:tc>
                  </a:tr>
                  <a:tr h="333790">
                    <a:tc>
                      <a:txBody>
                        <a:bodyPr/>
                        <a:lstStyle/>
                        <a:p>
                          <a:r>
                            <a:rPr lang="en-US" sz="2200" baseline="0" dirty="0" smtClean="0"/>
                            <a:t>Fluorescence collection</a:t>
                          </a:r>
                          <a:endParaRPr lang="en-US" sz="22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200" smtClean="0"/>
                                  <m:t>~2.5×</m:t>
                                </m:r>
                              </m:oMath>
                            </m:oMathPara>
                          </a14:m>
                          <a:endParaRPr lang="en-US" sz="22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  <a:tr h="596054">
                    <a:tc>
                      <a:txBody>
                        <a:bodyPr/>
                        <a:lstStyle/>
                        <a:p>
                          <a:r>
                            <a:rPr lang="en-US" sz="2200" dirty="0" smtClean="0"/>
                            <a:t>STIRAP state preparation</a:t>
                          </a:r>
                          <a:endParaRPr lang="en-US" sz="22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65000"/>
                            <a:alpha val="2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 defTabSz="643203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200" smtClean="0"/>
                                  <m:t>~12×</m:t>
                                </m:r>
                              </m:oMath>
                            </m:oMathPara>
                          </a14:m>
                          <a:endParaRPr lang="en-US" sz="22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65000"/>
                            <a:alpha val="20000"/>
                          </a:schemeClr>
                        </a:solidFill>
                      </a:tcPr>
                    </a:tc>
                  </a:tr>
                  <a:tr h="596054">
                    <a:tc>
                      <a:txBody>
                        <a:bodyPr/>
                        <a:lstStyle/>
                        <a:p>
                          <a:r>
                            <a:rPr lang="en-US" sz="2200" dirty="0" smtClean="0"/>
                            <a:t>Detection wavelength</a:t>
                          </a:r>
                          <a:endParaRPr lang="en-US" sz="22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 defTabSz="643203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200" smtClean="0"/>
                                  <m:t>~2.5×</m:t>
                                </m:r>
                              </m:oMath>
                            </m:oMathPara>
                          </a14:m>
                          <a:endParaRPr lang="en-US" sz="22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  <a:tr h="596054">
                    <a:tc>
                      <a:txBody>
                        <a:bodyPr/>
                        <a:lstStyle/>
                        <a:p>
                          <a:r>
                            <a:rPr lang="en-US" sz="2200" dirty="0" smtClean="0"/>
                            <a:t>Total projected statistical improvement</a:t>
                          </a:r>
                          <a:endParaRPr lang="en-US" sz="2200" b="1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65000"/>
                            <a:alpha val="2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 defTabSz="643203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200" dirty="0" smtClean="0"/>
                            <a:t>     </a:t>
                          </a:r>
                          <a14:m>
                            <m:oMath xmlns:m="http://schemas.openxmlformats.org/officeDocument/2006/math">
                              <m:r>
                                <a:rPr lang="en-US" sz="2200" smtClean="0"/>
                                <m:t>𝟑𝟎𝟎</m:t>
                              </m:r>
                            </m:oMath>
                          </a14:m>
                          <a:endParaRPr lang="en-US" sz="2200" dirty="0" smtClean="0"/>
                        </a:p>
                        <a:p>
                          <a:pPr marL="0" marR="0" indent="0" algn="l" defTabSz="643203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200" smtClean="0"/>
                                  <m:t>−</m:t>
                                </m:r>
                                <m:r>
                                  <a:rPr lang="en-US" sz="2200" smtClean="0"/>
                                  <m:t>𝟔𝟎𝟎</m:t>
                                </m:r>
                                <m:r>
                                  <a:rPr lang="en-US" sz="2200" smtClean="0"/>
                                  <m:t>×</m:t>
                                </m:r>
                              </m:oMath>
                            </m:oMathPara>
                          </a14:m>
                          <a:endParaRPr lang="en-US" sz="2200" b="1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65000"/>
                            <a:alpha val="20000"/>
                          </a:schemeClr>
                        </a:solidFill>
                      </a:tcPr>
                    </a:tc>
                  </a:tr>
                </a:tbl>
              </a:graphicData>
            </a:graphic>
          </p:graphicFrame>
        </mc:Choice>
        <mc:Fallback>
          <p:graphicFrame>
            <p:nvGraphicFramePr>
              <p:cNvPr id="33" name="Table 32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994610054"/>
                  </p:ext>
                </p:extLst>
              </p:nvPr>
            </p:nvGraphicFramePr>
            <p:xfrm>
              <a:off x="32166480" y="14396419"/>
              <a:ext cx="4352370" cy="3403602"/>
            </p:xfrm>
            <a:graphic>
              <a:graphicData uri="http://schemas.openxmlformats.org/drawingml/2006/table">
                <a:tbl>
                  <a:tblPr firstRow="1" bandRow="1">
                    <a:tableStyleId>{9D7B26C5-4107-4FEC-AEDC-1716B250A1EF}</a:tableStyleId>
                  </a:tblPr>
                  <a:tblGrid>
                    <a:gridCol w="3045177"/>
                    <a:gridCol w="1307193"/>
                  </a:tblGrid>
                  <a:tr h="42672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200" dirty="0" smtClean="0"/>
                            <a:t>Demonstrated </a:t>
                          </a:r>
                          <a:r>
                            <a:rPr lang="en-US" sz="2200" baseline="0" dirty="0" smtClean="0"/>
                            <a:t>upgrades</a:t>
                          </a:r>
                          <a:endParaRPr lang="en-US" sz="22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200" dirty="0" smtClean="0"/>
                            <a:t>Gain</a:t>
                          </a:r>
                          <a:endParaRPr lang="en-US" sz="22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  <a:tr h="596054">
                    <a:tc>
                      <a:txBody>
                        <a:bodyPr/>
                        <a:lstStyle/>
                        <a:p>
                          <a:r>
                            <a:rPr lang="en-US" sz="2200" dirty="0" smtClean="0"/>
                            <a:t>Beamline geometry</a:t>
                          </a:r>
                          <a:endParaRPr lang="en-US" sz="22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65000"/>
                            <a:alpha val="2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28"/>
                          <a:stretch>
                            <a:fillRect l="-233023" t="-77551" r="-930" b="-419388"/>
                          </a:stretch>
                        </a:blipFill>
                      </a:tcPr>
                    </a:tc>
                  </a:tr>
                  <a:tr h="426720">
                    <a:tc>
                      <a:txBody>
                        <a:bodyPr/>
                        <a:lstStyle/>
                        <a:p>
                          <a:r>
                            <a:rPr lang="en-US" sz="2200" baseline="0" dirty="0" smtClean="0"/>
                            <a:t>Fluorescence collection</a:t>
                          </a:r>
                          <a:endParaRPr lang="en-US" sz="22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28"/>
                          <a:stretch>
                            <a:fillRect l="-233023" t="-248571" r="-930" b="-487143"/>
                          </a:stretch>
                        </a:blipFill>
                      </a:tcPr>
                    </a:tc>
                  </a:tr>
                  <a:tr h="596054">
                    <a:tc>
                      <a:txBody>
                        <a:bodyPr/>
                        <a:lstStyle/>
                        <a:p>
                          <a:r>
                            <a:rPr lang="en-US" sz="2200" dirty="0" smtClean="0"/>
                            <a:t>STIRAP state preparation</a:t>
                          </a:r>
                          <a:endParaRPr lang="en-US" sz="22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65000"/>
                            <a:alpha val="2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28"/>
                          <a:stretch>
                            <a:fillRect l="-233023" t="-248980" r="-930" b="-247959"/>
                          </a:stretch>
                        </a:blipFill>
                      </a:tcPr>
                    </a:tc>
                  </a:tr>
                  <a:tr h="596054">
                    <a:tc>
                      <a:txBody>
                        <a:bodyPr/>
                        <a:lstStyle/>
                        <a:p>
                          <a:r>
                            <a:rPr lang="en-US" sz="2200" dirty="0" smtClean="0"/>
                            <a:t>Detection wavelength</a:t>
                          </a:r>
                          <a:endParaRPr lang="en-US" sz="22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28"/>
                          <a:stretch>
                            <a:fillRect l="-233023" t="-348980" r="-930" b="-147959"/>
                          </a:stretch>
                        </a:blipFill>
                      </a:tcPr>
                    </a:tc>
                  </a:tr>
                  <a:tr h="762000">
                    <a:tc>
                      <a:txBody>
                        <a:bodyPr/>
                        <a:lstStyle/>
                        <a:p>
                          <a:r>
                            <a:rPr lang="en-US" sz="2200" dirty="0" smtClean="0"/>
                            <a:t>Total projected statistical improvement</a:t>
                          </a:r>
                          <a:endParaRPr lang="en-US" sz="2200" b="1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65000"/>
                            <a:alpha val="2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28"/>
                          <a:stretch>
                            <a:fillRect l="-233023" t="-352000" r="-930" b="-16000"/>
                          </a:stretch>
                        </a:blipFill>
                      </a:tcPr>
                    </a:tc>
                  </a:tr>
                </a:tbl>
              </a:graphicData>
            </a:graphic>
          </p:graphicFrame>
        </mc:Fallback>
      </mc:AlternateContent>
      <p:graphicFrame>
        <p:nvGraphicFramePr>
          <p:cNvPr id="442" name="Table 44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97158115"/>
              </p:ext>
            </p:extLst>
          </p:nvPr>
        </p:nvGraphicFramePr>
        <p:xfrm>
          <a:off x="36765009" y="14401003"/>
          <a:ext cx="9288919" cy="3860871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2670305"/>
                <a:gridCol w="6618614"/>
              </a:tblGrid>
              <a:tr h="387334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Feature</a:t>
                      </a:r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Anticipated systematic error improvement</a:t>
                      </a:r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81847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Refinement beam</a:t>
                      </a:r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Suppress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smtClean="0"/>
                        <a:t>STIRAP polarization fluctuations, AC Stark shifts, AC Stark interference</a:t>
                      </a:r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  <a:alpha val="20000"/>
                      </a:schemeClr>
                    </a:solidFill>
                  </a:tcPr>
                </a:tc>
              </a:tr>
              <a:tr h="69720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Reduced </a:t>
                      </a:r>
                      <a:r>
                        <a:rPr lang="en-US" sz="2400" baseline="0" dirty="0" smtClean="0"/>
                        <a:t>field plates birefringence</a:t>
                      </a:r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Suppress </a:t>
                      </a:r>
                      <a:r>
                        <a:rPr lang="en-US" sz="2400" dirty="0" err="1" smtClean="0"/>
                        <a:t>ellipticity</a:t>
                      </a:r>
                      <a:r>
                        <a:rPr lang="en-US" sz="2400" dirty="0" smtClean="0"/>
                        <a:t> gradients</a:t>
                      </a:r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7591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Beam</a:t>
                      </a:r>
                      <a:r>
                        <a:rPr lang="en-US" sz="2400" baseline="0" dirty="0" smtClean="0"/>
                        <a:t> pointing</a:t>
                      </a:r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Monitor and feed back to reduce</a:t>
                      </a:r>
                      <a:r>
                        <a:rPr lang="en-US" sz="2400" baseline="0" dirty="0" smtClean="0"/>
                        <a:t> Stark interference</a:t>
                      </a:r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  <a:alpha val="20000"/>
                      </a:schemeClr>
                    </a:solidFill>
                  </a:tcPr>
                </a:tc>
              </a:tr>
              <a:tr h="454089">
                <a:tc>
                  <a:txBody>
                    <a:bodyPr/>
                    <a:lstStyle/>
                    <a:p>
                      <a:r>
                        <a:rPr lang="en-US" sz="2400" dirty="0" err="1" smtClean="0"/>
                        <a:t>Ellipticity</a:t>
                      </a:r>
                      <a:r>
                        <a:rPr lang="en-US" sz="2400" baseline="0" dirty="0" smtClean="0"/>
                        <a:t> control</a:t>
                      </a:r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Monitor and feed</a:t>
                      </a:r>
                      <a:r>
                        <a:rPr lang="en-US" sz="2400" baseline="0" dirty="0" smtClean="0"/>
                        <a:t> back to reduce phase offsets</a:t>
                      </a:r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4089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Modified apparatus </a:t>
                      </a:r>
                      <a:r>
                        <a:rPr lang="en-US" sz="2400" baseline="0" dirty="0" smtClean="0"/>
                        <a:t>for </a:t>
                      </a:r>
                      <a:r>
                        <a:rPr lang="en-US" sz="2400" baseline="0" dirty="0" err="1" smtClean="0"/>
                        <a:t>magnetometry</a:t>
                      </a:r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Measure </a:t>
                      </a:r>
                      <a:r>
                        <a:rPr lang="en-US" sz="2400" baseline="0" dirty="0" smtClean="0"/>
                        <a:t>non-reversing magnetic field near spin precession region to suppress AC Stark shift phases</a:t>
                      </a:r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  <a:alpha val="2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443" name="Rectangle 442"/>
          <p:cNvSpPr/>
          <p:nvPr/>
        </p:nvSpPr>
        <p:spPr>
          <a:xfrm>
            <a:off x="31915291" y="9322487"/>
            <a:ext cx="14405044" cy="4094972"/>
          </a:xfrm>
          <a:prstGeom prst="rect">
            <a:avLst/>
          </a:prstGeom>
          <a:noFill/>
          <a:ln w="508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dobe Kaiti Std R" panose="02020400000000000000" pitchFamily="18" charset="-128"/>
              <a:ea typeface="Adobe Kaiti Std R" panose="02020400000000000000" pitchFamily="18" charset="-128"/>
            </a:endParaRPr>
          </a:p>
        </p:txBody>
      </p:sp>
      <p:sp>
        <p:nvSpPr>
          <p:cNvPr id="444" name="TextBox 443"/>
          <p:cNvSpPr txBox="1"/>
          <p:nvPr/>
        </p:nvSpPr>
        <p:spPr>
          <a:xfrm>
            <a:off x="32091440" y="9378656"/>
            <a:ext cx="12063224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b="1" u="sng" dirty="0" smtClean="0">
                <a:latin typeface="Adobe Kaiti Std R" panose="02020400000000000000" pitchFamily="18" charset="-128"/>
                <a:ea typeface="Adobe Kaiti Std R" panose="02020400000000000000" pitchFamily="18" charset="-128"/>
                <a:cs typeface="Arial" panose="020B0604020202020204" pitchFamily="34" charset="0"/>
              </a:rPr>
              <a:t>Refinement and readout beam control</a:t>
            </a:r>
            <a:endParaRPr lang="en-GB" sz="3800" b="1" u="sng" dirty="0">
              <a:latin typeface="Adobe Kaiti Std R" panose="02020400000000000000" pitchFamily="18" charset="-128"/>
              <a:ea typeface="Adobe Kaiti Std R" panose="02020400000000000000" pitchFamily="18" charset="-128"/>
              <a:cs typeface="Arial" panose="020B0604020202020204" pitchFamily="34" charset="0"/>
            </a:endParaRPr>
          </a:p>
        </p:txBody>
      </p:sp>
      <p:sp>
        <p:nvSpPr>
          <p:cNvPr id="448" name="Rectangle 447"/>
          <p:cNvSpPr/>
          <p:nvPr/>
        </p:nvSpPr>
        <p:spPr>
          <a:xfrm>
            <a:off x="31915290" y="11053105"/>
            <a:ext cx="14395319" cy="12466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endParaRPr lang="en-US" sz="2600" dirty="0">
              <a:solidFill>
                <a:prstClr val="black"/>
              </a:solidFill>
              <a:latin typeface="Adobe Kaiti Std R" panose="02020400000000000000" pitchFamily="18" charset="-128"/>
              <a:ea typeface="Adobe Kaiti Std R" panose="02020400000000000000" pitchFamily="18" charset="-128"/>
            </a:endParaRPr>
          </a:p>
        </p:txBody>
      </p:sp>
      <p:grpSp>
        <p:nvGrpSpPr>
          <p:cNvPr id="37" name="Group 36"/>
          <p:cNvGrpSpPr/>
          <p:nvPr/>
        </p:nvGrpSpPr>
        <p:grpSpPr>
          <a:xfrm>
            <a:off x="31922637" y="11463685"/>
            <a:ext cx="14414770" cy="1959744"/>
            <a:chOff x="31922637" y="10328392"/>
            <a:chExt cx="14414770" cy="1959744"/>
          </a:xfrm>
        </p:grpSpPr>
        <p:sp>
          <p:nvSpPr>
            <p:cNvPr id="451" name="Rectangle 450"/>
            <p:cNvSpPr/>
            <p:nvPr/>
          </p:nvSpPr>
          <p:spPr>
            <a:xfrm>
              <a:off x="34276367" y="11580250"/>
              <a:ext cx="1661395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en-US" sz="2000" dirty="0" smtClean="0">
                  <a:solidFill>
                    <a:prstClr val="black"/>
                  </a:solidFill>
                  <a:latin typeface="Adobe Kaiti Std R" panose="02020400000000000000" pitchFamily="18" charset="-128"/>
                  <a:ea typeface="Adobe Kaiti Std R" panose="02020400000000000000" pitchFamily="18" charset="-128"/>
                </a:rPr>
                <a:t>Desired</a:t>
              </a:r>
            </a:p>
            <a:p>
              <a:pPr lvl="0" algn="ctr"/>
              <a:r>
                <a:rPr lang="en-US" sz="2000" dirty="0" smtClean="0">
                  <a:solidFill>
                    <a:prstClr val="black"/>
                  </a:solidFill>
                  <a:latin typeface="Adobe Kaiti Std R" panose="02020400000000000000" pitchFamily="18" charset="-128"/>
                  <a:ea typeface="Adobe Kaiti Std R" panose="02020400000000000000" pitchFamily="18" charset="-128"/>
                </a:rPr>
                <a:t>phase</a:t>
              </a:r>
              <a:endParaRPr lang="en-US" sz="2000" dirty="0">
                <a:solidFill>
                  <a:prstClr val="black"/>
                </a:solidFill>
                <a:latin typeface="Adobe Kaiti Std R" panose="02020400000000000000" pitchFamily="18" charset="-128"/>
                <a:ea typeface="Adobe Kaiti Std R" panose="02020400000000000000" pitchFamily="18" charset="-128"/>
              </a:endParaRPr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449" name="Rectangle 448"/>
                <p:cNvSpPr/>
                <p:nvPr/>
              </p:nvSpPr>
              <p:spPr>
                <a:xfrm>
                  <a:off x="31922637" y="10328392"/>
                  <a:ext cx="14414770" cy="1345497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lvl="0" algn="just"/>
                  <a:r>
                    <a:rPr lang="en-US" sz="2200" dirty="0" smtClean="0">
                      <a:solidFill>
                        <a:prstClr val="black"/>
                      </a:solidFill>
                      <a:latin typeface="Adobe Kaiti Std R" panose="02020400000000000000" pitchFamily="18" charset="-128"/>
                      <a:ea typeface="Adobe Kaiti Std R" panose="02020400000000000000" pitchFamily="18" charset="-128"/>
                    </a:rPr>
                    <a:t>Also monitor and correct </a:t>
                  </a:r>
                  <a:r>
                    <a:rPr lang="en-US" sz="2200" dirty="0" err="1" smtClean="0">
                      <a:solidFill>
                        <a:prstClr val="black"/>
                      </a:solidFill>
                      <a:latin typeface="Adobe Kaiti Std R" panose="02020400000000000000" pitchFamily="18" charset="-128"/>
                      <a:ea typeface="Adobe Kaiti Std R" panose="02020400000000000000" pitchFamily="18" charset="-128"/>
                    </a:rPr>
                    <a:t>ellipticity</a:t>
                  </a:r>
                  <a:r>
                    <a:rPr lang="en-US" sz="2200" dirty="0" smtClean="0">
                      <a:solidFill>
                        <a:prstClr val="black"/>
                      </a:solidFill>
                      <a:latin typeface="Adobe Kaiti Std R" panose="02020400000000000000" pitchFamily="18" charset="-128"/>
                      <a:ea typeface="Adobe Kaiti Std R" panose="02020400000000000000" pitchFamily="18" charset="-128"/>
                    </a:rPr>
                    <a:t> in preparation and readout beams to suppress anticipated phase offset:</a:t>
                  </a:r>
                </a:p>
                <a:p>
                  <a:pPr lvl="0" algn="just"/>
                  <a:endParaRPr lang="en-US" sz="1000" dirty="0" smtClean="0">
                    <a:solidFill>
                      <a:prstClr val="black"/>
                    </a:solidFill>
                    <a:latin typeface="Adobe Kaiti Std R" panose="02020400000000000000" pitchFamily="18" charset="-128"/>
                    <a:ea typeface="Adobe Kaiti Std R" panose="02020400000000000000" pitchFamily="18" charset="-128"/>
                  </a:endParaRPr>
                </a:p>
                <a:p>
                  <a:pPr lvl="0" algn="just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sz="2200" b="0" i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dobe Kaiti Std R" panose="02020400000000000000" pitchFamily="18" charset="-128"/>
                          </a:rPr>
                          <m:t>Φ</m:t>
                        </m:r>
                        <m:r>
                          <a:rPr lang="en-US" sz="2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dobe Kaiti Std R" panose="02020400000000000000" pitchFamily="18" charset="-128"/>
                          </a:rPr>
                          <m:t>=</m:t>
                        </m:r>
                        <m:r>
                          <a:rPr lang="en-US" sz="2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dobe Kaiti Std R" panose="02020400000000000000" pitchFamily="18" charset="-128"/>
                          </a:rPr>
                          <m:t>𝜙</m:t>
                        </m:r>
                        <m:r>
                          <a:rPr lang="en-US" sz="2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dobe Kaiti Std R" panose="02020400000000000000" pitchFamily="18" charset="-128"/>
                          </a:rPr>
                          <m:t>+</m:t>
                        </m:r>
                        <m:r>
                          <a:rPr lang="en-US" sz="2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dobe Kaiti Std R" panose="02020400000000000000" pitchFamily="18" charset="-128"/>
                          </a:rPr>
                          <m:t>𝜆</m:t>
                        </m:r>
                        <m:d>
                          <m:dPr>
                            <m:ctrlPr>
                              <a:rPr lang="en-US" sz="22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Adobe Kaiti Std R" panose="02020400000000000000" pitchFamily="18" charset="-128"/>
                              </a:rPr>
                            </m:ctrlPr>
                          </m:dPr>
                          <m:e>
                            <m:r>
                              <a:rPr lang="en-US" sz="22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Adobe Kaiti Std R" panose="02020400000000000000" pitchFamily="18" charset="-128"/>
                              </a:rPr>
                              <m:t>𝑑</m:t>
                            </m:r>
                            <m:sSub>
                              <m:sSubPr>
                                <m:ctrlPr>
                                  <a:rPr lang="en-US" sz="2200" b="0" i="1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Adobe Kaiti Std R" panose="02020400000000000000" pitchFamily="18" charset="-128"/>
                                  </a:rPr>
                                </m:ctrlPr>
                              </m:sSubPr>
                              <m:e>
                                <m:r>
                                  <a:rPr lang="en-US" sz="2200" b="0" i="1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Adobe Kaiti Std R" panose="02020400000000000000" pitchFamily="18" charset="-128"/>
                                  </a:rPr>
                                  <m:t>𝜃</m:t>
                                </m:r>
                              </m:e>
                              <m:sub>
                                <m:r>
                                  <a:rPr lang="en-US" sz="2200" b="0" i="1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Adobe Kaiti Std R" panose="02020400000000000000" pitchFamily="18" charset="-128"/>
                                  </a:rPr>
                                  <m:t>𝑝𝑟𝑒𝑝</m:t>
                                </m:r>
                              </m:sub>
                            </m:sSub>
                            <m:r>
                              <a:rPr lang="en-US" sz="22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Adobe Kaiti Std R" panose="02020400000000000000" pitchFamily="18" charset="-128"/>
                              </a:rPr>
                              <m:t>−</m:t>
                            </m:r>
                            <m:f>
                              <m:fPr>
                                <m:ctrlPr>
                                  <a:rPr lang="en-US" sz="2200" b="0" i="1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Adobe Kaiti Std R" panose="02020400000000000000" pitchFamily="18" charset="-128"/>
                                  </a:rPr>
                                </m:ctrlPr>
                              </m:fPr>
                              <m:num>
                                <m:r>
                                  <a:rPr lang="en-US" sz="22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Adobe Kaiti Std R" panose="02020400000000000000" pitchFamily="18" charset="-128"/>
                                  </a:rPr>
                                  <m:t>𝑑</m:t>
                                </m:r>
                                <m:sSub>
                                  <m:sSubPr>
                                    <m:ctrlPr>
                                      <a:rPr lang="en-US" sz="2200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ea typeface="Adobe Kaiti Std R" panose="02020400000000000000" pitchFamily="18" charset="-128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200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ea typeface="Adobe Kaiti Std R" panose="02020400000000000000" pitchFamily="18" charset="-128"/>
                                      </a:rPr>
                                      <m:t>𝜃</m:t>
                                    </m:r>
                                  </m:e>
                                  <m:sub>
                                    <m:r>
                                      <a:rPr lang="en-US" sz="2200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ea typeface="Adobe Kaiti Std R" panose="02020400000000000000" pitchFamily="18" charset="-128"/>
                                      </a:rPr>
                                      <m:t>𝑋</m:t>
                                    </m:r>
                                  </m:sub>
                                </m:sSub>
                                <m:r>
                                  <a:rPr lang="en-US" sz="22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Adobe Kaiti Std R" panose="02020400000000000000" pitchFamily="18" charset="-128"/>
                                  </a:rPr>
                                  <m:t>+</m:t>
                                </m:r>
                                <m:r>
                                  <a:rPr lang="en-US" sz="22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Adobe Kaiti Std R" panose="02020400000000000000" pitchFamily="18" charset="-128"/>
                                  </a:rPr>
                                  <m:t>𝑑</m:t>
                                </m:r>
                                <m:sSub>
                                  <m:sSubPr>
                                    <m:ctrlPr>
                                      <a:rPr lang="en-US" sz="2200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ea typeface="Adobe Kaiti Std R" panose="02020400000000000000" pitchFamily="18" charset="-128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200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ea typeface="Adobe Kaiti Std R" panose="02020400000000000000" pitchFamily="18" charset="-128"/>
                                      </a:rPr>
                                      <m:t>𝜃</m:t>
                                    </m:r>
                                  </m:e>
                                  <m:sub>
                                    <m:r>
                                      <a:rPr lang="en-US" sz="2200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ea typeface="Adobe Kaiti Std R" panose="02020400000000000000" pitchFamily="18" charset="-128"/>
                                      </a:rPr>
                                      <m:t>𝑌</m:t>
                                    </m:r>
                                  </m:sub>
                                </m:sSub>
                              </m:num>
                              <m:den>
                                <m:r>
                                  <a:rPr lang="en-US" sz="2200" b="0" i="1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Adobe Kaiti Std R" panose="02020400000000000000" pitchFamily="18" charset="-128"/>
                                  </a:rPr>
                                  <m:t>2</m:t>
                                </m:r>
                              </m:den>
                            </m:f>
                          </m:e>
                        </m:d>
                        <m:r>
                          <a:rPr lang="en-US" sz="2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dobe Kaiti Std R" panose="02020400000000000000" pitchFamily="18" charset="-128"/>
                          </a:rPr>
                          <m:t>−</m:t>
                        </m:r>
                        <m:sSup>
                          <m:sSupPr>
                            <m:ctrlPr>
                              <a:rPr lang="en-US" sz="22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Adobe Kaiti Std R" panose="02020400000000000000" pitchFamily="18" charset="-128"/>
                              </a:rPr>
                            </m:ctrlPr>
                          </m:sSupPr>
                          <m:e>
                            <m:r>
                              <a:rPr lang="en-US" sz="22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Adobe Kaiti Std R" panose="02020400000000000000" pitchFamily="18" charset="-128"/>
                              </a:rPr>
                              <m:t>𝜆</m:t>
                            </m:r>
                          </m:e>
                          <m:sup>
                            <m:r>
                              <a:rPr lang="en-US" sz="22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Adobe Kaiti Std R" panose="02020400000000000000" pitchFamily="18" charset="-128"/>
                              </a:rPr>
                              <m:t>2</m:t>
                            </m:r>
                          </m:sup>
                        </m:sSup>
                        <m:sSub>
                          <m:sSubPr>
                            <m:ctrlPr>
                              <a:rPr lang="en-US" sz="22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Adobe Kaiti Std R" panose="02020400000000000000" pitchFamily="18" charset="-128"/>
                              </a:rPr>
                            </m:ctrlPr>
                          </m:sSubPr>
                          <m:e>
                            <m:acc>
                              <m:accPr>
                                <m:chr m:val="̃"/>
                                <m:ctrlPr>
                                  <a:rPr lang="en-US" sz="2200" b="0" i="1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Adobe Kaiti Std R" panose="02020400000000000000" pitchFamily="18" charset="-128"/>
                                  </a:rPr>
                                </m:ctrlPr>
                              </m:accPr>
                              <m:e>
                                <m:r>
                                  <a:rPr lang="en-US" sz="2200" b="0" i="1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Adobe Kaiti Std R" panose="02020400000000000000" pitchFamily="18" charset="-128"/>
                                  </a:rPr>
                                  <m:t>𝑃</m:t>
                                </m:r>
                              </m:e>
                            </m:acc>
                          </m:e>
                          <m:sub>
                            <m:r>
                              <a:rPr lang="en-US" sz="22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Adobe Kaiti Std R" panose="02020400000000000000" pitchFamily="18" charset="-128"/>
                              </a:rPr>
                              <m:t>𝑝𝑟𝑒𝑝</m:t>
                            </m:r>
                          </m:sub>
                        </m:sSub>
                        <m:sSub>
                          <m:sSubPr>
                            <m:ctrlPr>
                              <a:rPr lang="en-US" sz="22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Adobe Kaiti Std R" panose="02020400000000000000" pitchFamily="18" charset="-128"/>
                              </a:rPr>
                            </m:ctrlPr>
                          </m:sSubPr>
                          <m:e>
                            <m:acc>
                              <m:accPr>
                                <m:chr m:val="̃"/>
                                <m:ctrlPr>
                                  <a:rPr lang="en-US" sz="22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Adobe Kaiti Std R" panose="02020400000000000000" pitchFamily="18" charset="-128"/>
                                  </a:rPr>
                                </m:ctrlPr>
                              </m:accPr>
                              <m:e>
                                <m:r>
                                  <a:rPr lang="en-US" sz="22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Adobe Kaiti Std R" panose="02020400000000000000" pitchFamily="18" charset="-128"/>
                                  </a:rPr>
                                  <m:t>𝑃</m:t>
                                </m:r>
                              </m:e>
                            </m:acc>
                          </m:e>
                          <m:sub>
                            <m:r>
                              <a:rPr lang="en-US" sz="22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Adobe Kaiti Std R" panose="02020400000000000000" pitchFamily="18" charset="-128"/>
                              </a:rPr>
                              <m:t>𝑟𝑒𝑎𝑑</m:t>
                            </m:r>
                          </m:sub>
                        </m:sSub>
                        <m:r>
                          <a:rPr lang="en-US" sz="2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dobe Kaiti Std R" panose="02020400000000000000" pitchFamily="18" charset="-128"/>
                          </a:rPr>
                          <m:t>𝑑</m:t>
                        </m:r>
                        <m:sSub>
                          <m:sSubPr>
                            <m:ctrlPr>
                              <a:rPr lang="en-US" sz="22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Adobe Kaiti Std R" panose="02020400000000000000" pitchFamily="18" charset="-128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2200" b="0" i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Adobe Kaiti Std R" panose="02020400000000000000" pitchFamily="18" charset="-128"/>
                              </a:rPr>
                              <m:t>Θ</m:t>
                            </m:r>
                          </m:e>
                          <m:sub>
                            <m:r>
                              <a:rPr lang="en-US" sz="22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Adobe Kaiti Std R" panose="02020400000000000000" pitchFamily="18" charset="-128"/>
                              </a:rPr>
                              <m:t>𝑝𝑟𝑒𝑝</m:t>
                            </m:r>
                          </m:sub>
                        </m:sSub>
                        <m:d>
                          <m:dPr>
                            <m:ctrlPr>
                              <a:rPr lang="en-US" sz="22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Adobe Kaiti Std R" panose="02020400000000000000" pitchFamily="18" charset="-128"/>
                              </a:rPr>
                            </m:ctrlPr>
                          </m:dPr>
                          <m:e>
                            <m:r>
                              <a:rPr lang="en-US" sz="22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Adobe Kaiti Std R" panose="02020400000000000000" pitchFamily="18" charset="-128"/>
                              </a:rPr>
                              <m:t>𝑑</m:t>
                            </m:r>
                            <m:sSub>
                              <m:sSubPr>
                                <m:ctrlPr>
                                  <a:rPr lang="en-US" sz="2200" b="0" i="1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Adobe Kaiti Std R" panose="02020400000000000000" pitchFamily="18" charset="-128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US" sz="2200" b="0" i="0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Adobe Kaiti Std R" panose="02020400000000000000" pitchFamily="18" charset="-128"/>
                                  </a:rPr>
                                  <m:t>Θ</m:t>
                                </m:r>
                              </m:e>
                              <m:sub>
                                <m:r>
                                  <a:rPr lang="en-US" sz="2200" b="0" i="1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Adobe Kaiti Std R" panose="02020400000000000000" pitchFamily="18" charset="-128"/>
                                  </a:rPr>
                                  <m:t>𝑋</m:t>
                                </m:r>
                              </m:sub>
                            </m:sSub>
                            <m:r>
                              <a:rPr lang="en-US" sz="22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Adobe Kaiti Std R" panose="02020400000000000000" pitchFamily="18" charset="-128"/>
                              </a:rPr>
                              <m:t>−</m:t>
                            </m:r>
                            <m:r>
                              <a:rPr lang="en-US" sz="22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Adobe Kaiti Std R" panose="02020400000000000000" pitchFamily="18" charset="-128"/>
                              </a:rPr>
                              <m:t>𝑑</m:t>
                            </m:r>
                            <m:sSub>
                              <m:sSubPr>
                                <m:ctrlPr>
                                  <a:rPr lang="en-US" sz="2200" b="0" i="1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Adobe Kaiti Std R" panose="02020400000000000000" pitchFamily="18" charset="-128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US" sz="2200" b="0" i="0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Adobe Kaiti Std R" panose="02020400000000000000" pitchFamily="18" charset="-128"/>
                                  </a:rPr>
                                  <m:t>Θ</m:t>
                                </m:r>
                              </m:e>
                              <m:sub>
                                <m:r>
                                  <a:rPr lang="en-US" sz="2200" b="0" i="1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Adobe Kaiti Std R" panose="02020400000000000000" pitchFamily="18" charset="-128"/>
                                  </a:rPr>
                                  <m:t>𝑌</m:t>
                                </m:r>
                              </m:sub>
                            </m:sSub>
                          </m:e>
                        </m:d>
                        <m:r>
                          <a:rPr lang="en-US" sz="2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dobe Kaiti Std R" panose="02020400000000000000" pitchFamily="18" charset="-128"/>
                          </a:rPr>
                          <m:t>+</m:t>
                        </m:r>
                        <m:r>
                          <a:rPr lang="en-US" sz="2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dobe Kaiti Std R" panose="02020400000000000000" pitchFamily="18" charset="-128"/>
                          </a:rPr>
                          <m:t>𝑂</m:t>
                        </m:r>
                        <m:r>
                          <a:rPr lang="en-US" sz="2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dobe Kaiti Std R" panose="02020400000000000000" pitchFamily="18" charset="-128"/>
                          </a:rPr>
                          <m:t>(</m:t>
                        </m:r>
                        <m:sSup>
                          <m:sSupPr>
                            <m:ctrlPr>
                              <a:rPr lang="en-US" sz="22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Adobe Kaiti Std R" panose="02020400000000000000" pitchFamily="18" charset="-128"/>
                              </a:rPr>
                            </m:ctrlPr>
                          </m:sSupPr>
                          <m:e>
                            <m:r>
                              <a:rPr lang="en-US" sz="22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Adobe Kaiti Std R" panose="02020400000000000000" pitchFamily="18" charset="-128"/>
                              </a:rPr>
                              <m:t>𝜆</m:t>
                            </m:r>
                          </m:e>
                          <m:sup>
                            <m:r>
                              <a:rPr lang="en-US" sz="22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Adobe Kaiti Std R" panose="02020400000000000000" pitchFamily="18" charset="-128"/>
                              </a:rPr>
                              <m:t>3</m:t>
                            </m:r>
                          </m:sup>
                        </m:sSup>
                        <m:r>
                          <a:rPr lang="en-US" sz="2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dobe Kaiti Std R" panose="02020400000000000000" pitchFamily="18" charset="-128"/>
                          </a:rPr>
                          <m:t>)</m:t>
                        </m:r>
                      </m:oMath>
                    </m:oMathPara>
                  </a14:m>
                  <a:endParaRPr lang="en-US" sz="2200" dirty="0">
                    <a:solidFill>
                      <a:prstClr val="black"/>
                    </a:solidFill>
                    <a:latin typeface="Adobe Kaiti Std R" panose="02020400000000000000" pitchFamily="18" charset="-128"/>
                    <a:ea typeface="Adobe Kaiti Std R" panose="02020400000000000000" pitchFamily="18" charset="-128"/>
                  </a:endParaRPr>
                </a:p>
              </p:txBody>
            </p:sp>
          </mc:Choice>
          <mc:Fallback>
            <p:sp>
              <p:nvSpPr>
                <p:cNvPr id="449" name="Rectangle 44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922637" y="10328392"/>
                  <a:ext cx="14414770" cy="1345497"/>
                </a:xfrm>
                <a:prstGeom prst="rect">
                  <a:avLst/>
                </a:prstGeom>
                <a:blipFill rotWithShape="0">
                  <a:blip r:embed="rId29"/>
                  <a:stretch>
                    <a:fillRect l="-550" t="-318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50" name="Rectangle 449"/>
            <p:cNvSpPr/>
            <p:nvPr/>
          </p:nvSpPr>
          <p:spPr>
            <a:xfrm>
              <a:off x="32805936" y="10885102"/>
              <a:ext cx="1661395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en-US" sz="2000" dirty="0" smtClean="0">
                  <a:solidFill>
                    <a:prstClr val="black"/>
                  </a:solidFill>
                  <a:latin typeface="Adobe Kaiti Std R" panose="02020400000000000000" pitchFamily="18" charset="-128"/>
                  <a:ea typeface="Adobe Kaiti Std R" panose="02020400000000000000" pitchFamily="18" charset="-128"/>
                </a:rPr>
                <a:t>Measured</a:t>
              </a:r>
            </a:p>
            <a:p>
              <a:pPr lvl="0" algn="ctr"/>
              <a:r>
                <a:rPr lang="en-US" sz="2000" dirty="0" smtClean="0">
                  <a:solidFill>
                    <a:prstClr val="black"/>
                  </a:solidFill>
                  <a:latin typeface="Adobe Kaiti Std R" panose="02020400000000000000" pitchFamily="18" charset="-128"/>
                  <a:ea typeface="Adobe Kaiti Std R" panose="02020400000000000000" pitchFamily="18" charset="-128"/>
                </a:rPr>
                <a:t>phase</a:t>
              </a:r>
              <a:endParaRPr lang="en-US" sz="2000" dirty="0">
                <a:solidFill>
                  <a:prstClr val="black"/>
                </a:solidFill>
                <a:latin typeface="Adobe Kaiti Std R" panose="02020400000000000000" pitchFamily="18" charset="-128"/>
                <a:ea typeface="Adobe Kaiti Std R" panose="02020400000000000000" pitchFamily="18" charset="-128"/>
              </a:endParaRPr>
            </a:p>
          </p:txBody>
        </p:sp>
        <p:sp>
          <p:nvSpPr>
            <p:cNvPr id="452" name="Rectangle 451"/>
            <p:cNvSpPr/>
            <p:nvPr/>
          </p:nvSpPr>
          <p:spPr>
            <a:xfrm>
              <a:off x="35396007" y="11573798"/>
              <a:ext cx="3663250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en-US" sz="2000" dirty="0" smtClean="0">
                  <a:solidFill>
                    <a:prstClr val="black"/>
                  </a:solidFill>
                  <a:latin typeface="Adobe Kaiti Std R" panose="02020400000000000000" pitchFamily="18" charset="-128"/>
                  <a:ea typeface="Adobe Kaiti Std R" panose="02020400000000000000" pitchFamily="18" charset="-128"/>
                </a:rPr>
                <a:t>Linear polarization</a:t>
              </a:r>
            </a:p>
            <a:p>
              <a:pPr lvl="0" algn="ctr"/>
              <a:r>
                <a:rPr lang="en-US" sz="2000" dirty="0" smtClean="0">
                  <a:solidFill>
                    <a:prstClr val="black"/>
                  </a:solidFill>
                  <a:latin typeface="Adobe Kaiti Std R" panose="02020400000000000000" pitchFamily="18" charset="-128"/>
                  <a:ea typeface="Adobe Kaiti Std R" panose="02020400000000000000" pitchFamily="18" charset="-128"/>
                </a:rPr>
                <a:t>offsets</a:t>
              </a:r>
              <a:endParaRPr lang="en-US" sz="2000" dirty="0">
                <a:solidFill>
                  <a:prstClr val="black"/>
                </a:solidFill>
                <a:latin typeface="Adobe Kaiti Std R" panose="02020400000000000000" pitchFamily="18" charset="-128"/>
                <a:ea typeface="Adobe Kaiti Std R" panose="02020400000000000000" pitchFamily="18" charset="-128"/>
              </a:endParaRPr>
            </a:p>
          </p:txBody>
        </p:sp>
        <p:sp>
          <p:nvSpPr>
            <p:cNvPr id="453" name="Rectangle 452"/>
            <p:cNvSpPr/>
            <p:nvPr/>
          </p:nvSpPr>
          <p:spPr>
            <a:xfrm>
              <a:off x="38565003" y="11768465"/>
              <a:ext cx="4626401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en-US" sz="2000" dirty="0" smtClean="0">
                  <a:solidFill>
                    <a:prstClr val="black"/>
                  </a:solidFill>
                  <a:latin typeface="Adobe Kaiti Std R" panose="02020400000000000000" pitchFamily="18" charset="-128"/>
                  <a:ea typeface="Adobe Kaiti Std R" panose="02020400000000000000" pitchFamily="18" charset="-128"/>
                </a:rPr>
                <a:t>Prep/Read coupling via </a:t>
              </a:r>
              <a:r>
                <a:rPr lang="en-US" sz="2000" dirty="0" err="1" smtClean="0">
                  <a:solidFill>
                    <a:prstClr val="black"/>
                  </a:solidFill>
                  <a:latin typeface="Adobe Kaiti Std R" panose="02020400000000000000" pitchFamily="18" charset="-128"/>
                  <a:ea typeface="Adobe Kaiti Std R" panose="02020400000000000000" pitchFamily="18" charset="-128"/>
                </a:rPr>
                <a:t>ellipticity</a:t>
              </a:r>
              <a:endParaRPr lang="en-US" sz="2000" dirty="0">
                <a:solidFill>
                  <a:prstClr val="black"/>
                </a:solidFill>
                <a:latin typeface="Adobe Kaiti Std R" panose="02020400000000000000" pitchFamily="18" charset="-128"/>
                <a:ea typeface="Adobe Kaiti Std R" panose="02020400000000000000" pitchFamily="18" charset="-128"/>
              </a:endParaRPr>
            </a:p>
          </p:txBody>
        </p:sp>
      </p:grpSp>
      <p:sp>
        <p:nvSpPr>
          <p:cNvPr id="39" name="Rectangle 38"/>
          <p:cNvSpPr/>
          <p:nvPr/>
        </p:nvSpPr>
        <p:spPr>
          <a:xfrm>
            <a:off x="31929164" y="10011719"/>
            <a:ext cx="6635839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sz="2200" dirty="0" smtClean="0">
                <a:solidFill>
                  <a:prstClr val="black"/>
                </a:solidFill>
                <a:latin typeface="Adobe Kaiti Std R" panose="02020400000000000000" pitchFamily="18" charset="-128"/>
                <a:ea typeface="Adobe Kaiti Std R" panose="02020400000000000000" pitchFamily="18" charset="-128"/>
              </a:rPr>
              <a:t>Monitor and feed back on preparation and readout beam pointing to suppress anticipated Stark interference phase offset and relative Doppler shift between two readout beams</a:t>
            </a:r>
            <a:endParaRPr lang="en-US" sz="2200" dirty="0">
              <a:solidFill>
                <a:prstClr val="black"/>
              </a:solidFill>
              <a:latin typeface="Adobe Kaiti Std R" panose="02020400000000000000" pitchFamily="18" charset="-128"/>
              <a:ea typeface="Adobe Kaiti Std R" panose="02020400000000000000" pitchFamily="18" charset="-128"/>
            </a:endParaRPr>
          </a:p>
        </p:txBody>
      </p:sp>
      <p:grpSp>
        <p:nvGrpSpPr>
          <p:cNvPr id="40" name="Group 39"/>
          <p:cNvGrpSpPr/>
          <p:nvPr/>
        </p:nvGrpSpPr>
        <p:grpSpPr>
          <a:xfrm>
            <a:off x="38525454" y="9754669"/>
            <a:ext cx="7697859" cy="1960649"/>
            <a:chOff x="38525454" y="9750133"/>
            <a:chExt cx="7697859" cy="1960649"/>
          </a:xfrm>
        </p:grpSpPr>
        <p:grpSp>
          <p:nvGrpSpPr>
            <p:cNvPr id="38" name="Group 37"/>
            <p:cNvGrpSpPr/>
            <p:nvPr/>
          </p:nvGrpSpPr>
          <p:grpSpPr>
            <a:xfrm>
              <a:off x="38785801" y="10064670"/>
              <a:ext cx="7437512" cy="1495798"/>
              <a:chOff x="38338640" y="9949559"/>
              <a:chExt cx="7870594" cy="1582898"/>
            </a:xfrm>
          </p:grpSpPr>
          <p:pic>
            <p:nvPicPr>
              <p:cNvPr id="1026" name="Picture 2" descr="https://bussle.rc.fas.harvard.edu/lablog_EDMpostdoc_2013-Adam_West/wp-content/uploads/sites/7425/2016/02/bp_long.png"/>
              <p:cNvPicPr>
                <a:picLocks noChangeAspect="1" noChangeArrowheads="1"/>
              </p:cNvPicPr>
              <p:nvPr/>
            </p:nvPicPr>
            <p:blipFill rotWithShape="1">
              <a:blip r:embed="rId3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132" t="1117" r="1880" b="77040"/>
              <a:stretch/>
            </p:blipFill>
            <p:spPr bwMode="auto">
              <a:xfrm>
                <a:off x="38338640" y="9949559"/>
                <a:ext cx="7870594" cy="137992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54" name="Rectangle 453"/>
              <p:cNvSpPr/>
              <p:nvPr/>
            </p:nvSpPr>
            <p:spPr>
              <a:xfrm>
                <a:off x="40209336" y="11224680"/>
                <a:ext cx="4626401" cy="3077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ctr"/>
                <a:r>
                  <a:rPr lang="en-US" sz="1400" dirty="0" smtClean="0">
                    <a:solidFill>
                      <a:prstClr val="black"/>
                    </a:solidFill>
                    <a:latin typeface="Adobe Kaiti Std R" panose="02020400000000000000" pitchFamily="18" charset="-128"/>
                    <a:ea typeface="Adobe Kaiti Std R" panose="02020400000000000000" pitchFamily="18" charset="-128"/>
                  </a:rPr>
                  <a:t>Time</a:t>
                </a:r>
                <a:endParaRPr lang="en-US" sz="1400" dirty="0">
                  <a:solidFill>
                    <a:prstClr val="black"/>
                  </a:solidFill>
                  <a:latin typeface="Adobe Kaiti Std R" panose="02020400000000000000" pitchFamily="18" charset="-128"/>
                  <a:ea typeface="Adobe Kaiti Std R" panose="02020400000000000000" pitchFamily="18" charset="-128"/>
                </a:endParaRPr>
              </a:p>
            </p:txBody>
          </p:sp>
        </p:grp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455" name="Rectangle 454"/>
                <p:cNvSpPr/>
                <p:nvPr/>
              </p:nvSpPr>
              <p:spPr>
                <a:xfrm rot="16200000">
                  <a:off x="37683629" y="10591958"/>
                  <a:ext cx="1960649" cy="276999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lvl="0" algn="ctr"/>
                  <a:r>
                    <a:rPr lang="en-US" sz="1200" dirty="0" smtClean="0">
                      <a:solidFill>
                        <a:prstClr val="black"/>
                      </a:solidFill>
                      <a:latin typeface="Adobe Kaiti Std R" panose="02020400000000000000" pitchFamily="18" charset="-128"/>
                      <a:ea typeface="Adobe Kaiti Std R" panose="02020400000000000000" pitchFamily="18" charset="-128"/>
                    </a:rPr>
                    <a:t>Beam pointing (</a:t>
                  </a:r>
                  <a14:m>
                    <m:oMath xmlns:m="http://schemas.openxmlformats.org/officeDocument/2006/math">
                      <m:r>
                        <a:rPr lang="en-US" sz="12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Adobe Kaiti Std R" panose="02020400000000000000" pitchFamily="18" charset="-128"/>
                        </a:rPr>
                        <m:t>𝜇</m:t>
                      </m:r>
                    </m:oMath>
                  </a14:m>
                  <a:r>
                    <a:rPr lang="en-US" sz="1200" dirty="0" smtClean="0">
                      <a:solidFill>
                        <a:prstClr val="black"/>
                      </a:solidFill>
                      <a:latin typeface="Adobe Kaiti Std R" panose="02020400000000000000" pitchFamily="18" charset="-128"/>
                      <a:ea typeface="Adobe Kaiti Std R" panose="02020400000000000000" pitchFamily="18" charset="-128"/>
                    </a:rPr>
                    <a:t>rad)</a:t>
                  </a:r>
                  <a:endParaRPr lang="en-US" sz="1200" dirty="0">
                    <a:solidFill>
                      <a:prstClr val="black"/>
                    </a:solidFill>
                    <a:latin typeface="Adobe Kaiti Std R" panose="02020400000000000000" pitchFamily="18" charset="-128"/>
                    <a:ea typeface="Adobe Kaiti Std R" panose="02020400000000000000" pitchFamily="18" charset="-128"/>
                  </a:endParaRPr>
                </a:p>
              </p:txBody>
            </p:sp>
          </mc:Choice>
          <mc:Fallback>
            <p:sp>
              <p:nvSpPr>
                <p:cNvPr id="455" name="Rectangle 45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16200000">
                  <a:off x="37683629" y="10591958"/>
                  <a:ext cx="1960649" cy="276999"/>
                </a:xfrm>
                <a:prstGeom prst="rect">
                  <a:avLst/>
                </a:prstGeom>
                <a:blipFill rotWithShape="0">
                  <a:blip r:embed="rId31"/>
                  <a:stretch>
                    <a:fillRect r="-20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459" name="Rectangle 458"/>
          <p:cNvSpPr/>
          <p:nvPr/>
        </p:nvSpPr>
        <p:spPr>
          <a:xfrm>
            <a:off x="32015241" y="17920668"/>
            <a:ext cx="471435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000" dirty="0" smtClean="0">
                <a:solidFill>
                  <a:prstClr val="black"/>
                </a:solidFill>
                <a:latin typeface="Adobe Kaiti Std R" panose="02020400000000000000" pitchFamily="18" charset="-128"/>
                <a:ea typeface="Adobe Kaiti Std R" panose="02020400000000000000" pitchFamily="18" charset="-128"/>
              </a:rPr>
              <a:t>Not yet demonstrated with spin precession measurement</a:t>
            </a:r>
            <a:endParaRPr lang="en-US" sz="2000" dirty="0">
              <a:solidFill>
                <a:prstClr val="black"/>
              </a:solidFill>
              <a:latin typeface="Adobe Kaiti Std R" panose="02020400000000000000" pitchFamily="18" charset="-128"/>
              <a:ea typeface="Adobe Kaiti Std R" panose="02020400000000000000" pitchFamily="18" charset="-128"/>
            </a:endParaRPr>
          </a:p>
        </p:txBody>
      </p:sp>
      <p:cxnSp>
        <p:nvCxnSpPr>
          <p:cNvPr id="44" name="Straight Arrow Connector 43"/>
          <p:cNvCxnSpPr/>
          <p:nvPr/>
        </p:nvCxnSpPr>
        <p:spPr>
          <a:xfrm flipV="1">
            <a:off x="34880283" y="12497572"/>
            <a:ext cx="210365" cy="31459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7" name="Picture 56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0937" y="6260355"/>
            <a:ext cx="1335140" cy="1798476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945" y="6012314"/>
            <a:ext cx="1560711" cy="1975275"/>
          </a:xfrm>
          <a:prstGeom prst="rect">
            <a:avLst/>
          </a:prstGeom>
        </p:spPr>
      </p:pic>
      <p:cxnSp>
        <p:nvCxnSpPr>
          <p:cNvPr id="60" name="Straight Arrow Connector 59"/>
          <p:cNvCxnSpPr/>
          <p:nvPr/>
        </p:nvCxnSpPr>
        <p:spPr>
          <a:xfrm>
            <a:off x="2174253" y="7155070"/>
            <a:ext cx="1649455" cy="0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61" name="TextBox 60"/>
              <p:cNvSpPr txBox="1"/>
              <p:nvPr/>
            </p:nvSpPr>
            <p:spPr>
              <a:xfrm>
                <a:off x="2479589" y="6508739"/>
                <a:ext cx="862513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𝑇</m:t>
                      </m:r>
                    </m:oMath>
                  </m:oMathPara>
                </a14:m>
                <a:endParaRPr lang="en-US" sz="3600" dirty="0"/>
              </a:p>
            </p:txBody>
          </p:sp>
        </mc:Choice>
        <mc:Fallback>
          <p:sp>
            <p:nvSpPr>
              <p:cNvPr id="61" name="TextBox 6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79589" y="6508739"/>
                <a:ext cx="862513" cy="646331"/>
              </a:xfrm>
              <a:prstGeom prst="rect">
                <a:avLst/>
              </a:prstGeom>
              <a:blipFill rotWithShape="0">
                <a:blip r:embed="rId3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61" name="TextBox 460"/>
              <p:cNvSpPr txBox="1"/>
              <p:nvPr/>
            </p:nvSpPr>
            <p:spPr>
              <a:xfrm>
                <a:off x="1311740" y="6346156"/>
                <a:ext cx="862513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b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</m:oMath>
                  </m:oMathPara>
                </a14:m>
                <a:endParaRPr lang="en-US" sz="2200" dirty="0"/>
              </a:p>
            </p:txBody>
          </p:sp>
        </mc:Choice>
        <mc:Fallback>
          <p:sp>
            <p:nvSpPr>
              <p:cNvPr id="461" name="TextBox 46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11740" y="6346156"/>
                <a:ext cx="862513" cy="430887"/>
              </a:xfrm>
              <a:prstGeom prst="rect">
                <a:avLst/>
              </a:prstGeom>
              <a:blipFill rotWithShape="0">
                <a:blip r:embed="rId3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63" name="TextBox 462"/>
              <p:cNvSpPr txBox="1"/>
              <p:nvPr/>
            </p:nvSpPr>
            <p:spPr>
              <a:xfrm>
                <a:off x="1291492" y="6013699"/>
                <a:ext cx="862513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𝑆</m:t>
                      </m:r>
                    </m:oMath>
                  </m:oMathPara>
                </a14:m>
                <a:endParaRPr lang="en-US" sz="2200" dirty="0"/>
              </a:p>
            </p:txBody>
          </p:sp>
        </mc:Choice>
        <mc:Fallback>
          <p:sp>
            <p:nvSpPr>
              <p:cNvPr id="463" name="TextBox 46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1492" y="6013699"/>
                <a:ext cx="862513" cy="430887"/>
              </a:xfrm>
              <a:prstGeom prst="rect">
                <a:avLst/>
              </a:prstGeom>
              <a:blipFill rotWithShape="0">
                <a:blip r:embed="rId3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64" name="TextBox 463"/>
              <p:cNvSpPr txBox="1"/>
              <p:nvPr/>
            </p:nvSpPr>
            <p:spPr>
              <a:xfrm>
                <a:off x="4338999" y="7701361"/>
                <a:ext cx="862513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𝑆</m:t>
                      </m:r>
                    </m:oMath>
                  </m:oMathPara>
                </a14:m>
                <a:endParaRPr lang="en-US" sz="2200" dirty="0"/>
              </a:p>
            </p:txBody>
          </p:sp>
        </mc:Choice>
        <mc:Fallback>
          <p:sp>
            <p:nvSpPr>
              <p:cNvPr id="464" name="TextBox 46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38999" y="7701361"/>
                <a:ext cx="862513" cy="430887"/>
              </a:xfrm>
              <a:prstGeom prst="rect">
                <a:avLst/>
              </a:prstGeom>
              <a:blipFill rotWithShape="0">
                <a:blip r:embed="rId3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66" name="TextBox 465"/>
              <p:cNvSpPr txBox="1"/>
              <p:nvPr/>
            </p:nvSpPr>
            <p:spPr>
              <a:xfrm>
                <a:off x="4380555" y="6213155"/>
                <a:ext cx="862513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b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</m:oMath>
                  </m:oMathPara>
                </a14:m>
                <a:endParaRPr lang="en-US" sz="2200" dirty="0"/>
              </a:p>
            </p:txBody>
          </p:sp>
        </mc:Choice>
        <mc:Fallback>
          <p:sp>
            <p:nvSpPr>
              <p:cNvPr id="466" name="TextBox 46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80555" y="6213155"/>
                <a:ext cx="862513" cy="430887"/>
              </a:xfrm>
              <a:prstGeom prst="rect">
                <a:avLst/>
              </a:prstGeom>
              <a:blipFill rotWithShape="0">
                <a:blip r:embed="rId3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83" name="Group 482"/>
          <p:cNvGrpSpPr/>
          <p:nvPr/>
        </p:nvGrpSpPr>
        <p:grpSpPr>
          <a:xfrm>
            <a:off x="37318489" y="25481111"/>
            <a:ext cx="4793693" cy="2891717"/>
            <a:chOff x="37153571" y="25454438"/>
            <a:chExt cx="4793693" cy="2891717"/>
          </a:xfrm>
        </p:grpSpPr>
        <p:grpSp>
          <p:nvGrpSpPr>
            <p:cNvPr id="476" name="Group 475"/>
            <p:cNvGrpSpPr/>
            <p:nvPr/>
          </p:nvGrpSpPr>
          <p:grpSpPr>
            <a:xfrm>
              <a:off x="37153571" y="25547129"/>
              <a:ext cx="4793693" cy="2799026"/>
              <a:chOff x="37153571" y="25547129"/>
              <a:chExt cx="4793693" cy="2799026"/>
            </a:xfrm>
          </p:grpSpPr>
          <p:grpSp>
            <p:nvGrpSpPr>
              <p:cNvPr id="300" name="Group 299"/>
              <p:cNvGrpSpPr/>
              <p:nvPr/>
            </p:nvGrpSpPr>
            <p:grpSpPr>
              <a:xfrm>
                <a:off x="37153571" y="25566829"/>
                <a:ext cx="4793693" cy="2779326"/>
                <a:chOff x="5502923" y="36354851"/>
                <a:chExt cx="4532338" cy="2627795"/>
              </a:xfrm>
            </p:grpSpPr>
            <p:pic>
              <p:nvPicPr>
                <p:cNvPr id="301" name="Picture 300"/>
                <p:cNvPicPr>
                  <a:picLocks noChangeAspect="1"/>
                </p:cNvPicPr>
                <p:nvPr/>
              </p:nvPicPr>
              <p:blipFill>
                <a:blip r:embed="rId3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502923" y="36354851"/>
                  <a:ext cx="3805395" cy="2627795"/>
                </a:xfrm>
                <a:prstGeom prst="rect">
                  <a:avLst/>
                </a:prstGeom>
              </p:spPr>
            </p:pic>
            <p:sp>
              <p:nvSpPr>
                <p:cNvPr id="302" name="TextBox 301"/>
                <p:cNvSpPr txBox="1"/>
                <p:nvPr/>
              </p:nvSpPr>
              <p:spPr>
                <a:xfrm>
                  <a:off x="6978405" y="36680330"/>
                  <a:ext cx="3056856" cy="72749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200" dirty="0" smtClean="0"/>
                    <a:t>Thermochemical</a:t>
                  </a:r>
                </a:p>
                <a:p>
                  <a:r>
                    <a:rPr lang="en-US" sz="2200" dirty="0" smtClean="0"/>
                    <a:t>source</a:t>
                  </a:r>
                  <a:endParaRPr lang="en-US" sz="2200" dirty="0"/>
                </a:p>
              </p:txBody>
            </p:sp>
            <p:sp>
              <p:nvSpPr>
                <p:cNvPr id="303" name="TextBox 302"/>
                <p:cNvSpPr txBox="1"/>
                <p:nvPr/>
              </p:nvSpPr>
              <p:spPr>
                <a:xfrm>
                  <a:off x="8013979" y="37389333"/>
                  <a:ext cx="1084507" cy="72749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200" dirty="0" smtClean="0"/>
                    <a:t>Ablation</a:t>
                  </a:r>
                </a:p>
                <a:p>
                  <a:r>
                    <a:rPr lang="en-US" sz="2200" dirty="0" smtClean="0"/>
                    <a:t>source</a:t>
                  </a:r>
                  <a:endParaRPr lang="en-US" sz="2200" dirty="0"/>
                </a:p>
              </p:txBody>
            </p:sp>
          </p:grpSp>
          <p:sp>
            <p:nvSpPr>
              <p:cNvPr id="475" name="Rectangle 474"/>
              <p:cNvSpPr/>
              <p:nvPr/>
            </p:nvSpPr>
            <p:spPr>
              <a:xfrm>
                <a:off x="38245884" y="25547129"/>
                <a:ext cx="2000416" cy="26557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77" name="TextBox 476"/>
            <p:cNvSpPr txBox="1"/>
            <p:nvPr/>
          </p:nvSpPr>
          <p:spPr>
            <a:xfrm>
              <a:off x="38277744" y="25454438"/>
              <a:ext cx="2266950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dirty="0" smtClean="0"/>
                <a:t>Pulse shapes</a:t>
              </a:r>
              <a:endParaRPr lang="en-US" sz="2200" dirty="0"/>
            </a:p>
          </p:txBody>
        </p:sp>
      </p:grpSp>
      <p:grpSp>
        <p:nvGrpSpPr>
          <p:cNvPr id="482" name="Group 481"/>
          <p:cNvGrpSpPr/>
          <p:nvPr/>
        </p:nvGrpSpPr>
        <p:grpSpPr>
          <a:xfrm>
            <a:off x="31962158" y="25183365"/>
            <a:ext cx="5265474" cy="3256878"/>
            <a:chOff x="31962158" y="25183365"/>
            <a:chExt cx="5265474" cy="3256878"/>
          </a:xfrm>
        </p:grpSpPr>
        <p:grpSp>
          <p:nvGrpSpPr>
            <p:cNvPr id="304" name="Group 303"/>
            <p:cNvGrpSpPr/>
            <p:nvPr/>
          </p:nvGrpSpPr>
          <p:grpSpPr>
            <a:xfrm>
              <a:off x="31962158" y="25183365"/>
              <a:ext cx="5265474" cy="3256878"/>
              <a:chOff x="472285" y="36102329"/>
              <a:chExt cx="5378670" cy="3015651"/>
            </a:xfrm>
          </p:grpSpPr>
          <p:grpSp>
            <p:nvGrpSpPr>
              <p:cNvPr id="305" name="Group 304"/>
              <p:cNvGrpSpPr/>
              <p:nvPr/>
            </p:nvGrpSpPr>
            <p:grpSpPr>
              <a:xfrm>
                <a:off x="472285" y="36102329"/>
                <a:ext cx="5378670" cy="3015651"/>
                <a:chOff x="472285" y="36102329"/>
                <a:chExt cx="5378670" cy="3015651"/>
              </a:xfrm>
            </p:grpSpPr>
            <p:grpSp>
              <p:nvGrpSpPr>
                <p:cNvPr id="307" name="Group 306"/>
                <p:cNvGrpSpPr/>
                <p:nvPr/>
              </p:nvGrpSpPr>
              <p:grpSpPr>
                <a:xfrm>
                  <a:off x="472285" y="36102329"/>
                  <a:ext cx="4973753" cy="3015651"/>
                  <a:chOff x="472285" y="36102329"/>
                  <a:chExt cx="4973753" cy="3015651"/>
                </a:xfrm>
              </p:grpSpPr>
              <p:pic>
                <p:nvPicPr>
                  <p:cNvPr id="310" name="Picture 309"/>
                  <p:cNvPicPr>
                    <a:picLocks noChangeAspect="1"/>
                  </p:cNvPicPr>
                  <p:nvPr/>
                </p:nvPicPr>
                <p:blipFill rotWithShape="1">
                  <a:blip r:embed="rId40"/>
                  <a:srcRect l="62" t="-15167" r="40817" b="8999"/>
                  <a:stretch/>
                </p:blipFill>
                <p:spPr>
                  <a:xfrm>
                    <a:off x="472285" y="36102329"/>
                    <a:ext cx="4973753" cy="2736304"/>
                  </a:xfrm>
                  <a:prstGeom prst="rect">
                    <a:avLst/>
                  </a:prstGeom>
                </p:spPr>
              </p:pic>
              <p:sp>
                <p:nvSpPr>
                  <p:cNvPr id="311" name="TextBox 310"/>
                  <p:cNvSpPr txBox="1"/>
                  <p:nvPr/>
                </p:nvSpPr>
                <p:spPr>
                  <a:xfrm>
                    <a:off x="2498851" y="38757330"/>
                    <a:ext cx="1307591" cy="360650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800" dirty="0"/>
                      <a:t>Time (arb.)</a:t>
                    </a:r>
                    <a:endParaRPr lang="en-US" sz="1800" dirty="0"/>
                  </a:p>
                </p:txBody>
              </p:sp>
            </p:grp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308" name="TextBox 307"/>
                    <p:cNvSpPr txBox="1"/>
                    <p:nvPr/>
                  </p:nvSpPr>
                  <p:spPr>
                    <a:xfrm>
                      <a:off x="2106539" y="36525239"/>
                      <a:ext cx="3744416" cy="420758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14:m>
                        <m:oMath xmlns:m="http://schemas.openxmlformats.org/officeDocument/2006/math"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~10×</m:t>
                          </m:r>
                        </m:oMath>
                      </a14:m>
                      <a:r>
                        <a:rPr lang="en-US" sz="2200" dirty="0"/>
                        <a:t> ablation yield</a:t>
                      </a:r>
                      <a:endParaRPr lang="en-US" sz="2200" dirty="0"/>
                    </a:p>
                  </p:txBody>
                </p:sp>
              </mc:Choice>
              <mc:Fallback xmlns="">
                <p:sp>
                  <p:nvSpPr>
                    <p:cNvPr id="484" name="TextBox 483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2106539" y="36525239"/>
                      <a:ext cx="3744416" cy="430887"/>
                    </a:xfrm>
                    <a:prstGeom prst="rect">
                      <a:avLst/>
                    </a:prstGeom>
                    <a:blipFill rotWithShape="0">
                      <a:blip r:embed="rId41"/>
                      <a:stretch>
                        <a:fillRect t="-9091" b="-37879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cxnSp>
              <p:nvCxnSpPr>
                <p:cNvPr id="309" name="Straight Arrow Connector 308"/>
                <p:cNvCxnSpPr/>
                <p:nvPr/>
              </p:nvCxnSpPr>
              <p:spPr>
                <a:xfrm flipH="1">
                  <a:off x="3503782" y="36892388"/>
                  <a:ext cx="164249" cy="1281135"/>
                </a:xfrm>
                <a:prstGeom prst="straightConnector1">
                  <a:avLst/>
                </a:prstGeom>
                <a:ln w="66675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306" name="Straight Connector 305"/>
              <p:cNvCxnSpPr/>
              <p:nvPr/>
            </p:nvCxnSpPr>
            <p:spPr>
              <a:xfrm>
                <a:off x="1143304" y="38254134"/>
                <a:ext cx="4275603" cy="0"/>
              </a:xfrm>
              <a:prstGeom prst="line">
                <a:avLst/>
              </a:prstGeom>
              <a:ln w="317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81" name="TextBox 480"/>
            <p:cNvSpPr txBox="1"/>
            <p:nvPr/>
          </p:nvSpPr>
          <p:spPr>
            <a:xfrm rot="16200000">
              <a:off x="32815202" y="26215531"/>
              <a:ext cx="98922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Change conditions</a:t>
              </a:r>
              <a:endParaRPr lang="en-US" sz="1400" dirty="0"/>
            </a:p>
          </p:txBody>
        </p:sp>
      </p:grpSp>
      <p:grpSp>
        <p:nvGrpSpPr>
          <p:cNvPr id="497" name="Group 496"/>
          <p:cNvGrpSpPr/>
          <p:nvPr/>
        </p:nvGrpSpPr>
        <p:grpSpPr>
          <a:xfrm>
            <a:off x="41154755" y="19728794"/>
            <a:ext cx="4890178" cy="5809827"/>
            <a:chOff x="40871649" y="19772691"/>
            <a:chExt cx="4890178" cy="5809827"/>
          </a:xfrm>
        </p:grpSpPr>
        <p:pic>
          <p:nvPicPr>
            <p:cNvPr id="318" name="Picture 317"/>
            <p:cNvPicPr>
              <a:picLocks noChangeAspect="1"/>
            </p:cNvPicPr>
            <p:nvPr/>
          </p:nvPicPr>
          <p:blipFill rotWithShape="1">
            <a:blip r:embed="rId42"/>
            <a:srcRect b="87955"/>
            <a:stretch/>
          </p:blipFill>
          <p:spPr>
            <a:xfrm>
              <a:off x="40871649" y="19772691"/>
              <a:ext cx="4890178" cy="648909"/>
            </a:xfrm>
            <a:prstGeom prst="rect">
              <a:avLst/>
            </a:prstGeom>
          </p:spPr>
        </p:pic>
        <p:grpSp>
          <p:nvGrpSpPr>
            <p:cNvPr id="496" name="Group 495"/>
            <p:cNvGrpSpPr/>
            <p:nvPr/>
          </p:nvGrpSpPr>
          <p:grpSpPr>
            <a:xfrm>
              <a:off x="40902809" y="20378384"/>
              <a:ext cx="4595687" cy="5204134"/>
              <a:chOff x="33219992" y="20051781"/>
              <a:chExt cx="4595687" cy="5204134"/>
            </a:xfrm>
          </p:grpSpPr>
          <p:grpSp>
            <p:nvGrpSpPr>
              <p:cNvPr id="491" name="Group 490"/>
              <p:cNvGrpSpPr/>
              <p:nvPr/>
            </p:nvGrpSpPr>
            <p:grpSpPr>
              <a:xfrm>
                <a:off x="33541116" y="20051781"/>
                <a:ext cx="4274563" cy="5204134"/>
                <a:chOff x="33541116" y="20051781"/>
                <a:chExt cx="4274563" cy="5204134"/>
              </a:xfrm>
            </p:grpSpPr>
            <p:pic>
              <p:nvPicPr>
                <p:cNvPr id="488" name="Picture 487"/>
                <p:cNvPicPr>
                  <a:picLocks noChangeAspect="1"/>
                </p:cNvPicPr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33541116" y="20051781"/>
                  <a:ext cx="4274563" cy="5204134"/>
                </a:xfrm>
                <a:prstGeom prst="rect">
                  <a:avLst/>
                </a:prstGeom>
              </p:spPr>
            </p:pic>
            <p:sp>
              <p:nvSpPr>
                <p:cNvPr id="489" name="Rectangle 488"/>
                <p:cNvSpPr/>
                <p:nvPr/>
              </p:nvSpPr>
              <p:spPr>
                <a:xfrm>
                  <a:off x="33867287" y="23456900"/>
                  <a:ext cx="844578" cy="30980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495" name="TextBox 494"/>
              <p:cNvSpPr txBox="1"/>
              <p:nvPr/>
            </p:nvSpPr>
            <p:spPr>
              <a:xfrm>
                <a:off x="33219992" y="23540217"/>
                <a:ext cx="2733411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smtClean="0">
                    <a:solidFill>
                      <a:srgbClr val="00B050"/>
                    </a:solidFill>
                  </a:rPr>
                  <a:t>50 W “long pulse” fiber laser</a:t>
                </a:r>
                <a:endParaRPr lang="en-US" sz="1400" dirty="0">
                  <a:solidFill>
                    <a:srgbClr val="00B050"/>
                  </a:solidFill>
                </a:endParaRPr>
              </a:p>
            </p:txBody>
          </p:sp>
        </p:grpSp>
      </p:grpSp>
      <p:cxnSp>
        <p:nvCxnSpPr>
          <p:cNvPr id="319" name="Straight Connector 318"/>
          <p:cNvCxnSpPr/>
          <p:nvPr/>
        </p:nvCxnSpPr>
        <p:spPr>
          <a:xfrm flipV="1">
            <a:off x="38909732" y="21580959"/>
            <a:ext cx="3202450" cy="807690"/>
          </a:xfrm>
          <a:prstGeom prst="line">
            <a:avLst/>
          </a:prstGeom>
          <a:ln w="53975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2" name="Group 81"/>
          <p:cNvGrpSpPr/>
          <p:nvPr/>
        </p:nvGrpSpPr>
        <p:grpSpPr>
          <a:xfrm>
            <a:off x="20545756" y="20657967"/>
            <a:ext cx="11258085" cy="5099990"/>
            <a:chOff x="20547227" y="27053758"/>
            <a:chExt cx="11258085" cy="5099990"/>
          </a:xfrm>
        </p:grpSpPr>
        <p:sp>
          <p:nvSpPr>
            <p:cNvPr id="245" name="TextBox 244"/>
            <p:cNvSpPr txBox="1"/>
            <p:nvPr/>
          </p:nvSpPr>
          <p:spPr>
            <a:xfrm>
              <a:off x="20762149" y="27076342"/>
              <a:ext cx="10812301" cy="6925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800" b="1" u="sng" dirty="0">
                  <a:latin typeface="Adobe Kaiti Std R" panose="02020400000000000000" pitchFamily="18" charset="-128"/>
                  <a:ea typeface="Adobe Kaiti Std R" panose="02020400000000000000" pitchFamily="18" charset="-128"/>
                  <a:cs typeface="Arial" panose="020B0604020202020204" pitchFamily="34" charset="0"/>
                </a:rPr>
                <a:t>Detection wavelength</a:t>
              </a:r>
              <a:endParaRPr lang="en-GB" sz="3800" b="1" u="sng" dirty="0">
                <a:latin typeface="Adobe Kaiti Std R" panose="02020400000000000000" pitchFamily="18" charset="-128"/>
                <a:ea typeface="Adobe Kaiti Std R" panose="02020400000000000000" pitchFamily="18" charset="-128"/>
                <a:cs typeface="Arial" panose="020B0604020202020204" pitchFamily="34" charset="0"/>
              </a:endParaRPr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50" name="Rectangle 249"/>
                <p:cNvSpPr/>
                <p:nvPr/>
              </p:nvSpPr>
              <p:spPr>
                <a:xfrm>
                  <a:off x="20591997" y="27947958"/>
                  <a:ext cx="10910054" cy="923330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r>
                    <a:rPr lang="en-US" sz="2200" dirty="0"/>
                    <a:t>PMTs </a:t>
                  </a:r>
                  <a:r>
                    <a:rPr lang="en-US" sz="2200" dirty="0"/>
                    <a:t> </a:t>
                  </a:r>
                  <a:r>
                    <a:rPr lang="en-US" sz="2200" dirty="0"/>
                    <a:t>detect 512 nm with </a:t>
                  </a:r>
                  <a14:m>
                    <m:oMath xmlns:m="http://schemas.openxmlformats.org/officeDocument/2006/math">
                      <m:r>
                        <a:rPr lang="en-US" sz="2200" b="1" i="1">
                          <a:latin typeface="Cambria Math" panose="02040503050406030204" pitchFamily="18" charset="0"/>
                        </a:rPr>
                        <m:t>~</m:t>
                      </m:r>
                      <m:r>
                        <a:rPr lang="en-US" sz="2200" b="1" i="1">
                          <a:latin typeface="Cambria Math" panose="02040503050406030204" pitchFamily="18" charset="0"/>
                        </a:rPr>
                        <m:t>𝟐</m:t>
                      </m:r>
                      <m:r>
                        <a:rPr lang="en-US" sz="2200" b="1" i="1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sz="2200" b="1" i="1">
                          <a:latin typeface="Cambria Math" panose="02040503050406030204" pitchFamily="18" charset="0"/>
                        </a:rPr>
                        <m:t>𝟓</m:t>
                      </m:r>
                      <m:r>
                        <a:rPr lang="en-US" sz="2200" b="1" i="1">
                          <a:latin typeface="Cambria Math" panose="02040503050406030204" pitchFamily="18" charset="0"/>
                        </a:rPr>
                        <m:t>×</m:t>
                      </m:r>
                    </m:oMath>
                  </a14:m>
                  <a:r>
                    <a:rPr lang="en-US" sz="2200" b="1" dirty="0"/>
                    <a:t> efficiency </a:t>
                  </a:r>
                  <a:r>
                    <a:rPr lang="en-US" sz="2200" dirty="0"/>
                    <a:t>of 690 nm detection used in ACME </a:t>
                  </a:r>
                  <a:r>
                    <a:rPr lang="en-US" sz="2200" dirty="0"/>
                    <a:t>I</a:t>
                  </a:r>
                  <a:endParaRPr lang="en-US" sz="2200" dirty="0"/>
                </a:p>
                <a:p>
                  <a:endParaRPr lang="en-US" sz="1000" dirty="0"/>
                </a:p>
                <a:p>
                  <a:r>
                    <a:rPr lang="en-US" sz="2200" dirty="0"/>
                    <a:t>Detecting 512 nm fluorescence suppresses effect </a:t>
                  </a:r>
                  <a:r>
                    <a:rPr lang="en-US" sz="2200" dirty="0"/>
                    <a:t>of scattered light </a:t>
                  </a:r>
                  <a:r>
                    <a:rPr lang="en-US" sz="2200" dirty="0"/>
                    <a:t>from </a:t>
                  </a:r>
                  <a:r>
                    <a:rPr lang="en-US" sz="2200" dirty="0"/>
                    <a:t>690 nm STIRAP </a:t>
                  </a:r>
                  <a:r>
                    <a:rPr lang="en-US" sz="2200" dirty="0" smtClean="0"/>
                    <a:t>laser</a:t>
                  </a:r>
                  <a:endParaRPr lang="en-US" sz="2200" dirty="0"/>
                </a:p>
              </p:txBody>
            </p:sp>
          </mc:Choice>
          <mc:Fallback>
            <p:sp>
              <p:nvSpPr>
                <p:cNvPr id="250" name="Rectangle 249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591997" y="27947958"/>
                  <a:ext cx="10910054" cy="923330"/>
                </a:xfrm>
                <a:prstGeom prst="rect">
                  <a:avLst/>
                </a:prstGeom>
                <a:blipFill rotWithShape="0">
                  <a:blip r:embed="rId44"/>
                  <a:stretch>
                    <a:fillRect l="-727" t="-3947" b="-125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54" name="Rectangle 253"/>
            <p:cNvSpPr/>
            <p:nvPr/>
          </p:nvSpPr>
          <p:spPr>
            <a:xfrm>
              <a:off x="20547227" y="27053758"/>
              <a:ext cx="11105278" cy="5099990"/>
            </a:xfrm>
            <a:prstGeom prst="rect">
              <a:avLst/>
            </a:prstGeom>
            <a:noFill/>
            <a:ln w="50800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dobe Kaiti Std R" panose="02020400000000000000" pitchFamily="18" charset="-128"/>
                <a:ea typeface="Adobe Kaiti Std R" panose="02020400000000000000" pitchFamily="18" charset="-128"/>
              </a:endParaRPr>
            </a:p>
          </p:txBody>
        </p:sp>
        <p:sp>
          <p:nvSpPr>
            <p:cNvPr id="456" name="TextBox 455"/>
            <p:cNvSpPr txBox="1"/>
            <p:nvPr/>
          </p:nvSpPr>
          <p:spPr>
            <a:xfrm>
              <a:off x="23633051" y="29344085"/>
              <a:ext cx="149130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/>
                <a:t>ACME II</a:t>
              </a:r>
              <a:endParaRPr lang="en-US" sz="3200" dirty="0"/>
            </a:p>
          </p:txBody>
        </p:sp>
        <p:sp>
          <p:nvSpPr>
            <p:cNvPr id="458" name="TextBox 457"/>
            <p:cNvSpPr txBox="1"/>
            <p:nvPr/>
          </p:nvSpPr>
          <p:spPr>
            <a:xfrm>
              <a:off x="21089262" y="29344582"/>
              <a:ext cx="138711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/>
                <a:t>ACME </a:t>
              </a:r>
              <a:r>
                <a:rPr lang="en-US" sz="3200" dirty="0" smtClean="0"/>
                <a:t>I</a:t>
              </a:r>
              <a:endParaRPr lang="en-US" sz="3200" dirty="0"/>
            </a:p>
          </p:txBody>
        </p:sp>
        <p:grpSp>
          <p:nvGrpSpPr>
            <p:cNvPr id="472" name="Group 471"/>
            <p:cNvGrpSpPr/>
            <p:nvPr/>
          </p:nvGrpSpPr>
          <p:grpSpPr>
            <a:xfrm>
              <a:off x="25690790" y="29106295"/>
              <a:ext cx="6114522" cy="2932523"/>
              <a:chOff x="25690790" y="29106295"/>
              <a:chExt cx="6114522" cy="2932523"/>
            </a:xfrm>
          </p:grpSpPr>
          <p:grpSp>
            <p:nvGrpSpPr>
              <p:cNvPr id="468" name="Group 467"/>
              <p:cNvGrpSpPr/>
              <p:nvPr/>
            </p:nvGrpSpPr>
            <p:grpSpPr>
              <a:xfrm>
                <a:off x="25983299" y="29106295"/>
                <a:ext cx="5822013" cy="2932523"/>
                <a:chOff x="25983299" y="29106295"/>
                <a:chExt cx="5822013" cy="2932523"/>
              </a:xfrm>
            </p:grpSpPr>
            <mc:AlternateContent xmlns:mc="http://schemas.openxmlformats.org/markup-compatibility/2006">
              <mc:Choice xmlns:a14="http://schemas.microsoft.com/office/drawing/2010/main" Requires="a14">
                <p:sp>
                  <p:nvSpPr>
                    <p:cNvPr id="253" name="TextBox 252"/>
                    <p:cNvSpPr txBox="1"/>
                    <p:nvPr/>
                  </p:nvSpPr>
                  <p:spPr>
                    <a:xfrm>
                      <a:off x="25983299" y="31577153"/>
                      <a:ext cx="5822013" cy="461665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just"/>
                      <a:r>
                        <a:rPr lang="en-US" sz="2400" dirty="0">
                          <a:latin typeface="Adobe Kaiti Std R" panose="02020400000000000000" pitchFamily="18" charset="-128"/>
                          <a:ea typeface="Adobe Kaiti Std R" panose="02020400000000000000" pitchFamily="18" charset="-128"/>
                        </a:rPr>
                        <a:t>Saturation of </a:t>
                      </a:r>
                      <a14:m>
                        <m:oMath xmlns:m="http://schemas.openxmlformats.org/officeDocument/2006/math">
                          <m:r>
                            <a:rPr lang="en-US" sz="2400" i="1">
                              <a:latin typeface="Cambria Math" panose="02040503050406030204" pitchFamily="18" charset="0"/>
                              <a:ea typeface="Adobe Kaiti Std R" panose="02020400000000000000" pitchFamily="18" charset="-128"/>
                            </a:rPr>
                            <m:t>𝐻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  <a:ea typeface="Adobe Kaiti Std R" panose="02020400000000000000" pitchFamily="18" charset="-128"/>
                            </a:rPr>
                            <m:t>→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  <a:ea typeface="Adobe Kaiti Std R" panose="02020400000000000000" pitchFamily="18" charset="-128"/>
                            </a:rPr>
                            <m:t>𝐼</m:t>
                          </m:r>
                        </m:oMath>
                      </a14:m>
                      <a:r>
                        <a:rPr lang="en-US" sz="2400" dirty="0">
                          <a:latin typeface="Adobe Kaiti Std R" panose="02020400000000000000" pitchFamily="18" charset="-128"/>
                          <a:ea typeface="Adobe Kaiti Std R" panose="02020400000000000000" pitchFamily="18" charset="-128"/>
                        </a:rPr>
                        <a:t> detection transition</a:t>
                      </a:r>
                    </a:p>
                  </p:txBody>
                </p:sp>
              </mc:Choice>
              <mc:Fallback>
                <p:sp>
                  <p:nvSpPr>
                    <p:cNvPr id="253" name="TextBox 252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25983299" y="31577153"/>
                      <a:ext cx="5822013" cy="461665"/>
                    </a:xfrm>
                    <a:prstGeom prst="rect">
                      <a:avLst/>
                    </a:prstGeom>
                    <a:blipFill rotWithShape="0">
                      <a:blip r:embed="rId45"/>
                      <a:stretch>
                        <a:fillRect l="-1571" t="-10526" b="-28947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pic>
              <p:nvPicPr>
                <p:cNvPr id="467" name="Picture 466"/>
                <p:cNvPicPr>
                  <a:picLocks noChangeAspect="1"/>
                </p:cNvPicPr>
                <p:nvPr/>
              </p:nvPicPr>
              <p:blipFill rotWithShape="1">
                <a:blip r:embed="rId46"/>
                <a:srcRect l="4145" t="7643" b="8829"/>
                <a:stretch/>
              </p:blipFill>
              <p:spPr>
                <a:xfrm>
                  <a:off x="26038628" y="29106295"/>
                  <a:ext cx="5532920" cy="2171991"/>
                </a:xfrm>
                <a:prstGeom prst="rect">
                  <a:avLst/>
                </a:prstGeom>
              </p:spPr>
            </p:pic>
          </p:grpSp>
          <p:sp>
            <p:nvSpPr>
              <p:cNvPr id="469" name="TextBox 468"/>
              <p:cNvSpPr txBox="1"/>
              <p:nvPr/>
            </p:nvSpPr>
            <p:spPr>
              <a:xfrm rot="16200000">
                <a:off x="24788090" y="30106754"/>
                <a:ext cx="217473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1800" dirty="0" smtClean="0">
                    <a:latin typeface="Adobe Kaiti Std R" panose="02020400000000000000" pitchFamily="18" charset="-128"/>
                    <a:ea typeface="Adobe Kaiti Std R" panose="02020400000000000000" pitchFamily="18" charset="-128"/>
                  </a:rPr>
                  <a:t>Fluorescence (arb.)</a:t>
                </a:r>
                <a:endParaRPr lang="en-US" sz="1800" dirty="0">
                  <a:latin typeface="Adobe Kaiti Std R" panose="02020400000000000000" pitchFamily="18" charset="-128"/>
                  <a:ea typeface="Adobe Kaiti Std R" panose="02020400000000000000" pitchFamily="18" charset="-128"/>
                </a:endParaRPr>
              </a:p>
            </p:txBody>
          </p:sp>
          <p:sp>
            <p:nvSpPr>
              <p:cNvPr id="471" name="TextBox 470"/>
              <p:cNvSpPr txBox="1"/>
              <p:nvPr/>
            </p:nvSpPr>
            <p:spPr>
              <a:xfrm>
                <a:off x="27428534" y="31228540"/>
                <a:ext cx="293654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1800" dirty="0" smtClean="0">
                    <a:latin typeface="Adobe Kaiti Std R" panose="02020400000000000000" pitchFamily="18" charset="-128"/>
                    <a:ea typeface="Adobe Kaiti Std R" panose="02020400000000000000" pitchFamily="18" charset="-128"/>
                  </a:rPr>
                  <a:t>703 nm laser power (</a:t>
                </a:r>
                <a:r>
                  <a:rPr lang="en-US" sz="1800" dirty="0" err="1" smtClean="0">
                    <a:latin typeface="Adobe Kaiti Std R" panose="02020400000000000000" pitchFamily="18" charset="-128"/>
                    <a:ea typeface="Adobe Kaiti Std R" panose="02020400000000000000" pitchFamily="18" charset="-128"/>
                  </a:rPr>
                  <a:t>mW</a:t>
                </a:r>
                <a:r>
                  <a:rPr lang="en-US" sz="1800" dirty="0" smtClean="0">
                    <a:latin typeface="Adobe Kaiti Std R" panose="02020400000000000000" pitchFamily="18" charset="-128"/>
                    <a:ea typeface="Adobe Kaiti Std R" panose="02020400000000000000" pitchFamily="18" charset="-128"/>
                  </a:rPr>
                  <a:t>)</a:t>
                </a:r>
                <a:endParaRPr lang="en-US" sz="1800" dirty="0">
                  <a:latin typeface="Adobe Kaiti Std R" panose="02020400000000000000" pitchFamily="18" charset="-128"/>
                  <a:ea typeface="Adobe Kaiti Std R" panose="02020400000000000000" pitchFamily="18" charset="-128"/>
                </a:endParaRPr>
              </a:p>
            </p:txBody>
          </p:sp>
        </p:grpSp>
        <p:pic>
          <p:nvPicPr>
            <p:cNvPr id="508" name="Picture 507"/>
            <p:cNvPicPr>
              <a:picLocks noChangeAspect="1"/>
            </p:cNvPicPr>
            <p:nvPr/>
          </p:nvPicPr>
          <p:blipFill>
            <a:blip r:embed="rId4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630178" y="29932325"/>
              <a:ext cx="5099808" cy="1926735"/>
            </a:xfrm>
            <a:prstGeom prst="rect">
              <a:avLst/>
            </a:prstGeom>
          </p:spPr>
        </p:pic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512" name="TextBox 511"/>
              <p:cNvSpPr txBox="1"/>
              <p:nvPr/>
            </p:nvSpPr>
            <p:spPr>
              <a:xfrm>
                <a:off x="41177903" y="24015116"/>
                <a:ext cx="1374717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1400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~</m:t>
                    </m:r>
                  </m:oMath>
                </a14:m>
                <a:r>
                  <a:rPr lang="en-US" sz="1400" dirty="0" smtClean="0">
                    <a:solidFill>
                      <a:srgbClr val="00B050"/>
                    </a:solidFill>
                  </a:rPr>
                  <a:t>15 W  time-averaged power</a:t>
                </a:r>
                <a:endParaRPr lang="en-US" sz="1400" dirty="0">
                  <a:solidFill>
                    <a:srgbClr val="00B050"/>
                  </a:solidFill>
                </a:endParaRPr>
              </a:p>
            </p:txBody>
          </p:sp>
        </mc:Choice>
        <mc:Fallback>
          <p:sp>
            <p:nvSpPr>
              <p:cNvPr id="512" name="TextBox 5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177903" y="24015116"/>
                <a:ext cx="1374717" cy="523220"/>
              </a:xfrm>
              <a:prstGeom prst="rect">
                <a:avLst/>
              </a:prstGeom>
              <a:blipFill rotWithShape="0">
                <a:blip r:embed="rId48"/>
                <a:stretch>
                  <a:fillRect l="-1333" t="-1163" b="-116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4" name="Group 83"/>
          <p:cNvGrpSpPr/>
          <p:nvPr/>
        </p:nvGrpSpPr>
        <p:grpSpPr>
          <a:xfrm>
            <a:off x="20554115" y="9319813"/>
            <a:ext cx="11104100" cy="5936794"/>
            <a:chOff x="20570062" y="10491242"/>
            <a:chExt cx="11104100" cy="5936794"/>
          </a:xfrm>
        </p:grpSpPr>
        <p:sp>
          <p:nvSpPr>
            <p:cNvPr id="208" name="TextBox 207"/>
            <p:cNvSpPr txBox="1"/>
            <p:nvPr/>
          </p:nvSpPr>
          <p:spPr>
            <a:xfrm>
              <a:off x="20708340" y="10601342"/>
              <a:ext cx="7344818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800" b="1" u="sng" dirty="0">
                  <a:latin typeface="Adobe Kaiti Std R" panose="02020400000000000000" pitchFamily="18" charset="-128"/>
                  <a:ea typeface="Adobe Kaiti Std R" panose="02020400000000000000" pitchFamily="18" charset="-128"/>
                  <a:cs typeface="Arial" panose="020B0604020202020204" pitchFamily="34" charset="0"/>
                </a:rPr>
                <a:t>State Preparation</a:t>
              </a:r>
              <a:endParaRPr lang="en-GB" sz="3800" b="1" u="sng" dirty="0">
                <a:latin typeface="Adobe Kaiti Std R" panose="02020400000000000000" pitchFamily="18" charset="-128"/>
                <a:ea typeface="Adobe Kaiti Std R" panose="02020400000000000000" pitchFamily="18" charset="-128"/>
                <a:cs typeface="Arial" panose="020B0604020202020204" pitchFamily="34" charset="0"/>
              </a:endParaRPr>
            </a:p>
          </p:txBody>
        </p:sp>
        <p:sp>
          <p:nvSpPr>
            <p:cNvPr id="523" name="Rectangle 522"/>
            <p:cNvSpPr/>
            <p:nvPr/>
          </p:nvSpPr>
          <p:spPr>
            <a:xfrm>
              <a:off x="20570062" y="10491242"/>
              <a:ext cx="11095471" cy="5936794"/>
            </a:xfrm>
            <a:prstGeom prst="rect">
              <a:avLst/>
            </a:prstGeom>
            <a:noFill/>
            <a:ln w="50800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dobe Kaiti Std R" panose="02020400000000000000" pitchFamily="18" charset="-128"/>
                <a:ea typeface="Adobe Kaiti Std R" panose="02020400000000000000" pitchFamily="18" charset="-128"/>
              </a:endParaRPr>
            </a:p>
          </p:txBody>
        </p:sp>
        <p:sp>
          <p:nvSpPr>
            <p:cNvPr id="545" name="TextBox 544"/>
            <p:cNvSpPr txBox="1"/>
            <p:nvPr/>
          </p:nvSpPr>
          <p:spPr>
            <a:xfrm>
              <a:off x="20622158" y="15617536"/>
              <a:ext cx="11052004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200" dirty="0">
                  <a:latin typeface="Adobe Kaiti Std R" panose="02020400000000000000" pitchFamily="18" charset="-128"/>
                  <a:ea typeface="Adobe Kaiti Std R" panose="02020400000000000000" pitchFamily="18" charset="-128"/>
                </a:rPr>
                <a:t>See poster “</a:t>
              </a:r>
              <a:r>
                <a:rPr lang="en-US" sz="2200" dirty="0">
                  <a:latin typeface="Adobe Kaiti Std R" panose="02020400000000000000" pitchFamily="18" charset="-128"/>
                  <a:ea typeface="Adobe Kaiti Std R" panose="02020400000000000000" pitchFamily="18" charset="-128"/>
                </a:rPr>
                <a:t>Twelve-fold increase in the number of usable </a:t>
              </a:r>
              <a:r>
                <a:rPr lang="en-US" sz="2200" dirty="0" err="1">
                  <a:latin typeface="Adobe Kaiti Std R" panose="02020400000000000000" pitchFamily="18" charset="-128"/>
                  <a:ea typeface="Adobe Kaiti Std R" panose="02020400000000000000" pitchFamily="18" charset="-128"/>
                </a:rPr>
                <a:t>ThO</a:t>
              </a:r>
              <a:r>
                <a:rPr lang="en-US" sz="2200" dirty="0">
                  <a:latin typeface="Adobe Kaiti Std R" panose="02020400000000000000" pitchFamily="18" charset="-128"/>
                  <a:ea typeface="Adobe Kaiti Std R" panose="02020400000000000000" pitchFamily="18" charset="-128"/>
                </a:rPr>
                <a:t> molecules for the ACME electron electric dipole measurement through </a:t>
              </a:r>
              <a:r>
                <a:rPr lang="en-US" sz="2200" dirty="0">
                  <a:latin typeface="Adobe Kaiti Std R" panose="02020400000000000000" pitchFamily="18" charset="-128"/>
                  <a:ea typeface="Adobe Kaiti Std R" panose="02020400000000000000" pitchFamily="18" charset="-128"/>
                </a:rPr>
                <a:t>STIRAP,” Panda </a:t>
              </a:r>
              <a:r>
                <a:rPr lang="en-US" sz="2200" i="1" dirty="0">
                  <a:latin typeface="Adobe Kaiti Std R" panose="02020400000000000000" pitchFamily="18" charset="-128"/>
                  <a:ea typeface="Adobe Kaiti Std R" panose="02020400000000000000" pitchFamily="18" charset="-128"/>
                </a:rPr>
                <a:t>et al.</a:t>
              </a:r>
              <a:endParaRPr lang="en-GB" sz="2200" i="1" dirty="0">
                <a:latin typeface="Adobe Kaiti Std R" panose="02020400000000000000" pitchFamily="18" charset="-128"/>
                <a:ea typeface="Adobe Kaiti Std R" panose="02020400000000000000" pitchFamily="18" charset="-128"/>
              </a:endParaRPr>
            </a:p>
          </p:txBody>
        </p:sp>
        <p:grpSp>
          <p:nvGrpSpPr>
            <p:cNvPr id="77" name="Group 76"/>
            <p:cNvGrpSpPr/>
            <p:nvPr/>
          </p:nvGrpSpPr>
          <p:grpSpPr>
            <a:xfrm>
              <a:off x="24659410" y="11205880"/>
              <a:ext cx="6856803" cy="4491127"/>
              <a:chOff x="25351478" y="10662204"/>
              <a:chExt cx="5938226" cy="3889470"/>
            </a:xfrm>
          </p:grpSpPr>
          <p:grpSp>
            <p:nvGrpSpPr>
              <p:cNvPr id="74" name="Group 73"/>
              <p:cNvGrpSpPr/>
              <p:nvPr/>
            </p:nvGrpSpPr>
            <p:grpSpPr>
              <a:xfrm>
                <a:off x="25773397" y="10662204"/>
                <a:ext cx="5516307" cy="3504687"/>
                <a:chOff x="25450799" y="10573263"/>
                <a:chExt cx="5516307" cy="3504687"/>
              </a:xfrm>
            </p:grpSpPr>
            <p:pic>
              <p:nvPicPr>
                <p:cNvPr id="514" name="Picture 513"/>
                <p:cNvPicPr>
                  <a:picLocks noChangeAspect="1"/>
                </p:cNvPicPr>
                <p:nvPr/>
              </p:nvPicPr>
              <p:blipFill rotWithShape="1">
                <a:blip r:embed="rId4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344" b="4493"/>
                <a:stretch/>
              </p:blipFill>
              <p:spPr>
                <a:xfrm>
                  <a:off x="25450799" y="10573263"/>
                  <a:ext cx="5466243" cy="3504687"/>
                </a:xfrm>
                <a:prstGeom prst="rect">
                  <a:avLst/>
                </a:prstGeom>
              </p:spPr>
            </p:pic>
            <p:sp>
              <p:nvSpPr>
                <p:cNvPr id="520" name="TextBox 519"/>
                <p:cNvSpPr txBox="1"/>
                <p:nvPr/>
              </p:nvSpPr>
              <p:spPr>
                <a:xfrm>
                  <a:off x="28785152" y="10963717"/>
                  <a:ext cx="2181954" cy="43088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2200" dirty="0" smtClean="0">
                      <a:latin typeface="Adobe Kaiti Std R" panose="02020400000000000000" pitchFamily="18" charset="-128"/>
                      <a:ea typeface="Adobe Kaiti Std R" panose="02020400000000000000" pitchFamily="18" charset="-128"/>
                    </a:rPr>
                    <a:t>ACME II</a:t>
                  </a:r>
                  <a:endParaRPr lang="en-GB" sz="2200" dirty="0">
                    <a:latin typeface="Adobe Kaiti Std R" panose="02020400000000000000" pitchFamily="18" charset="-128"/>
                    <a:ea typeface="Adobe Kaiti Std R" panose="02020400000000000000" pitchFamily="18" charset="-128"/>
                  </a:endParaRPr>
                </a:p>
              </p:txBody>
            </p:sp>
            <p:sp>
              <p:nvSpPr>
                <p:cNvPr id="521" name="TextBox 520"/>
                <p:cNvSpPr txBox="1"/>
                <p:nvPr/>
              </p:nvSpPr>
              <p:spPr>
                <a:xfrm>
                  <a:off x="27987281" y="13350735"/>
                  <a:ext cx="2823452" cy="43088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2200" dirty="0" smtClean="0">
                      <a:latin typeface="Adobe Kaiti Std R" panose="02020400000000000000" pitchFamily="18" charset="-128"/>
                      <a:ea typeface="Adobe Kaiti Std R" panose="02020400000000000000" pitchFamily="18" charset="-128"/>
                    </a:rPr>
                    <a:t>ACME I</a:t>
                  </a:r>
                  <a:endParaRPr lang="en-GB" sz="2200" dirty="0">
                    <a:latin typeface="Adobe Kaiti Std R" panose="02020400000000000000" pitchFamily="18" charset="-128"/>
                    <a:ea typeface="Adobe Kaiti Std R" panose="02020400000000000000" pitchFamily="18" charset="-128"/>
                  </a:endParaRPr>
                </a:p>
              </p:txBody>
            </p:sp>
          </p:grpSp>
          <p:sp>
            <p:nvSpPr>
              <p:cNvPr id="522" name="TextBox 521"/>
              <p:cNvSpPr txBox="1"/>
              <p:nvPr/>
            </p:nvSpPr>
            <p:spPr>
              <a:xfrm>
                <a:off x="27268044" y="14120787"/>
                <a:ext cx="2823452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200" dirty="0" smtClean="0">
                    <a:latin typeface="Adobe Kaiti Std R" panose="02020400000000000000" pitchFamily="18" charset="-128"/>
                    <a:ea typeface="Adobe Kaiti Std R" panose="02020400000000000000" pitchFamily="18" charset="-128"/>
                  </a:rPr>
                  <a:t>Time (</a:t>
                </a:r>
                <a:r>
                  <a:rPr lang="en-US" sz="2200" dirty="0" err="1" smtClean="0">
                    <a:latin typeface="Adobe Kaiti Std R" panose="02020400000000000000" pitchFamily="18" charset="-128"/>
                    <a:ea typeface="Adobe Kaiti Std R" panose="02020400000000000000" pitchFamily="18" charset="-128"/>
                  </a:rPr>
                  <a:t>ms</a:t>
                </a:r>
                <a:r>
                  <a:rPr lang="en-US" sz="2200" dirty="0" smtClean="0">
                    <a:latin typeface="Adobe Kaiti Std R" panose="02020400000000000000" pitchFamily="18" charset="-128"/>
                    <a:ea typeface="Adobe Kaiti Std R" panose="02020400000000000000" pitchFamily="18" charset="-128"/>
                  </a:rPr>
                  <a:t>)</a:t>
                </a:r>
                <a:endParaRPr lang="en-GB" sz="2200" dirty="0">
                  <a:latin typeface="Adobe Kaiti Std R" panose="02020400000000000000" pitchFamily="18" charset="-128"/>
                  <a:ea typeface="Adobe Kaiti Std R" panose="02020400000000000000" pitchFamily="18" charset="-128"/>
                </a:endParaRPr>
              </a:p>
            </p:txBody>
          </p:sp>
          <p:sp>
            <p:nvSpPr>
              <p:cNvPr id="548" name="TextBox 547"/>
              <p:cNvSpPr txBox="1"/>
              <p:nvPr/>
            </p:nvSpPr>
            <p:spPr>
              <a:xfrm rot="16200000">
                <a:off x="24155196" y="12123601"/>
                <a:ext cx="2823452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200" dirty="0" smtClean="0">
                    <a:latin typeface="Adobe Kaiti Std R" panose="02020400000000000000" pitchFamily="18" charset="-128"/>
                    <a:ea typeface="Adobe Kaiti Std R" panose="02020400000000000000" pitchFamily="18" charset="-128"/>
                  </a:rPr>
                  <a:t>Signal (arb.)</a:t>
                </a:r>
                <a:endParaRPr lang="en-GB" sz="2200" dirty="0">
                  <a:latin typeface="Adobe Kaiti Std R" panose="02020400000000000000" pitchFamily="18" charset="-128"/>
                  <a:ea typeface="Adobe Kaiti Std R" panose="02020400000000000000" pitchFamily="18" charset="-128"/>
                </a:endParaRPr>
              </a:p>
            </p:txBody>
          </p:sp>
        </p:grp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549" name="TextBox 548"/>
                <p:cNvSpPr txBox="1"/>
                <p:nvPr/>
              </p:nvSpPr>
              <p:spPr>
                <a:xfrm>
                  <a:off x="20675207" y="11374946"/>
                  <a:ext cx="3969938" cy="400109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200" dirty="0" smtClean="0">
                      <a:latin typeface="Adobe Kaiti Std R" panose="02020400000000000000" pitchFamily="18" charset="-128"/>
                      <a:ea typeface="Adobe Kaiti Std R" panose="02020400000000000000" pitchFamily="18" charset="-128"/>
                    </a:rPr>
                    <a:t>Preparation of spin precession state previously performed via optical pumping with </a:t>
                  </a:r>
                  <a14:m>
                    <m:oMath xmlns:m="http://schemas.openxmlformats.org/officeDocument/2006/math">
                      <m:r>
                        <a:rPr lang="en-US" sz="2200" b="0" i="1" smtClean="0">
                          <a:latin typeface="Cambria Math" panose="02040503050406030204" pitchFamily="18" charset="0"/>
                          <a:ea typeface="Adobe Kaiti Std R" panose="02020400000000000000" pitchFamily="18" charset="-128"/>
                        </a:rPr>
                        <m:t>~6%</m:t>
                      </m:r>
                    </m:oMath>
                  </a14:m>
                  <a:r>
                    <a:rPr lang="en-US" sz="2200" dirty="0" smtClean="0">
                      <a:latin typeface="Adobe Kaiti Std R" panose="02020400000000000000" pitchFamily="18" charset="-128"/>
                      <a:ea typeface="Adobe Kaiti Std R" panose="02020400000000000000" pitchFamily="18" charset="-128"/>
                    </a:rPr>
                    <a:t> efficiency</a:t>
                  </a:r>
                </a:p>
                <a:p>
                  <a:endParaRPr lang="en-US" sz="2200" dirty="0">
                    <a:latin typeface="Adobe Kaiti Std R" panose="02020400000000000000" pitchFamily="18" charset="-128"/>
                    <a:ea typeface="Adobe Kaiti Std R" panose="02020400000000000000" pitchFamily="18" charset="-128"/>
                  </a:endParaRPr>
                </a:p>
                <a:p>
                  <a:r>
                    <a:rPr lang="en-US" sz="2200" dirty="0" smtClean="0">
                      <a:latin typeface="Adobe Kaiti Std R" panose="02020400000000000000" pitchFamily="18" charset="-128"/>
                      <a:ea typeface="Adobe Kaiti Std R" panose="02020400000000000000" pitchFamily="18" charset="-128"/>
                    </a:rPr>
                    <a:t>Coherent state preparation via STIRAP has </a:t>
                  </a:r>
                  <a14:m>
                    <m:oMath xmlns:m="http://schemas.openxmlformats.org/officeDocument/2006/math">
                      <m:r>
                        <a:rPr lang="en-US" sz="2200" i="1">
                          <a:latin typeface="Cambria Math" panose="02040503050406030204" pitchFamily="18" charset="0"/>
                          <a:ea typeface="Adobe Kaiti Std R" panose="02020400000000000000" pitchFamily="18" charset="-128"/>
                        </a:rPr>
                        <m:t>~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  <a:ea typeface="Adobe Kaiti Std R" panose="02020400000000000000" pitchFamily="18" charset="-128"/>
                        </a:rPr>
                        <m:t>75</m:t>
                      </m:r>
                      <m:r>
                        <a:rPr lang="en-US" sz="2200" i="1">
                          <a:latin typeface="Cambria Math" panose="02040503050406030204" pitchFamily="18" charset="0"/>
                          <a:ea typeface="Adobe Kaiti Std R" panose="02020400000000000000" pitchFamily="18" charset="-128"/>
                        </a:rPr>
                        <m:t>%</m:t>
                      </m:r>
                    </m:oMath>
                  </a14:m>
                  <a:r>
                    <a:rPr lang="en-US" sz="2200" dirty="0">
                      <a:latin typeface="Adobe Kaiti Std R" panose="02020400000000000000" pitchFamily="18" charset="-128"/>
                      <a:ea typeface="Adobe Kaiti Std R" panose="02020400000000000000" pitchFamily="18" charset="-128"/>
                    </a:rPr>
                    <a:t> </a:t>
                  </a:r>
                  <a:r>
                    <a:rPr lang="en-US" sz="2200" dirty="0" smtClean="0">
                      <a:latin typeface="Adobe Kaiti Std R" panose="02020400000000000000" pitchFamily="18" charset="-128"/>
                      <a:ea typeface="Adobe Kaiti Std R" panose="02020400000000000000" pitchFamily="18" charset="-128"/>
                    </a:rPr>
                    <a:t>demonstrated efficiency</a:t>
                  </a:r>
                </a:p>
                <a:p>
                  <a:endParaRPr lang="en-US" sz="2200" dirty="0">
                    <a:latin typeface="Adobe Kaiti Std R" panose="02020400000000000000" pitchFamily="18" charset="-128"/>
                    <a:ea typeface="Adobe Kaiti Std R" panose="02020400000000000000" pitchFamily="18" charset="-128"/>
                  </a:endParaRPr>
                </a:p>
                <a:p>
                  <a:r>
                    <a:rPr lang="en-US" sz="2800" dirty="0">
                      <a:ea typeface="Adobe Kaiti Std R" panose="02020400000000000000" pitchFamily="18" charset="-128"/>
                    </a:rPr>
                    <a:t>S</a:t>
                  </a:r>
                  <a:r>
                    <a:rPr lang="en-US" sz="2800" dirty="0" smtClean="0">
                      <a:ea typeface="Adobe Kaiti Std R" panose="02020400000000000000" pitchFamily="18" charset="-128"/>
                    </a:rPr>
                    <a:t>TIRAP gives </a:t>
                  </a:r>
                  <a14:m>
                    <m:oMath xmlns:m="http://schemas.openxmlformats.org/officeDocument/2006/math">
                      <m:r>
                        <a:rPr lang="en-US" sz="2800" b="1" i="1">
                          <a:latin typeface="Cambria Math" panose="02040503050406030204" pitchFamily="18" charset="0"/>
                          <a:ea typeface="Adobe Kaiti Std R" panose="02020400000000000000" pitchFamily="18" charset="-128"/>
                        </a:rPr>
                        <m:t>~</m:t>
                      </m:r>
                      <m:r>
                        <a:rPr lang="en-US" sz="2800" b="1" i="1">
                          <a:latin typeface="Cambria Math" panose="02040503050406030204" pitchFamily="18" charset="0"/>
                          <a:ea typeface="Adobe Kaiti Std R" panose="02020400000000000000" pitchFamily="18" charset="-128"/>
                        </a:rPr>
                        <m:t>𝟏𝟐</m:t>
                      </m:r>
                      <m:r>
                        <a:rPr lang="en-US" sz="2800" b="1" i="1" smtClean="0">
                          <a:latin typeface="Cambria Math" panose="02040503050406030204" pitchFamily="18" charset="0"/>
                          <a:ea typeface="Adobe Kaiti Std R" panose="02020400000000000000" pitchFamily="18" charset="-128"/>
                        </a:rPr>
                        <m:t>×</m:t>
                      </m:r>
                    </m:oMath>
                  </a14:m>
                  <a:r>
                    <a:rPr lang="en-GB" sz="2800" b="1" i="1" dirty="0" smtClean="0">
                      <a:latin typeface="Adobe Kaiti Std R" panose="02020400000000000000" pitchFamily="18" charset="-128"/>
                      <a:ea typeface="Adobe Kaiti Std R" panose="02020400000000000000" pitchFamily="18" charset="-128"/>
                    </a:rPr>
                    <a:t> </a:t>
                  </a:r>
                  <a:r>
                    <a:rPr lang="en-GB" sz="2800" b="1" dirty="0" smtClean="0">
                      <a:latin typeface="Adobe Kaiti Std R" panose="02020400000000000000" pitchFamily="18" charset="-128"/>
                      <a:ea typeface="Adobe Kaiti Std R" panose="02020400000000000000" pitchFamily="18" charset="-128"/>
                    </a:rPr>
                    <a:t>gain in state preparation</a:t>
                  </a:r>
                  <a:endParaRPr lang="en-GB" sz="2800" b="1" dirty="0">
                    <a:latin typeface="Adobe Kaiti Std R" panose="02020400000000000000" pitchFamily="18" charset="-128"/>
                    <a:ea typeface="Adobe Kaiti Std R" panose="02020400000000000000" pitchFamily="18" charset="-128"/>
                  </a:endParaRPr>
                </a:p>
              </p:txBody>
            </p:sp>
          </mc:Choice>
          <mc:Fallback>
            <p:sp>
              <p:nvSpPr>
                <p:cNvPr id="549" name="TextBox 54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675207" y="11374946"/>
                  <a:ext cx="3969938" cy="4001095"/>
                </a:xfrm>
                <a:prstGeom prst="rect">
                  <a:avLst/>
                </a:prstGeom>
                <a:blipFill rotWithShape="0">
                  <a:blip r:embed="rId50"/>
                  <a:stretch>
                    <a:fillRect l="-3226" t="-1067" r="-4301" b="-335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80" name="Group 79"/>
          <p:cNvGrpSpPr/>
          <p:nvPr/>
        </p:nvGrpSpPr>
        <p:grpSpPr>
          <a:xfrm>
            <a:off x="20563520" y="4172482"/>
            <a:ext cx="11095471" cy="4780481"/>
            <a:chOff x="20548530" y="21934599"/>
            <a:chExt cx="11095471" cy="4780481"/>
          </a:xfrm>
        </p:grpSpPr>
        <p:grpSp>
          <p:nvGrpSpPr>
            <p:cNvPr id="78" name="Group 77"/>
            <p:cNvGrpSpPr/>
            <p:nvPr/>
          </p:nvGrpSpPr>
          <p:grpSpPr>
            <a:xfrm>
              <a:off x="20548530" y="21934599"/>
              <a:ext cx="11095471" cy="4780481"/>
              <a:chOff x="20548530" y="21934599"/>
              <a:chExt cx="11095471" cy="4780481"/>
            </a:xfrm>
          </p:grpSpPr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423" name="TextBox 422"/>
                  <p:cNvSpPr txBox="1"/>
                  <p:nvPr/>
                </p:nvSpPr>
                <p:spPr>
                  <a:xfrm>
                    <a:off x="20716013" y="26197960"/>
                    <a:ext cx="10803436" cy="43088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just"/>
                    <a:r>
                      <a:rPr lang="en-US" sz="2200" dirty="0">
                        <a:latin typeface="Adobe Kaiti Std R" panose="02020400000000000000" pitchFamily="18" charset="-128"/>
                        <a:ea typeface="Adobe Kaiti Std R" panose="02020400000000000000" pitchFamily="18" charset="-128"/>
                      </a:rPr>
                      <a:t>Shorter beamline and wider </a:t>
                    </a:r>
                    <a:r>
                      <a:rPr lang="en-US" sz="2200" dirty="0" smtClean="0">
                        <a:latin typeface="Adobe Kaiti Std R" panose="02020400000000000000" pitchFamily="18" charset="-128"/>
                        <a:ea typeface="Adobe Kaiti Std R" panose="02020400000000000000" pitchFamily="18" charset="-128"/>
                      </a:rPr>
                      <a:t>collimator </a:t>
                    </a:r>
                    <a:r>
                      <a:rPr lang="en-US" sz="2200" dirty="0">
                        <a:latin typeface="Adobe Kaiti Std R" panose="02020400000000000000" pitchFamily="18" charset="-128"/>
                        <a:ea typeface="Adobe Kaiti Std R" panose="02020400000000000000" pitchFamily="18" charset="-128"/>
                      </a:rPr>
                      <a:t>spacing give </a:t>
                    </a:r>
                    <a:r>
                      <a:rPr lang="en-US" sz="2200" b="1" dirty="0">
                        <a:latin typeface="Adobe Kaiti Std R" panose="02020400000000000000" pitchFamily="18" charset="-128"/>
                        <a:ea typeface="Adobe Kaiti Std R" panose="02020400000000000000" pitchFamily="18" charset="-128"/>
                      </a:rPr>
                      <a:t>higher acceptance by </a:t>
                    </a:r>
                    <a14:m>
                      <m:oMath xmlns:m="http://schemas.openxmlformats.org/officeDocument/2006/math">
                        <m:r>
                          <a:rPr lang="en-US" sz="2200" b="1" i="1">
                            <a:latin typeface="Cambria Math" panose="02040503050406030204" pitchFamily="18" charset="0"/>
                            <a:ea typeface="Adobe Kaiti Std R" panose="02020400000000000000" pitchFamily="18" charset="-128"/>
                          </a:rPr>
                          <m:t>~</m:t>
                        </m:r>
                        <m:r>
                          <a:rPr lang="en-US" sz="2200" b="1" i="1">
                            <a:latin typeface="Cambria Math" panose="02040503050406030204" pitchFamily="18" charset="0"/>
                            <a:ea typeface="Adobe Kaiti Std R" panose="02020400000000000000" pitchFamily="18" charset="-128"/>
                          </a:rPr>
                          <m:t>𝟖</m:t>
                        </m:r>
                        <m:r>
                          <a:rPr lang="en-US" sz="2200" b="1" i="1">
                            <a:latin typeface="Cambria Math" panose="02040503050406030204" pitchFamily="18" charset="0"/>
                            <a:ea typeface="Adobe Kaiti Std R" panose="02020400000000000000" pitchFamily="18" charset="-128"/>
                          </a:rPr>
                          <m:t>×</m:t>
                        </m:r>
                      </m:oMath>
                    </a14:m>
                    <a:endParaRPr lang="en-US" sz="2200" b="1" dirty="0">
                      <a:latin typeface="Adobe Kaiti Std R" panose="02020400000000000000" pitchFamily="18" charset="-128"/>
                      <a:ea typeface="Adobe Kaiti Std R" panose="02020400000000000000" pitchFamily="18" charset="-128"/>
                    </a:endParaRPr>
                  </a:p>
                </p:txBody>
              </p:sp>
            </mc:Choice>
            <mc:Fallback>
              <p:sp>
                <p:nvSpPr>
                  <p:cNvPr id="423" name="TextBox 422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0716013" y="26197960"/>
                    <a:ext cx="10803436" cy="430887"/>
                  </a:xfrm>
                  <a:prstGeom prst="rect">
                    <a:avLst/>
                  </a:prstGeom>
                  <a:blipFill rotWithShape="0">
                    <a:blip r:embed="rId51"/>
                    <a:stretch>
                      <a:fillRect l="-734" t="-9859" b="-26761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430" name="TextBox 429"/>
              <p:cNvSpPr txBox="1"/>
              <p:nvPr/>
            </p:nvSpPr>
            <p:spPr>
              <a:xfrm>
                <a:off x="20716013" y="22006463"/>
                <a:ext cx="10849931" cy="6882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800" b="1" u="sng" dirty="0">
                    <a:latin typeface="Adobe Kaiti Std R" panose="02020400000000000000" pitchFamily="18" charset="-128"/>
                    <a:ea typeface="Adobe Kaiti Std R" panose="02020400000000000000" pitchFamily="18" charset="-128"/>
                    <a:cs typeface="Arial" panose="020B0604020202020204" pitchFamily="34" charset="0"/>
                  </a:rPr>
                  <a:t>Solid angle enhancement</a:t>
                </a:r>
                <a:endParaRPr lang="en-GB" sz="3800" b="1" u="sng" dirty="0">
                  <a:latin typeface="Adobe Kaiti Std R" panose="02020400000000000000" pitchFamily="18" charset="-128"/>
                  <a:ea typeface="Adobe Kaiti Std R" panose="02020400000000000000" pitchFamily="18" charset="-128"/>
                  <a:cs typeface="Arial" panose="020B0604020202020204" pitchFamily="34" charset="0"/>
                </a:endParaRPr>
              </a:p>
            </p:txBody>
          </p:sp>
          <p:sp>
            <p:nvSpPr>
              <p:cNvPr id="431" name="Rectangle 430"/>
              <p:cNvSpPr/>
              <p:nvPr/>
            </p:nvSpPr>
            <p:spPr>
              <a:xfrm>
                <a:off x="20548530" y="21934599"/>
                <a:ext cx="11095471" cy="4780481"/>
              </a:xfrm>
              <a:prstGeom prst="rect">
                <a:avLst/>
              </a:prstGeom>
              <a:noFill/>
              <a:ln w="508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dobe Kaiti Std R" panose="02020400000000000000" pitchFamily="18" charset="-128"/>
                  <a:ea typeface="Adobe Kaiti Std R" panose="02020400000000000000" pitchFamily="18" charset="-128"/>
                </a:endParaRPr>
              </a:p>
            </p:txBody>
          </p:sp>
          <p:grpSp>
            <p:nvGrpSpPr>
              <p:cNvPr id="68" name="Group 67"/>
              <p:cNvGrpSpPr/>
              <p:nvPr/>
            </p:nvGrpSpPr>
            <p:grpSpPr>
              <a:xfrm>
                <a:off x="20659090" y="22985183"/>
                <a:ext cx="8946550" cy="3109726"/>
                <a:chOff x="20659090" y="22985183"/>
                <a:chExt cx="8946550" cy="3109726"/>
              </a:xfrm>
            </p:grpSpPr>
            <p:grpSp>
              <p:nvGrpSpPr>
                <p:cNvPr id="32" name="Group 31"/>
                <p:cNvGrpSpPr/>
                <p:nvPr/>
              </p:nvGrpSpPr>
              <p:grpSpPr>
                <a:xfrm>
                  <a:off x="22771816" y="25506191"/>
                  <a:ext cx="6833824" cy="588718"/>
                  <a:chOff x="36219236" y="15304789"/>
                  <a:chExt cx="6833824" cy="588718"/>
                </a:xfrm>
              </p:grpSpPr>
              <p:sp>
                <p:nvSpPr>
                  <p:cNvPr id="432" name="TextBox 431"/>
                  <p:cNvSpPr txBox="1"/>
                  <p:nvPr/>
                </p:nvSpPr>
                <p:spPr>
                  <a:xfrm>
                    <a:off x="41561754" y="15304789"/>
                    <a:ext cx="1491306" cy="58477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3200" dirty="0"/>
                      <a:t>ACME II</a:t>
                    </a:r>
                    <a:endParaRPr lang="en-US" sz="3200" dirty="0"/>
                  </a:p>
                </p:txBody>
              </p:sp>
              <p:sp>
                <p:nvSpPr>
                  <p:cNvPr id="433" name="TextBox 432"/>
                  <p:cNvSpPr txBox="1"/>
                  <p:nvPr/>
                </p:nvSpPr>
                <p:spPr>
                  <a:xfrm>
                    <a:off x="36219236" y="15308732"/>
                    <a:ext cx="1387111" cy="58477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3200" dirty="0"/>
                      <a:t>ACME </a:t>
                    </a:r>
                    <a:r>
                      <a:rPr lang="en-US" sz="3200" dirty="0" smtClean="0"/>
                      <a:t>I</a:t>
                    </a:r>
                    <a:endParaRPr lang="en-US" sz="3200" dirty="0"/>
                  </a:p>
                </p:txBody>
              </p:sp>
            </p:grpSp>
            <p:pic>
              <p:nvPicPr>
                <p:cNvPr id="511" name="Picture 510"/>
                <p:cNvPicPr>
                  <a:picLocks noChangeAspect="1"/>
                </p:cNvPicPr>
                <p:nvPr/>
              </p:nvPicPr>
              <p:blipFill rotWithShape="1">
                <a:blip r:embed="rId5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25034" b="24426"/>
                <a:stretch/>
              </p:blipFill>
              <p:spPr>
                <a:xfrm>
                  <a:off x="20659090" y="22985183"/>
                  <a:ext cx="6010187" cy="2439867"/>
                </a:xfrm>
                <a:prstGeom prst="rect">
                  <a:avLst/>
                </a:prstGeom>
              </p:spPr>
            </p:pic>
          </p:grpSp>
        </p:grpSp>
        <p:pic>
          <p:nvPicPr>
            <p:cNvPr id="79" name="Picture 78"/>
            <p:cNvPicPr>
              <a:picLocks noChangeAspect="1"/>
            </p:cNvPicPr>
            <p:nvPr/>
          </p:nvPicPr>
          <p:blipFill rotWithShape="1">
            <a:blip r:embed="rId5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538" b="15059"/>
            <a:stretch/>
          </p:blipFill>
          <p:spPr>
            <a:xfrm>
              <a:off x="26790216" y="22873715"/>
              <a:ext cx="4791104" cy="270289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62835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31463</TotalTime>
  <Words>676</Words>
  <Application>Microsoft Office PowerPoint</Application>
  <PresentationFormat>Custom</PresentationFormat>
  <Paragraphs>136</Paragraphs>
  <Slides>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10" baseType="lpstr">
      <vt:lpstr>Adobe Kaiti Std R</vt:lpstr>
      <vt:lpstr>Adobe Song Std L</vt:lpstr>
      <vt:lpstr>Arial</vt:lpstr>
      <vt:lpstr>Bookman Old Style</vt:lpstr>
      <vt:lpstr>Calibri</vt:lpstr>
      <vt:lpstr>Cambria Math</vt:lpstr>
      <vt:lpstr>Myriad Pro</vt:lpstr>
      <vt:lpstr>Times New Roman</vt:lpstr>
      <vt:lpstr>Office Theme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Adam</dc:creator>
  <cp:lastModifiedBy>Zack</cp:lastModifiedBy>
  <cp:revision>600</cp:revision>
  <cp:lastPrinted>2014-05-29T00:29:41Z</cp:lastPrinted>
  <dcterms:created xsi:type="dcterms:W3CDTF">2013-05-26T20:46:56Z</dcterms:created>
  <dcterms:modified xsi:type="dcterms:W3CDTF">2016-05-23T21:53:09Z</dcterms:modified>
</cp:coreProperties>
</file>